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84" r:id="rId3"/>
    <p:sldMasterId id="2147483672" r:id="rId4"/>
  </p:sldMasterIdLst>
  <p:notesMasterIdLst>
    <p:notesMasterId r:id="rId23"/>
  </p:notesMasterIdLst>
  <p:handoutMasterIdLst>
    <p:handoutMasterId r:id="rId24"/>
  </p:handoutMasterIdLst>
  <p:sldIdLst>
    <p:sldId id="270" r:id="rId5"/>
    <p:sldId id="281" r:id="rId6"/>
    <p:sldId id="269" r:id="rId7"/>
    <p:sldId id="271" r:id="rId8"/>
    <p:sldId id="273" r:id="rId9"/>
    <p:sldId id="275" r:id="rId10"/>
    <p:sldId id="276" r:id="rId11"/>
    <p:sldId id="277" r:id="rId12"/>
    <p:sldId id="274" r:id="rId13"/>
    <p:sldId id="282" r:id="rId14"/>
    <p:sldId id="288" r:id="rId15"/>
    <p:sldId id="283" r:id="rId16"/>
    <p:sldId id="263" r:id="rId17"/>
    <p:sldId id="279" r:id="rId18"/>
    <p:sldId id="284" r:id="rId19"/>
    <p:sldId id="278" r:id="rId20"/>
    <p:sldId id="280" r:id="rId21"/>
    <p:sldId id="285"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84" autoAdjust="0"/>
  </p:normalViewPr>
  <p:slideViewPr>
    <p:cSldViewPr>
      <p:cViewPr varScale="1">
        <p:scale>
          <a:sx n="103" d="100"/>
          <a:sy n="103" d="100"/>
        </p:scale>
        <p:origin x="234"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r>
              <a:rPr lang="en-US" smtClean="0"/>
              <a:t>FREQUENTLY ASKED QUESTIONS ABOUT THE GI BILL</a:t>
            </a: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ED372941-5BBE-444D-82B0-9F9E449F7061}" type="datetimeFigureOut">
              <a:rPr lang="en-US" smtClean="0"/>
              <a:t>7/18/2017</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9BB1715C-1EB3-4CDF-A703-5ECB884827FE}" type="slidenum">
              <a:rPr lang="en-US" smtClean="0"/>
              <a:t>‹#›</a:t>
            </a:fld>
            <a:endParaRPr lang="en-US"/>
          </a:p>
        </p:txBody>
      </p:sp>
    </p:spTree>
    <p:extLst>
      <p:ext uri="{BB962C8B-B14F-4D97-AF65-F5344CB8AC3E}">
        <p14:creationId xmlns:p14="http://schemas.microsoft.com/office/powerpoint/2010/main" val="3109387350"/>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830" tIns="46415" rIns="92830" bIns="46415" rtlCol="0"/>
          <a:lstStyle>
            <a:lvl1pPr algn="l">
              <a:defRPr sz="1200"/>
            </a:lvl1pPr>
          </a:lstStyle>
          <a:p>
            <a:r>
              <a:rPr lang="en-US" smtClean="0"/>
              <a:t>FREQUENTLY ASKED QUESTIONS ABOUT THE GI BILL</a:t>
            </a: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2830" tIns="46415" rIns="92830" bIns="46415" rtlCol="0"/>
          <a:lstStyle>
            <a:lvl1pPr algn="r">
              <a:defRPr sz="1200"/>
            </a:lvl1pPr>
          </a:lstStyle>
          <a:p>
            <a:fld id="{8EBCA209-A925-4F4B-B2B0-1D212E7DDFA9}" type="datetimeFigureOut">
              <a:rPr lang="en-US" smtClean="0"/>
              <a:t>7/18/2017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6"/>
            <a:ext cx="3037840" cy="464820"/>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6"/>
            <a:ext cx="3037840" cy="464820"/>
          </a:xfrm>
          <a:prstGeom prst="rect">
            <a:avLst/>
          </a:prstGeom>
        </p:spPr>
        <p:txBody>
          <a:bodyPr vert="horz" lIns="92830" tIns="46415" rIns="92830" bIns="46415" rtlCol="0" anchor="b"/>
          <a:lstStyle>
            <a:lvl1pPr algn="r">
              <a:defRPr sz="1200"/>
            </a:lvl1pPr>
          </a:lstStyle>
          <a:p>
            <a:fld id="{9DFB6AA4-E012-461A-A8A6-6AA92ADF26AC}" type="slidenum">
              <a:rPr lang="en-US" smtClean="0"/>
              <a:t>‹#›</a:t>
            </a:fld>
            <a:endParaRPr lang="en-US"/>
          </a:p>
        </p:txBody>
      </p:sp>
    </p:spTree>
    <p:extLst>
      <p:ext uri="{BB962C8B-B14F-4D97-AF65-F5344CB8AC3E}">
        <p14:creationId xmlns:p14="http://schemas.microsoft.com/office/powerpoint/2010/main" val="3069534727"/>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FB6AA4-E012-461A-A8A6-6AA92ADF26AC}" type="slidenum">
              <a:rPr lang="en-US" smtClean="0"/>
              <a:t>1</a:t>
            </a:fld>
            <a:endParaRPr lang="en-US"/>
          </a:p>
        </p:txBody>
      </p:sp>
      <p:sp>
        <p:nvSpPr>
          <p:cNvPr id="5" name="Header Placeholder 4"/>
          <p:cNvSpPr>
            <a:spLocks noGrp="1"/>
          </p:cNvSpPr>
          <p:nvPr>
            <p:ph type="hdr" sz="quarter" idx="11"/>
          </p:nvPr>
        </p:nvSpPr>
        <p:spPr/>
        <p:txBody>
          <a:bodyPr/>
          <a:lstStyle/>
          <a:p>
            <a:r>
              <a:rPr lang="en-US" smtClean="0"/>
              <a:t>FREQUENTLY ASKED QUESTIONS ABOUT THE GI BILL</a:t>
            </a:r>
            <a:endParaRPr lang="en-US"/>
          </a:p>
        </p:txBody>
      </p:sp>
    </p:spTree>
    <p:extLst>
      <p:ext uri="{BB962C8B-B14F-4D97-AF65-F5344CB8AC3E}">
        <p14:creationId xmlns:p14="http://schemas.microsoft.com/office/powerpoint/2010/main" val="2681463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r>
              <a:rPr lang="en-US" smtClean="0"/>
              <a:t>FREQUENTLY ASKED QUESTIONS ABOUT THE GI BILL</a:t>
            </a:r>
            <a:endParaRPr lang="en-US"/>
          </a:p>
        </p:txBody>
      </p:sp>
      <p:sp>
        <p:nvSpPr>
          <p:cNvPr id="5" name="Slide Number Placeholder 4"/>
          <p:cNvSpPr>
            <a:spLocks noGrp="1"/>
          </p:cNvSpPr>
          <p:nvPr>
            <p:ph type="sldNum" sz="quarter" idx="11"/>
          </p:nvPr>
        </p:nvSpPr>
        <p:spPr/>
        <p:txBody>
          <a:bodyPr/>
          <a:lstStyle/>
          <a:p>
            <a:fld id="{9DFB6AA4-E012-461A-A8A6-6AA92ADF26AC}" type="slidenum">
              <a:rPr lang="en-US" smtClean="0"/>
              <a:t>18</a:t>
            </a:fld>
            <a:endParaRPr lang="en-US"/>
          </a:p>
        </p:txBody>
      </p:sp>
    </p:spTree>
    <p:extLst>
      <p:ext uri="{BB962C8B-B14F-4D97-AF65-F5344CB8AC3E}">
        <p14:creationId xmlns:p14="http://schemas.microsoft.com/office/powerpoint/2010/main" val="4070921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r>
              <a:rPr lang="en-US"/>
              <a:t>‹#›</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13B9ED-F5B2-42D6-B736-9EBFD0B6A707}" type="slidenum">
              <a:rPr lang="en-US" smtClean="0"/>
              <a:t>‹#›</a:t>
            </a:fld>
            <a:endParaRPr lang="en-US"/>
          </a:p>
        </p:txBody>
      </p:sp>
    </p:spTree>
    <p:extLst>
      <p:ext uri="{BB962C8B-B14F-4D97-AF65-F5344CB8AC3E}">
        <p14:creationId xmlns:p14="http://schemas.microsoft.com/office/powerpoint/2010/main" val="2486791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13B9ED-F5B2-42D6-B736-9EBFD0B6A707}" type="slidenum">
              <a:rPr lang="en-US" smtClean="0"/>
              <a:t>‹#›</a:t>
            </a:fld>
            <a:endParaRPr lang="en-US"/>
          </a:p>
        </p:txBody>
      </p:sp>
    </p:spTree>
    <p:extLst>
      <p:ext uri="{BB962C8B-B14F-4D97-AF65-F5344CB8AC3E}">
        <p14:creationId xmlns:p14="http://schemas.microsoft.com/office/powerpoint/2010/main" val="4183720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13B9ED-F5B2-42D6-B736-9EBFD0B6A707}" type="slidenum">
              <a:rPr lang="en-US" smtClean="0"/>
              <a:t>‹#›</a:t>
            </a:fld>
            <a:endParaRPr lang="en-US"/>
          </a:p>
        </p:txBody>
      </p:sp>
    </p:spTree>
    <p:extLst>
      <p:ext uri="{BB962C8B-B14F-4D97-AF65-F5344CB8AC3E}">
        <p14:creationId xmlns:p14="http://schemas.microsoft.com/office/powerpoint/2010/main" val="37353171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r>
              <a:rPr lang="en-US">
                <a:solidFill>
                  <a:prstClr val="black">
                    <a:tint val="75000"/>
                  </a:prstClr>
                </a:solidFill>
              </a:rPr>
              <a:t>‹#›</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351061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679972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solidFill>
                  <a:prstClr val="black">
                    <a:tint val="75000"/>
                  </a:prstClr>
                </a:solidFill>
              </a:rPr>
              <a:t>‹#›</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001904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solidFill>
                  <a:prstClr val="black">
                    <a:tint val="75000"/>
                  </a:prstClr>
                </a:solidFill>
              </a:rPr>
              <a:t>‹#›</a:t>
            </a: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463218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solidFill>
                  <a:prstClr val="black">
                    <a:tint val="75000"/>
                  </a:prstClr>
                </a:solidFill>
              </a:rPr>
              <a:t>‹#›</a:t>
            </a: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540859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solidFill>
                  <a:prstClr val="black">
                    <a:tint val="75000"/>
                  </a:prstClr>
                </a:solidFill>
              </a:rPr>
              <a:t>‹#›</a:t>
            </a: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863065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solidFill>
                  <a:prstClr val="black">
                    <a:tint val="75000"/>
                  </a:prstClr>
                </a:solidFill>
              </a:rPr>
              <a:t>‹#›</a:t>
            </a: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731654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a:t>
            </a: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96456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13B9ED-F5B2-42D6-B736-9EBFD0B6A707}" type="slidenum">
              <a:rPr lang="en-US" smtClean="0"/>
              <a:t>‹#›</a:t>
            </a:fld>
            <a:endParaRPr lang="en-US"/>
          </a:p>
        </p:txBody>
      </p:sp>
    </p:spTree>
    <p:extLst>
      <p:ext uri="{BB962C8B-B14F-4D97-AF65-F5344CB8AC3E}">
        <p14:creationId xmlns:p14="http://schemas.microsoft.com/office/powerpoint/2010/main" val="40658593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a:t>
            </a: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539177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778777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784625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D5A12E-F507-4B5B-B337-02E2AF16F580}" type="datetimeFigureOut">
              <a:rPr lang="en-US" smtClean="0"/>
              <a:t>7/18/2017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3E74F-5030-45ED-9F32-BFC23CE9E013}" type="slidenum">
              <a:rPr lang="en-US" smtClean="0"/>
              <a:t>‹#›</a:t>
            </a:fld>
            <a:endParaRPr lang="en-US"/>
          </a:p>
        </p:txBody>
      </p:sp>
    </p:spTree>
    <p:extLst>
      <p:ext uri="{BB962C8B-B14F-4D97-AF65-F5344CB8AC3E}">
        <p14:creationId xmlns:p14="http://schemas.microsoft.com/office/powerpoint/2010/main" val="315905031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D5A12E-F507-4B5B-B337-02E2AF16F580}" type="datetimeFigureOut">
              <a:rPr lang="en-US" smtClean="0"/>
              <a:t>7/18/2017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3E74F-5030-45ED-9F32-BFC23CE9E013}" type="slidenum">
              <a:rPr lang="en-US" smtClean="0"/>
              <a:t>‹#›</a:t>
            </a:fld>
            <a:endParaRPr lang="en-US"/>
          </a:p>
        </p:txBody>
      </p:sp>
    </p:spTree>
    <p:extLst>
      <p:ext uri="{BB962C8B-B14F-4D97-AF65-F5344CB8AC3E}">
        <p14:creationId xmlns:p14="http://schemas.microsoft.com/office/powerpoint/2010/main" val="18486899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D5A12E-F507-4B5B-B337-02E2AF16F580}" type="datetimeFigureOut">
              <a:rPr lang="en-US" smtClean="0"/>
              <a:t>7/18/2017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3E74F-5030-45ED-9F32-BFC23CE9E013}" type="slidenum">
              <a:rPr lang="en-US" smtClean="0"/>
              <a:t>‹#›</a:t>
            </a:fld>
            <a:endParaRPr lang="en-US"/>
          </a:p>
        </p:txBody>
      </p:sp>
    </p:spTree>
    <p:extLst>
      <p:ext uri="{BB962C8B-B14F-4D97-AF65-F5344CB8AC3E}">
        <p14:creationId xmlns:p14="http://schemas.microsoft.com/office/powerpoint/2010/main" val="130584892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D5A12E-F507-4B5B-B337-02E2AF16F580}" type="datetimeFigureOut">
              <a:rPr lang="en-US" smtClean="0"/>
              <a:t>7/18/2017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B3E74F-5030-45ED-9F32-BFC23CE9E013}" type="slidenum">
              <a:rPr lang="en-US" smtClean="0"/>
              <a:t>‹#›</a:t>
            </a:fld>
            <a:endParaRPr lang="en-US"/>
          </a:p>
        </p:txBody>
      </p:sp>
    </p:spTree>
    <p:extLst>
      <p:ext uri="{BB962C8B-B14F-4D97-AF65-F5344CB8AC3E}">
        <p14:creationId xmlns:p14="http://schemas.microsoft.com/office/powerpoint/2010/main" val="42921400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D5A12E-F507-4B5B-B337-02E2AF16F580}" type="datetimeFigureOut">
              <a:rPr lang="en-US" smtClean="0"/>
              <a:t>7/18/2017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B3E74F-5030-45ED-9F32-BFC23CE9E013}" type="slidenum">
              <a:rPr lang="en-US" smtClean="0"/>
              <a:t>‹#›</a:t>
            </a:fld>
            <a:endParaRPr lang="en-US"/>
          </a:p>
        </p:txBody>
      </p:sp>
    </p:spTree>
    <p:extLst>
      <p:ext uri="{BB962C8B-B14F-4D97-AF65-F5344CB8AC3E}">
        <p14:creationId xmlns:p14="http://schemas.microsoft.com/office/powerpoint/2010/main" val="257452056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D5A12E-F507-4B5B-B337-02E2AF16F580}" type="datetimeFigureOut">
              <a:rPr lang="en-US" smtClean="0"/>
              <a:t>7/18/2017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B3E74F-5030-45ED-9F32-BFC23CE9E013}" type="slidenum">
              <a:rPr lang="en-US" smtClean="0"/>
              <a:t>‹#›</a:t>
            </a:fld>
            <a:endParaRPr lang="en-US"/>
          </a:p>
        </p:txBody>
      </p:sp>
    </p:spTree>
    <p:extLst>
      <p:ext uri="{BB962C8B-B14F-4D97-AF65-F5344CB8AC3E}">
        <p14:creationId xmlns:p14="http://schemas.microsoft.com/office/powerpoint/2010/main" val="178067860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D5A12E-F507-4B5B-B337-02E2AF16F580}" type="datetimeFigureOut">
              <a:rPr lang="en-US" smtClean="0"/>
              <a:t>7/18/2017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B3E74F-5030-45ED-9F32-BFC23CE9E013}" type="slidenum">
              <a:rPr lang="en-US" smtClean="0"/>
              <a:t>‹#›</a:t>
            </a:fld>
            <a:endParaRPr lang="en-US"/>
          </a:p>
        </p:txBody>
      </p:sp>
    </p:spTree>
    <p:extLst>
      <p:ext uri="{BB962C8B-B14F-4D97-AF65-F5344CB8AC3E}">
        <p14:creationId xmlns:p14="http://schemas.microsoft.com/office/powerpoint/2010/main" val="776374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13B9ED-F5B2-42D6-B736-9EBFD0B6A707}" type="slidenum">
              <a:rPr lang="en-US" smtClean="0"/>
              <a:t>‹#›</a:t>
            </a:fld>
            <a:endParaRPr lang="en-US"/>
          </a:p>
        </p:txBody>
      </p:sp>
    </p:spTree>
    <p:extLst>
      <p:ext uri="{BB962C8B-B14F-4D97-AF65-F5344CB8AC3E}">
        <p14:creationId xmlns:p14="http://schemas.microsoft.com/office/powerpoint/2010/main" val="331131583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D5A12E-F507-4B5B-B337-02E2AF16F580}" type="datetimeFigureOut">
              <a:rPr lang="en-US" smtClean="0"/>
              <a:t>7/18/2017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B3E74F-5030-45ED-9F32-BFC23CE9E013}" type="slidenum">
              <a:rPr lang="en-US" smtClean="0"/>
              <a:t>‹#›</a:t>
            </a:fld>
            <a:endParaRPr lang="en-US"/>
          </a:p>
        </p:txBody>
      </p:sp>
    </p:spTree>
    <p:extLst>
      <p:ext uri="{BB962C8B-B14F-4D97-AF65-F5344CB8AC3E}">
        <p14:creationId xmlns:p14="http://schemas.microsoft.com/office/powerpoint/2010/main" val="288896899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D5A12E-F507-4B5B-B337-02E2AF16F580}" type="datetimeFigureOut">
              <a:rPr lang="en-US" smtClean="0"/>
              <a:t>7/18/2017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B3E74F-5030-45ED-9F32-BFC23CE9E013}" type="slidenum">
              <a:rPr lang="en-US" smtClean="0"/>
              <a:t>‹#›</a:t>
            </a:fld>
            <a:endParaRPr lang="en-US"/>
          </a:p>
        </p:txBody>
      </p:sp>
    </p:spTree>
    <p:extLst>
      <p:ext uri="{BB962C8B-B14F-4D97-AF65-F5344CB8AC3E}">
        <p14:creationId xmlns:p14="http://schemas.microsoft.com/office/powerpoint/2010/main" val="24409878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D5A12E-F507-4B5B-B337-02E2AF16F580}" type="datetimeFigureOut">
              <a:rPr lang="en-US" smtClean="0"/>
              <a:t>7/18/2017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3E74F-5030-45ED-9F32-BFC23CE9E013}" type="slidenum">
              <a:rPr lang="en-US" smtClean="0"/>
              <a:t>‹#›</a:t>
            </a:fld>
            <a:endParaRPr lang="en-US"/>
          </a:p>
        </p:txBody>
      </p:sp>
    </p:spTree>
    <p:extLst>
      <p:ext uri="{BB962C8B-B14F-4D97-AF65-F5344CB8AC3E}">
        <p14:creationId xmlns:p14="http://schemas.microsoft.com/office/powerpoint/2010/main" val="322059064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D5A12E-F507-4B5B-B337-02E2AF16F580}" type="datetimeFigureOut">
              <a:rPr lang="en-US" smtClean="0"/>
              <a:t>7/18/2017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3E74F-5030-45ED-9F32-BFC23CE9E013}" type="slidenum">
              <a:rPr lang="en-US" smtClean="0"/>
              <a:t>‹#›</a:t>
            </a:fld>
            <a:endParaRPr lang="en-US"/>
          </a:p>
        </p:txBody>
      </p:sp>
    </p:spTree>
    <p:extLst>
      <p:ext uri="{BB962C8B-B14F-4D97-AF65-F5344CB8AC3E}">
        <p14:creationId xmlns:p14="http://schemas.microsoft.com/office/powerpoint/2010/main" val="13990249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D5A12E-F507-4B5B-B337-02E2AF16F580}" type="datetimeFigureOut">
              <a:rPr lang="en-US" smtClean="0"/>
              <a:t>7/18/2017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B3E74F-5030-45ED-9F32-BFC23CE9E013}" type="slidenum">
              <a:rPr lang="en-US" smtClean="0"/>
              <a:t>‹#›</a:t>
            </a:fld>
            <a:endParaRPr lang="en-US"/>
          </a:p>
        </p:txBody>
      </p:sp>
    </p:spTree>
    <p:extLst>
      <p:ext uri="{BB962C8B-B14F-4D97-AF65-F5344CB8AC3E}">
        <p14:creationId xmlns:p14="http://schemas.microsoft.com/office/powerpoint/2010/main" val="53458287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r>
              <a:rPr lang="en-US">
                <a:solidFill>
                  <a:prstClr val="black">
                    <a:tint val="75000"/>
                  </a:prstClr>
                </a:solidFill>
              </a:rPr>
              <a:t>‹#›</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2200050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8316543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solidFill>
                  <a:prstClr val="black">
                    <a:tint val="75000"/>
                  </a:prstClr>
                </a:solidFill>
              </a:rPr>
              <a:t>‹#›</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9859599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solidFill>
                  <a:prstClr val="black">
                    <a:tint val="75000"/>
                  </a:prstClr>
                </a:solidFill>
              </a:rPr>
              <a:t>‹#›</a:t>
            </a: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4181175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solidFill>
                  <a:prstClr val="black">
                    <a:tint val="75000"/>
                  </a:prstClr>
                </a:solidFill>
              </a:rPr>
              <a:t>‹#›</a:t>
            </a: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79105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13B9ED-F5B2-42D6-B736-9EBFD0B6A707}" type="slidenum">
              <a:rPr lang="en-US" smtClean="0"/>
              <a:t>‹#›</a:t>
            </a:fld>
            <a:endParaRPr lang="en-US"/>
          </a:p>
        </p:txBody>
      </p:sp>
    </p:spTree>
    <p:extLst>
      <p:ext uri="{BB962C8B-B14F-4D97-AF65-F5344CB8AC3E}">
        <p14:creationId xmlns:p14="http://schemas.microsoft.com/office/powerpoint/2010/main" val="376372405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solidFill>
                  <a:prstClr val="black">
                    <a:tint val="75000"/>
                  </a:prstClr>
                </a:solidFill>
              </a:rPr>
              <a:t>‹#›</a:t>
            </a: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5822920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solidFill>
                  <a:prstClr val="black">
                    <a:tint val="75000"/>
                  </a:prstClr>
                </a:solidFill>
              </a:rPr>
              <a:t>‹#›</a:t>
            </a:r>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5499527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a:t>
            </a: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3839437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a:t>
            </a: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613601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3764259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49459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a:t>
            </a:r>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13B9ED-F5B2-42D6-B736-9EBFD0B6A707}" type="slidenum">
              <a:rPr lang="en-US" smtClean="0"/>
              <a:t>‹#›</a:t>
            </a:fld>
            <a:endParaRPr lang="en-US"/>
          </a:p>
        </p:txBody>
      </p:sp>
    </p:spTree>
    <p:extLst>
      <p:ext uri="{BB962C8B-B14F-4D97-AF65-F5344CB8AC3E}">
        <p14:creationId xmlns:p14="http://schemas.microsoft.com/office/powerpoint/2010/main" val="520846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a:t>
            </a:r>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13B9ED-F5B2-42D6-B736-9EBFD0B6A707}" type="slidenum">
              <a:rPr lang="en-US" smtClean="0"/>
              <a:t>‹#›</a:t>
            </a:fld>
            <a:endParaRPr lang="en-US"/>
          </a:p>
        </p:txBody>
      </p:sp>
    </p:spTree>
    <p:extLst>
      <p:ext uri="{BB962C8B-B14F-4D97-AF65-F5344CB8AC3E}">
        <p14:creationId xmlns:p14="http://schemas.microsoft.com/office/powerpoint/2010/main" val="786187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a:t>
            </a:r>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13B9ED-F5B2-42D6-B736-9EBFD0B6A707}" type="slidenum">
              <a:rPr lang="en-US" smtClean="0"/>
              <a:t>‹#›</a:t>
            </a:fld>
            <a:endParaRPr lang="en-US"/>
          </a:p>
        </p:txBody>
      </p:sp>
    </p:spTree>
    <p:extLst>
      <p:ext uri="{BB962C8B-B14F-4D97-AF65-F5344CB8AC3E}">
        <p14:creationId xmlns:p14="http://schemas.microsoft.com/office/powerpoint/2010/main" val="701795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13B9ED-F5B2-42D6-B736-9EBFD0B6A707}" type="slidenum">
              <a:rPr lang="en-US" smtClean="0"/>
              <a:t>‹#›</a:t>
            </a:fld>
            <a:endParaRPr lang="en-US"/>
          </a:p>
        </p:txBody>
      </p:sp>
    </p:spTree>
    <p:extLst>
      <p:ext uri="{BB962C8B-B14F-4D97-AF65-F5344CB8AC3E}">
        <p14:creationId xmlns:p14="http://schemas.microsoft.com/office/powerpoint/2010/main" val="1842533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13B9ED-F5B2-42D6-B736-9EBFD0B6A707}" type="slidenum">
              <a:rPr lang="en-US" smtClean="0"/>
              <a:t>‹#›</a:t>
            </a:fld>
            <a:endParaRPr lang="en-US"/>
          </a:p>
        </p:txBody>
      </p:sp>
    </p:spTree>
    <p:extLst>
      <p:ext uri="{BB962C8B-B14F-4D97-AF65-F5344CB8AC3E}">
        <p14:creationId xmlns:p14="http://schemas.microsoft.com/office/powerpoint/2010/main" val="1713275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13B9ED-F5B2-42D6-B736-9EBFD0B6A707}" type="slidenum">
              <a:rPr lang="en-US" smtClean="0"/>
              <a:t>‹#›</a:t>
            </a:fld>
            <a:endParaRPr lang="en-US"/>
          </a:p>
        </p:txBody>
      </p:sp>
    </p:spTree>
    <p:extLst>
      <p:ext uri="{BB962C8B-B14F-4D97-AF65-F5344CB8AC3E}">
        <p14:creationId xmlns:p14="http://schemas.microsoft.com/office/powerpoint/2010/main" val="38709547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en-US" dirty="0" smtClean="0"/>
              <a:t>FREQUENTLY ASKED QUESTIONS ABOUT THE GILL BILL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solidFill>
                  <a:prstClr val="black">
                    <a:tint val="75000"/>
                  </a:prstClr>
                </a:solidFill>
              </a:rPr>
              <a:t>‹#›</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459866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3600" b="1" kern="1200"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D5A12E-F507-4B5B-B337-02E2AF16F580}" type="datetimeFigureOut">
              <a:rPr lang="en-US" smtClean="0"/>
              <a:t>7/18/2017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B3E74F-5030-45ED-9F32-BFC23CE9E013}" type="slidenum">
              <a:rPr lang="en-US" smtClean="0"/>
              <a:t>‹#›</a:t>
            </a:fld>
            <a:endParaRPr lang="en-US"/>
          </a:p>
        </p:txBody>
      </p:sp>
    </p:spTree>
    <p:extLst>
      <p:ext uri="{BB962C8B-B14F-4D97-AF65-F5344CB8AC3E}">
        <p14:creationId xmlns:p14="http://schemas.microsoft.com/office/powerpoint/2010/main" val="229778684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solidFill>
                  <a:prstClr val="black">
                    <a:tint val="75000"/>
                  </a:prstClr>
                </a:solidFill>
              </a:rPr>
              <a:t>‹#›</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13B9ED-F5B2-42D6-B736-9EBFD0B6A7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44024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mailto:vetedbenefits@memphis.edu"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400" y="1295400"/>
            <a:ext cx="8130752" cy="5262979"/>
          </a:xfrm>
          <a:prstGeom prst="rect">
            <a:avLst/>
          </a:prstGeom>
          <a:noFill/>
        </p:spPr>
        <p:txBody>
          <a:bodyPr wrap="none" rtlCol="0">
            <a:spAutoFit/>
          </a:bodyPr>
          <a:lstStyle/>
          <a:p>
            <a:endParaRPr lang="en-US" sz="1600" dirty="0">
              <a:latin typeface="Times New Roman" panose="02020603050405020304" pitchFamily="18" charset="0"/>
              <a:cs typeface="Times New Roman" panose="02020603050405020304" pitchFamily="18" charset="0"/>
            </a:endParaRPr>
          </a:p>
          <a:p>
            <a:r>
              <a:rPr lang="en-US" sz="1600" dirty="0">
                <a:latin typeface="Times New Roman" panose="02020603050405020304" pitchFamily="18" charset="0"/>
                <a:cs typeface="Times New Roman" panose="02020603050405020304" pitchFamily="18" charset="0"/>
              </a:rPr>
              <a:t>Any student who is entitled to GI Bill entitlements and intends to activate the benefits </a:t>
            </a:r>
          </a:p>
          <a:p>
            <a:r>
              <a:rPr lang="en-US" sz="1600" dirty="0">
                <a:latin typeface="Times New Roman" panose="02020603050405020304" pitchFamily="18" charset="0"/>
                <a:cs typeface="Times New Roman" panose="02020603050405020304" pitchFamily="18" charset="0"/>
              </a:rPr>
              <a:t>should follow these steps to do so.</a:t>
            </a:r>
          </a:p>
          <a:p>
            <a:pPr marL="342900" indent="-342900">
              <a:buAutoNum type="arabicPeriod"/>
            </a:pPr>
            <a:r>
              <a:rPr lang="en-US" sz="1600" u="sng" dirty="0">
                <a:latin typeface="Times New Roman" panose="02020603050405020304" pitchFamily="18" charset="0"/>
                <a:cs typeface="Times New Roman" panose="02020603050405020304" pitchFamily="18" charset="0"/>
              </a:rPr>
              <a:t>Ensure that a file has been established by turning in the appropriate paperwork</a:t>
            </a:r>
            <a:r>
              <a:rPr lang="en-US" sz="1600" dirty="0">
                <a:latin typeface="Times New Roman" panose="02020603050405020304" pitchFamily="18" charset="0"/>
                <a:cs typeface="Times New Roman" panose="02020603050405020304" pitchFamily="18" charset="0"/>
              </a:rPr>
              <a:t>.  </a:t>
            </a:r>
          </a:p>
          <a:p>
            <a:r>
              <a:rPr lang="en-US" sz="1600" dirty="0">
                <a:latin typeface="Times New Roman" panose="02020603050405020304" pitchFamily="18" charset="0"/>
                <a:cs typeface="Times New Roman" panose="02020603050405020304" pitchFamily="18" charset="0"/>
              </a:rPr>
              <a:t>(For veterans this includes a copy of their DD214-(member #4), the Certificate of Eligibility for </a:t>
            </a:r>
          </a:p>
          <a:p>
            <a:r>
              <a:rPr lang="en-US" sz="1600" dirty="0">
                <a:latin typeface="Times New Roman" panose="02020603050405020304" pitchFamily="18" charset="0"/>
                <a:cs typeface="Times New Roman" panose="02020603050405020304" pitchFamily="18" charset="0"/>
              </a:rPr>
              <a:t>their particular GI Bill, if the student has not applied for the GI Bill they must apply for it by </a:t>
            </a:r>
          </a:p>
          <a:p>
            <a:r>
              <a:rPr lang="en-US" sz="1600" dirty="0">
                <a:latin typeface="Times New Roman" panose="02020603050405020304" pitchFamily="18" charset="0"/>
                <a:cs typeface="Times New Roman" panose="02020603050405020304" pitchFamily="18" charset="0"/>
              </a:rPr>
              <a:t>filling out VA Form 22 1990 and afterwards provide us with a copy of your confirmation </a:t>
            </a:r>
          </a:p>
          <a:p>
            <a:r>
              <a:rPr lang="en-US" sz="1600" dirty="0">
                <a:latin typeface="Times New Roman" panose="02020603050405020304" pitchFamily="18" charset="0"/>
                <a:cs typeface="Times New Roman" panose="02020603050405020304" pitchFamily="18" charset="0"/>
              </a:rPr>
              <a:t>page of the application. </a:t>
            </a:r>
          </a:p>
          <a:p>
            <a:r>
              <a:rPr lang="en-US" sz="1600" dirty="0">
                <a:latin typeface="Times New Roman" panose="02020603050405020304" pitchFamily="18" charset="0"/>
                <a:cs typeface="Times New Roman" panose="02020603050405020304" pitchFamily="18" charset="0"/>
              </a:rPr>
              <a:t> </a:t>
            </a:r>
          </a:p>
          <a:p>
            <a:r>
              <a:rPr lang="en-US" sz="1600" dirty="0">
                <a:latin typeface="Times New Roman" panose="02020603050405020304" pitchFamily="18" charset="0"/>
                <a:cs typeface="Times New Roman" panose="02020603050405020304" pitchFamily="18" charset="0"/>
              </a:rPr>
              <a:t>( For dependents of veterans this will include a copy of their transfer of entitlements</a:t>
            </a:r>
          </a:p>
          <a:p>
            <a:r>
              <a:rPr lang="en-US" sz="1600" dirty="0">
                <a:latin typeface="Times New Roman" panose="02020603050405020304" pitchFamily="18" charset="0"/>
                <a:cs typeface="Times New Roman" panose="02020603050405020304" pitchFamily="18" charset="0"/>
              </a:rPr>
              <a:t> letter, or for Chapter 35, a copy of the Certificate of Eligibility for that particular GI Bill. </a:t>
            </a:r>
          </a:p>
          <a:p>
            <a:r>
              <a:rPr lang="en-US" sz="1600" dirty="0">
                <a:latin typeface="Times New Roman" panose="02020603050405020304" pitchFamily="18" charset="0"/>
                <a:cs typeface="Times New Roman" panose="02020603050405020304" pitchFamily="18" charset="0"/>
              </a:rPr>
              <a:t>If the student has applied for the GI Bill we will need a copy of the confirmation page of their </a:t>
            </a:r>
          </a:p>
          <a:p>
            <a:r>
              <a:rPr lang="en-US" sz="1600" dirty="0">
                <a:latin typeface="Times New Roman" panose="02020603050405020304" pitchFamily="18" charset="0"/>
                <a:cs typeface="Times New Roman" panose="02020603050405020304" pitchFamily="18" charset="0"/>
              </a:rPr>
              <a:t>application for the GI Bill(VA Form 22-1990E for Post 9/11, and VA Form 22-5490 for </a:t>
            </a:r>
          </a:p>
          <a:p>
            <a:r>
              <a:rPr lang="en-US" sz="1600" dirty="0">
                <a:latin typeface="Times New Roman" panose="02020603050405020304" pitchFamily="18" charset="0"/>
                <a:cs typeface="Times New Roman" panose="02020603050405020304" pitchFamily="18" charset="0"/>
              </a:rPr>
              <a:t>Chapter 35 dependents.  </a:t>
            </a:r>
          </a:p>
          <a:p>
            <a:r>
              <a:rPr lang="en-US" sz="1600" dirty="0">
                <a:latin typeface="Times New Roman" panose="02020603050405020304" pitchFamily="18" charset="0"/>
                <a:cs typeface="Times New Roman" panose="02020603050405020304" pitchFamily="18" charset="0"/>
              </a:rPr>
              <a:t>Dependents are required to place the GI Bill in their name in order for the benefits to come </a:t>
            </a:r>
          </a:p>
          <a:p>
            <a:r>
              <a:rPr lang="en-US" sz="1600" dirty="0">
                <a:latin typeface="Times New Roman" panose="02020603050405020304" pitchFamily="18" charset="0"/>
                <a:cs typeface="Times New Roman" panose="02020603050405020304" pitchFamily="18" charset="0"/>
              </a:rPr>
              <a:t>directly to them.       </a:t>
            </a:r>
          </a:p>
          <a:p>
            <a:r>
              <a:rPr lang="en-US" sz="1600" dirty="0">
                <a:latin typeface="Times New Roman" panose="02020603050405020304" pitchFamily="18" charset="0"/>
                <a:cs typeface="Times New Roman" panose="02020603050405020304" pitchFamily="18" charset="0"/>
              </a:rPr>
              <a:t> </a:t>
            </a:r>
          </a:p>
          <a:p>
            <a:pPr marL="342900" indent="-342900">
              <a:buAutoNum type="arabicPeriod" startAt="2"/>
            </a:pPr>
            <a:r>
              <a:rPr lang="en-US" sz="1600" dirty="0">
                <a:latin typeface="Times New Roman" panose="02020603050405020304" pitchFamily="18" charset="0"/>
                <a:cs typeface="Times New Roman" panose="02020603050405020304" pitchFamily="18" charset="0"/>
              </a:rPr>
              <a:t>Register for classes.</a:t>
            </a:r>
          </a:p>
          <a:p>
            <a:r>
              <a:rPr lang="en-US" sz="1600" dirty="0">
                <a:latin typeface="Times New Roman" panose="02020603050405020304" pitchFamily="18" charset="0"/>
                <a:cs typeface="Times New Roman" panose="02020603050405020304" pitchFamily="18" charset="0"/>
              </a:rPr>
              <a:t>  </a:t>
            </a:r>
          </a:p>
          <a:p>
            <a:r>
              <a:rPr lang="en-US" sz="1600" dirty="0">
                <a:latin typeface="Times New Roman" panose="02020603050405020304" pitchFamily="18" charset="0"/>
                <a:cs typeface="Times New Roman" panose="02020603050405020304" pitchFamily="18" charset="0"/>
              </a:rPr>
              <a:t>3.   Complete the electronic VA Request for Certification and Deferment-this can be found in </a:t>
            </a:r>
          </a:p>
          <a:p>
            <a:r>
              <a:rPr lang="en-US" sz="1600" dirty="0">
                <a:latin typeface="Times New Roman" panose="02020603050405020304" pitchFamily="18" charset="0"/>
                <a:cs typeface="Times New Roman" panose="02020603050405020304" pitchFamily="18" charset="0"/>
              </a:rPr>
              <a:t>The student’s “My Memphis” account under the “student” or “Veteran” tab. </a:t>
            </a:r>
          </a:p>
        </p:txBody>
      </p:sp>
      <p:sp>
        <p:nvSpPr>
          <p:cNvPr id="2" name="Slide Number Placeholder 1"/>
          <p:cNvSpPr>
            <a:spLocks noGrp="1"/>
          </p:cNvSpPr>
          <p:nvPr>
            <p:ph type="sldNum" sz="quarter" idx="12"/>
          </p:nvPr>
        </p:nvSpPr>
        <p:spPr/>
        <p:txBody>
          <a:bodyPr/>
          <a:lstStyle/>
          <a:p>
            <a:fld id="{7713B9ED-F5B2-42D6-B736-9EBFD0B6A707}" type="slidenum">
              <a:rPr lang="en-US" smtClean="0"/>
              <a:t>1</a:t>
            </a:fld>
            <a:endParaRPr lang="en-US"/>
          </a:p>
        </p:txBody>
      </p:sp>
      <p:sp>
        <p:nvSpPr>
          <p:cNvPr id="4" name="TextBox 3"/>
          <p:cNvSpPr txBox="1"/>
          <p:nvPr/>
        </p:nvSpPr>
        <p:spPr>
          <a:xfrm>
            <a:off x="304800" y="147935"/>
            <a:ext cx="8396979" cy="461665"/>
          </a:xfrm>
          <a:prstGeom prst="rect">
            <a:avLst/>
          </a:prstGeom>
          <a:solidFill>
            <a:srgbClr val="FFFF00"/>
          </a:solidFill>
        </p:spPr>
        <p:txBody>
          <a:bodyPr wrap="none" rtlCol="0">
            <a:spAutoFit/>
          </a:bodyPr>
          <a:lstStyle/>
          <a:p>
            <a:r>
              <a:rPr lang="en-US" sz="2400" b="1" dirty="0" smtClean="0">
                <a:latin typeface="Times New Roman" panose="02020603050405020304" pitchFamily="18" charset="0"/>
                <a:cs typeface="Times New Roman" panose="02020603050405020304" pitchFamily="18" charset="0"/>
              </a:rPr>
              <a:t>FREQUENTLY ASKED QUESTIONS ABOUT THE GI BILL</a:t>
            </a:r>
            <a:endParaRPr lang="en-US" sz="2400" b="1" dirty="0">
              <a:latin typeface="Times New Roman" panose="02020603050405020304" pitchFamily="18" charset="0"/>
              <a:cs typeface="Times New Roman" panose="02020603050405020304" pitchFamily="18" charset="0"/>
            </a:endParaRPr>
          </a:p>
        </p:txBody>
      </p:sp>
      <p:sp>
        <p:nvSpPr>
          <p:cNvPr id="5" name="Rectangle 4"/>
          <p:cNvSpPr/>
          <p:nvPr/>
        </p:nvSpPr>
        <p:spPr>
          <a:xfrm>
            <a:off x="946055" y="769203"/>
            <a:ext cx="7441396" cy="830997"/>
          </a:xfrm>
          <a:prstGeom prst="rect">
            <a:avLst/>
          </a:prstGeom>
          <a:solidFill>
            <a:srgbClr val="92D050"/>
          </a:solidFill>
        </p:spPr>
        <p:txBody>
          <a:bodyPr wrap="none">
            <a:spAutoFit/>
          </a:bodyPr>
          <a:lstStyle/>
          <a:p>
            <a:r>
              <a:rPr lang="en-US" sz="2400" b="1" dirty="0" smtClean="0">
                <a:latin typeface="Times New Roman" panose="02020603050405020304" pitchFamily="18" charset="0"/>
                <a:cs typeface="Times New Roman" panose="02020603050405020304" pitchFamily="18" charset="0"/>
              </a:rPr>
              <a:t>What </a:t>
            </a:r>
            <a:r>
              <a:rPr lang="en-US" sz="2400" b="1" dirty="0">
                <a:latin typeface="Times New Roman" panose="02020603050405020304" pitchFamily="18" charset="0"/>
                <a:cs typeface="Times New Roman" panose="02020603050405020304" pitchFamily="18" charset="0"/>
              </a:rPr>
              <a:t>is the process for receiving my GI BILL benefits?</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89878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2209800"/>
            <a:ext cx="8305800" cy="646331"/>
          </a:xfrm>
          <a:prstGeom prst="rect">
            <a:avLst/>
          </a:prstGeom>
        </p:spPr>
        <p:txBody>
          <a:bodyPr wrap="square">
            <a:spAutoFit/>
          </a:bodyPr>
          <a:lstStyle/>
          <a:p>
            <a:endParaRPr lang="en-US" dirty="0"/>
          </a:p>
          <a:p>
            <a:pPr lvl="0"/>
            <a:endParaRPr lang="en-US" dirty="0">
              <a:solidFill>
                <a:prstClr val="black"/>
              </a:solidFill>
            </a:endParaRPr>
          </a:p>
        </p:txBody>
      </p:sp>
      <p:sp>
        <p:nvSpPr>
          <p:cNvPr id="6" name="Rectangle 5"/>
          <p:cNvSpPr/>
          <p:nvPr/>
        </p:nvSpPr>
        <p:spPr>
          <a:xfrm>
            <a:off x="381000" y="2285999"/>
            <a:ext cx="7467600" cy="369332"/>
          </a:xfrm>
          <a:prstGeom prst="rect">
            <a:avLst/>
          </a:prstGeom>
        </p:spPr>
        <p:txBody>
          <a:bodyPr wrap="square">
            <a:spAutoFit/>
          </a:bodyPr>
          <a:lstStyle/>
          <a:p>
            <a:r>
              <a:rPr lang="en-US" dirty="0"/>
              <a:t> </a:t>
            </a:r>
          </a:p>
        </p:txBody>
      </p:sp>
      <p:sp>
        <p:nvSpPr>
          <p:cNvPr id="3" name="Rectangle 2"/>
          <p:cNvSpPr/>
          <p:nvPr/>
        </p:nvSpPr>
        <p:spPr>
          <a:xfrm>
            <a:off x="1957672" y="762000"/>
            <a:ext cx="4821000" cy="461665"/>
          </a:xfrm>
          <a:prstGeom prst="rect">
            <a:avLst/>
          </a:prstGeom>
          <a:solidFill>
            <a:srgbClr val="92D050"/>
          </a:solidFill>
        </p:spPr>
        <p:txBody>
          <a:bodyPr wrap="none">
            <a:spAutoFit/>
          </a:bodyPr>
          <a:lstStyle/>
          <a:p>
            <a:r>
              <a:rPr lang="en-US" sz="2400" b="1" dirty="0">
                <a:latin typeface="Times New Roman" panose="02020603050405020304" pitchFamily="18" charset="0"/>
                <a:cs typeface="Times New Roman" panose="02020603050405020304" pitchFamily="18" charset="0"/>
              </a:rPr>
              <a:t>How does Tuition Assistance work?</a:t>
            </a:r>
            <a:endParaRPr lang="en-US" sz="2400" dirty="0">
              <a:latin typeface="Times New Roman" panose="02020603050405020304" pitchFamily="18" charset="0"/>
              <a:cs typeface="Times New Roman" panose="02020603050405020304" pitchFamily="18" charset="0"/>
            </a:endParaRPr>
          </a:p>
        </p:txBody>
      </p:sp>
      <p:sp>
        <p:nvSpPr>
          <p:cNvPr id="7" name="Rectangle 6"/>
          <p:cNvSpPr/>
          <p:nvPr/>
        </p:nvSpPr>
        <p:spPr>
          <a:xfrm>
            <a:off x="152400" y="1828800"/>
            <a:ext cx="8763000" cy="5355312"/>
          </a:xfrm>
          <a:prstGeom prst="rect">
            <a:avLst/>
          </a:prstGeom>
        </p:spPr>
        <p:txBody>
          <a:bodyPr wrap="square">
            <a:spAutoFit/>
          </a:bodyPr>
          <a:lstStyle/>
          <a:p>
            <a:r>
              <a:rPr lang="en-US" dirty="0">
                <a:latin typeface="Times New Roman" panose="02020603050405020304" pitchFamily="18" charset="0"/>
                <a:cs typeface="Times New Roman" panose="02020603050405020304" pitchFamily="18" charset="0"/>
              </a:rPr>
              <a:t>There are two types of Tuition Assistance or (TA); this includes TA for the Montgomery GI Bill-Selected Reserve and that for Active duty personnel.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Department of Defense will no longer authorize Tuition Assistance for classes for which you are also receiving benefits under the Montgomery GI Bill – Selected Reserve program (chapter 1606) or Reserve Educational Assistance Program (chapter 1607) or any other GI Bill program </a:t>
            </a:r>
            <a:r>
              <a:rPr lang="en-US" b="1" dirty="0">
                <a:latin typeface="Times New Roman" panose="02020603050405020304" pitchFamily="18" charset="0"/>
                <a:cs typeface="Times New Roman" panose="02020603050405020304" pitchFamily="18" charset="0"/>
              </a:rPr>
              <a:t>other than the Montgomery GI Bill – Active Duty program (chapter 30 of title 38, United States Code) or the Post-9/11 GI Bill program (chapter 33 of title 38, United States Code). </a:t>
            </a:r>
          </a:p>
          <a:p>
            <a:endParaRPr lang="en-US" b="1" dirty="0">
              <a:latin typeface="Times New Roman" panose="02020603050405020304" pitchFamily="18" charset="0"/>
              <a:cs typeface="Times New Roman" panose="02020603050405020304" pitchFamily="18" charset="0"/>
            </a:endParaRPr>
          </a:p>
          <a:p>
            <a:pPr lvl="0"/>
            <a:r>
              <a:rPr lang="en-US" dirty="0">
                <a:latin typeface="Times New Roman" panose="02020603050405020304" pitchFamily="18" charset="0"/>
                <a:cs typeface="Times New Roman" panose="02020603050405020304" pitchFamily="18" charset="0"/>
              </a:rPr>
              <a:t> If you planned to use both Tuition Assistance and CH 1606 or CH 1607 you will need to choose which benefit you prefer to use.  </a:t>
            </a:r>
            <a:endParaRPr lang="en-US" sz="16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If you choose to continue to use Tuition Assistance, then the course for which Tuition Assistance is used will not be included in the number of hours certified to the VA.</a:t>
            </a:r>
            <a:endParaRPr lang="en-US" sz="16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If you choose to receive chapter 1606 or 1607, then you need to contact DoD to discontinue your use of Tuition Assistance.</a:t>
            </a:r>
            <a:endParaRPr lang="en-US" sz="16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713B9ED-F5B2-42D6-B736-9EBFD0B6A707}" type="slidenum">
              <a:rPr lang="en-US" smtClean="0"/>
              <a:t>10</a:t>
            </a:fld>
            <a:endParaRPr lang="en-US"/>
          </a:p>
        </p:txBody>
      </p:sp>
    </p:spTree>
    <p:extLst>
      <p:ext uri="{BB962C8B-B14F-4D97-AF65-F5344CB8AC3E}">
        <p14:creationId xmlns:p14="http://schemas.microsoft.com/office/powerpoint/2010/main" val="37468995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713B9ED-F5B2-42D6-B736-9EBFD0B6A707}" type="slidenum">
              <a:rPr lang="en-US" smtClean="0"/>
              <a:t>11</a:t>
            </a:fld>
            <a:endParaRPr lang="en-US"/>
          </a:p>
        </p:txBody>
      </p:sp>
      <p:sp>
        <p:nvSpPr>
          <p:cNvPr id="3" name="Rectangle 2"/>
          <p:cNvSpPr/>
          <p:nvPr/>
        </p:nvSpPr>
        <p:spPr>
          <a:xfrm>
            <a:off x="533400" y="533400"/>
            <a:ext cx="7980839" cy="461665"/>
          </a:xfrm>
          <a:prstGeom prst="rect">
            <a:avLst/>
          </a:prstGeom>
          <a:solidFill>
            <a:srgbClr val="92D050"/>
          </a:solidFill>
        </p:spPr>
        <p:txBody>
          <a:bodyPr wrap="none">
            <a:spAutoFit/>
          </a:bodyPr>
          <a:lstStyle/>
          <a:p>
            <a:r>
              <a:rPr lang="en-US" sz="2400" b="1" dirty="0" smtClean="0">
                <a:latin typeface="Times New Roman" panose="02020603050405020304" pitchFamily="18" charset="0"/>
                <a:cs typeface="Times New Roman" panose="02020603050405020304" pitchFamily="18" charset="0"/>
              </a:rPr>
              <a:t>QUALIFICATION TABLE FOR THE POST 9/11 GI BILL</a:t>
            </a:r>
            <a:endParaRPr lang="en-US" sz="2400" dirty="0">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084177073"/>
              </p:ext>
            </p:extLst>
          </p:nvPr>
        </p:nvGraphicFramePr>
        <p:xfrm>
          <a:off x="1600200" y="1143000"/>
          <a:ext cx="6096000" cy="5577840"/>
        </p:xfrm>
        <a:graphic>
          <a:graphicData uri="http://schemas.openxmlformats.org/drawingml/2006/table">
            <a:tbl>
              <a:tblPr firstRow="1" bandRow="1">
                <a:tableStyleId>{5C22544A-7EE6-4342-B048-85BDC9FD1C3A}</a:tableStyleId>
              </a:tblPr>
              <a:tblGrid>
                <a:gridCol w="3048000"/>
                <a:gridCol w="30480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smtClean="0"/>
                        <a:t>ACTIVE DUTY COMPLETED AFTER SEPT. 10, 2001</a:t>
                      </a:r>
                    </a:p>
                    <a:p>
                      <a:endParaRPr lang="en-US" sz="13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smtClean="0"/>
                        <a:t>PERCENTAGE OF MAX AMOUNTS PAYABLE</a:t>
                      </a:r>
                    </a:p>
                    <a:p>
                      <a:endParaRPr lang="en-US" sz="13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smtClean="0"/>
                        <a:t>36 MONTHS</a:t>
                      </a:r>
                    </a:p>
                    <a:p>
                      <a:endParaRPr lang="en-US" sz="13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smtClean="0"/>
                        <a:t>100%</a:t>
                      </a:r>
                    </a:p>
                    <a:p>
                      <a:endParaRPr lang="en-US" sz="1300" dirty="0"/>
                    </a:p>
                  </a:txBody>
                  <a:tcPr/>
                </a:tc>
              </a:tr>
              <a:tr h="370840">
                <a:tc>
                  <a:txBody>
                    <a:bodyPr/>
                    <a:lstStyle/>
                    <a:p>
                      <a:r>
                        <a:rPr lang="en-US" sz="1300" dirty="0" smtClean="0"/>
                        <a:t>30 CONTINUOUS DAYS (MUST</a:t>
                      </a:r>
                      <a:r>
                        <a:rPr lang="en-US" sz="1300" baseline="0" dirty="0" smtClean="0"/>
                        <a:t> BE DISCHARGED DUE TO SERVICE-CONNECTED DISABILITY.)</a:t>
                      </a:r>
                      <a:endParaRPr lang="en-US" sz="1300" dirty="0"/>
                    </a:p>
                  </a:txBody>
                  <a:tcPr/>
                </a:tc>
                <a:tc>
                  <a:txBody>
                    <a:bodyPr/>
                    <a:lstStyle/>
                    <a:p>
                      <a:r>
                        <a:rPr lang="en-US" sz="1300" dirty="0" smtClean="0"/>
                        <a:t>100%</a:t>
                      </a:r>
                      <a:endParaRPr lang="en-US" sz="13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smtClean="0"/>
                        <a:t>AT LEAST 30 MONTHS, BUT LESS THAN 36 MONTHS</a:t>
                      </a:r>
                    </a:p>
                    <a:p>
                      <a:endParaRPr lang="en-US" sz="1300" dirty="0"/>
                    </a:p>
                  </a:txBody>
                  <a:tcPr/>
                </a:tc>
                <a:tc>
                  <a:txBody>
                    <a:bodyPr/>
                    <a:lstStyle/>
                    <a:p>
                      <a:r>
                        <a:rPr lang="en-US" sz="1300" dirty="0" smtClean="0"/>
                        <a:t>90%</a:t>
                      </a:r>
                      <a:endParaRPr lang="en-US" sz="13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smtClean="0"/>
                        <a:t>AT LEAST 24 MONTHS, BUT LESS THAN 30 MONTHS</a:t>
                      </a:r>
                    </a:p>
                    <a:p>
                      <a:endParaRPr lang="en-US" sz="1300" dirty="0"/>
                    </a:p>
                  </a:txBody>
                  <a:tcPr/>
                </a:tc>
                <a:tc>
                  <a:txBody>
                    <a:bodyPr/>
                    <a:lstStyle/>
                    <a:p>
                      <a:r>
                        <a:rPr lang="en-US" sz="1300" dirty="0" smtClean="0"/>
                        <a:t>80%</a:t>
                      </a:r>
                      <a:endParaRPr lang="en-US" sz="13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smtClean="0"/>
                        <a:t>AT LEAST 18 MONTHS, BUT LESS THAN 24 MONTHS </a:t>
                      </a:r>
                    </a:p>
                    <a:p>
                      <a:endParaRPr lang="en-US" sz="1300" dirty="0"/>
                    </a:p>
                  </a:txBody>
                  <a:tcPr/>
                </a:tc>
                <a:tc>
                  <a:txBody>
                    <a:bodyPr/>
                    <a:lstStyle/>
                    <a:p>
                      <a:r>
                        <a:rPr lang="en-US" sz="1300" dirty="0" smtClean="0"/>
                        <a:t>70%</a:t>
                      </a:r>
                      <a:endParaRPr lang="en-US" sz="1300" dirty="0"/>
                    </a:p>
                  </a:txBody>
                  <a:tcPr/>
                </a:tc>
              </a:tr>
              <a:tr h="370840">
                <a:tc>
                  <a:txBody>
                    <a:bodyPr/>
                    <a:lstStyle/>
                    <a:p>
                      <a:r>
                        <a:rPr lang="en-US" sz="1300" dirty="0" smtClean="0"/>
                        <a:t>AT LEAST 12 MONTHS, BUT LESS THAN 18 MONTHS</a:t>
                      </a:r>
                      <a:endParaRPr lang="en-US" sz="1300" dirty="0"/>
                    </a:p>
                  </a:txBody>
                  <a:tcPr/>
                </a:tc>
                <a:tc>
                  <a:txBody>
                    <a:bodyPr/>
                    <a:lstStyle/>
                    <a:p>
                      <a:r>
                        <a:rPr lang="en-US" sz="1300" dirty="0" smtClean="0"/>
                        <a:t>60%</a:t>
                      </a:r>
                      <a:endParaRPr lang="en-US" sz="1300" dirty="0"/>
                    </a:p>
                  </a:txBody>
                  <a:tcPr/>
                </a:tc>
              </a:tr>
              <a:tr h="370840">
                <a:tc>
                  <a:txBody>
                    <a:bodyPr/>
                    <a:lstStyle/>
                    <a:p>
                      <a:r>
                        <a:rPr lang="en-US" sz="1300" dirty="0" smtClean="0"/>
                        <a:t>AT LEAST 6 MONTHS, BUT LESS</a:t>
                      </a:r>
                      <a:r>
                        <a:rPr lang="en-US" sz="1300" baseline="0" dirty="0" smtClean="0"/>
                        <a:t> THAN 12 MONTHS</a:t>
                      </a:r>
                      <a:endParaRPr lang="en-US" sz="1300" dirty="0"/>
                    </a:p>
                  </a:txBody>
                  <a:tcPr/>
                </a:tc>
                <a:tc>
                  <a:txBody>
                    <a:bodyPr/>
                    <a:lstStyle/>
                    <a:p>
                      <a:r>
                        <a:rPr lang="en-US" sz="1300" dirty="0" smtClean="0"/>
                        <a:t>50%</a:t>
                      </a:r>
                      <a:endParaRPr lang="en-US" sz="13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smtClean="0"/>
                        <a:t>AT LEAST 90 DAYS, BUT LESS THAN 6 MONTHS</a:t>
                      </a:r>
                    </a:p>
                    <a:p>
                      <a:endParaRPr lang="en-US" sz="1300" dirty="0"/>
                    </a:p>
                  </a:txBody>
                  <a:tcPr/>
                </a:tc>
                <a:tc>
                  <a:txBody>
                    <a:bodyPr/>
                    <a:lstStyle/>
                    <a:p>
                      <a:r>
                        <a:rPr lang="en-US" sz="1300" dirty="0" smtClean="0"/>
                        <a:t>40%</a:t>
                      </a:r>
                      <a:endParaRPr lang="en-US" sz="1300" dirty="0"/>
                    </a:p>
                  </a:txBody>
                  <a:tcPr/>
                </a:tc>
              </a:tr>
            </a:tbl>
          </a:graphicData>
        </a:graphic>
      </p:graphicFrame>
    </p:spTree>
    <p:extLst>
      <p:ext uri="{BB962C8B-B14F-4D97-AF65-F5344CB8AC3E}">
        <p14:creationId xmlns:p14="http://schemas.microsoft.com/office/powerpoint/2010/main" val="30582604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57672" y="1219200"/>
            <a:ext cx="4821000" cy="461665"/>
          </a:xfrm>
          <a:prstGeom prst="rect">
            <a:avLst/>
          </a:prstGeom>
          <a:solidFill>
            <a:srgbClr val="92D050"/>
          </a:solidFill>
        </p:spPr>
        <p:txBody>
          <a:bodyPr wrap="none">
            <a:spAutoFit/>
          </a:bodyPr>
          <a:lstStyle/>
          <a:p>
            <a:r>
              <a:rPr lang="en-US" sz="2400" b="1" dirty="0">
                <a:latin typeface="Times New Roman" panose="02020603050405020304" pitchFamily="18" charset="0"/>
                <a:cs typeface="Times New Roman" panose="02020603050405020304" pitchFamily="18" charset="0"/>
              </a:rPr>
              <a:t>How does Tuition Assistance work?</a:t>
            </a:r>
            <a:endParaRPr lang="en-US" sz="2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713B9ED-F5B2-42D6-B736-9EBFD0B6A707}" type="slidenum">
              <a:rPr lang="en-US" smtClean="0"/>
              <a:t>12</a:t>
            </a:fld>
            <a:endParaRPr lang="en-US"/>
          </a:p>
        </p:txBody>
      </p:sp>
      <p:sp>
        <p:nvSpPr>
          <p:cNvPr id="5" name="Rectangle 4"/>
          <p:cNvSpPr/>
          <p:nvPr/>
        </p:nvSpPr>
        <p:spPr>
          <a:xfrm>
            <a:off x="304800" y="2136339"/>
            <a:ext cx="7954266" cy="2031325"/>
          </a:xfrm>
          <a:prstGeom prst="rect">
            <a:avLst/>
          </a:prstGeom>
        </p:spPr>
        <p:txBody>
          <a:bodyPr wrap="square">
            <a:spAutoFit/>
          </a:bodyPr>
          <a:lstStyle/>
          <a:p>
            <a:r>
              <a:rPr lang="en-US" dirty="0">
                <a:latin typeface="Times New Roman" panose="02020603050405020304" pitchFamily="18" charset="0"/>
                <a:cs typeface="Times New Roman" panose="02020603050405020304" pitchFamily="18" charset="0"/>
              </a:rPr>
              <a:t>If you are receiving benefits under CH 33 Post-9/11 any </a:t>
            </a:r>
            <a:r>
              <a:rPr lang="en-US" b="1" dirty="0">
                <a:latin typeface="Times New Roman" panose="02020603050405020304" pitchFamily="18" charset="0"/>
                <a:cs typeface="Times New Roman" panose="02020603050405020304" pitchFamily="18" charset="0"/>
              </a:rPr>
              <a:t>Tuition Assistance </a:t>
            </a:r>
            <a:r>
              <a:rPr lang="en-US" dirty="0">
                <a:latin typeface="Times New Roman" panose="02020603050405020304" pitchFamily="18" charset="0"/>
                <a:cs typeface="Times New Roman" panose="02020603050405020304" pitchFamily="18" charset="0"/>
              </a:rPr>
              <a:t>received will be </a:t>
            </a:r>
            <a:r>
              <a:rPr lang="en-US" b="1" dirty="0">
                <a:latin typeface="Times New Roman" panose="02020603050405020304" pitchFamily="18" charset="0"/>
                <a:cs typeface="Times New Roman" panose="02020603050405020304" pitchFamily="18" charset="0"/>
              </a:rPr>
              <a:t>deducted</a:t>
            </a:r>
            <a:r>
              <a:rPr lang="en-US" dirty="0">
                <a:latin typeface="Times New Roman" panose="02020603050405020304" pitchFamily="18" charset="0"/>
                <a:cs typeface="Times New Roman" panose="02020603050405020304" pitchFamily="18" charset="0"/>
              </a:rPr>
              <a:t> from the amount of </a:t>
            </a:r>
            <a:r>
              <a:rPr lang="en-US" b="1" dirty="0">
                <a:latin typeface="Times New Roman" panose="02020603050405020304" pitchFamily="18" charset="0"/>
                <a:cs typeface="Times New Roman" panose="02020603050405020304" pitchFamily="18" charset="0"/>
              </a:rPr>
              <a:t>tuition and fees </a:t>
            </a:r>
            <a:r>
              <a:rPr lang="en-US" dirty="0">
                <a:latin typeface="Times New Roman" panose="02020603050405020304" pitchFamily="18" charset="0"/>
                <a:cs typeface="Times New Roman" panose="02020603050405020304" pitchFamily="18" charset="0"/>
              </a:rPr>
              <a:t>reported to VA, since VA pays net tuition.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If you have specific questions regarding this change, please contact the Veteran Educational Benefits and Certification office by phone at 901-678-2996 or e-mail </a:t>
            </a:r>
            <a:r>
              <a:rPr lang="en-US" u="sng" dirty="0">
                <a:latin typeface="Times New Roman" panose="02020603050405020304" pitchFamily="18" charset="0"/>
                <a:cs typeface="Times New Roman" panose="02020603050405020304" pitchFamily="18" charset="0"/>
                <a:hlinkClick r:id="rId2"/>
              </a:rPr>
              <a:t>vetedbenefits@memphis.edu</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3360111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4785" y="1447800"/>
            <a:ext cx="8886815" cy="1477328"/>
          </a:xfrm>
          <a:prstGeom prst="rect">
            <a:avLst/>
          </a:prstGeom>
          <a:noFill/>
        </p:spPr>
        <p:txBody>
          <a:bodyPr wrap="square" rtlCol="0">
            <a:spAutoFit/>
          </a:bodyPr>
          <a:lstStyle/>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Service members, veterans, and dependents of veterans who are eligible for and receiving VA educational assistance benefits may request that tuition and fees for a semester be deferred until the end of the semester.  The deferment letter will prevent a student from being purged for non-payment of fees after classes begin.  </a:t>
            </a:r>
          </a:p>
        </p:txBody>
      </p:sp>
      <p:sp>
        <p:nvSpPr>
          <p:cNvPr id="2" name="Slide Number Placeholder 1"/>
          <p:cNvSpPr>
            <a:spLocks noGrp="1"/>
          </p:cNvSpPr>
          <p:nvPr>
            <p:ph type="sldNum" sz="quarter" idx="12"/>
          </p:nvPr>
        </p:nvSpPr>
        <p:spPr/>
        <p:txBody>
          <a:bodyPr/>
          <a:lstStyle/>
          <a:p>
            <a:fld id="{7713B9ED-F5B2-42D6-B736-9EBFD0B6A707}" type="slidenum">
              <a:rPr lang="en-US" smtClean="0"/>
              <a:t>13</a:t>
            </a:fld>
            <a:endParaRPr lang="en-US"/>
          </a:p>
        </p:txBody>
      </p:sp>
      <p:sp>
        <p:nvSpPr>
          <p:cNvPr id="4" name="Rectangle 3"/>
          <p:cNvSpPr/>
          <p:nvPr/>
        </p:nvSpPr>
        <p:spPr>
          <a:xfrm>
            <a:off x="914400" y="609600"/>
            <a:ext cx="7508466" cy="830997"/>
          </a:xfrm>
          <a:prstGeom prst="rect">
            <a:avLst/>
          </a:prstGeom>
          <a:solidFill>
            <a:srgbClr val="92D050"/>
          </a:solidFill>
        </p:spPr>
        <p:txBody>
          <a:bodyPr wrap="none">
            <a:spAutoFit/>
          </a:bodyPr>
          <a:lstStyle/>
          <a:p>
            <a:r>
              <a:rPr lang="en-US" sz="2400" b="1" dirty="0" smtClean="0">
                <a:latin typeface="Times New Roman" panose="02020603050405020304" pitchFamily="18" charset="0"/>
                <a:cs typeface="Times New Roman" panose="02020603050405020304" pitchFamily="18" charset="0"/>
              </a:rPr>
              <a:t>Do </a:t>
            </a:r>
            <a:r>
              <a:rPr lang="en-US" sz="2400" b="1" dirty="0">
                <a:latin typeface="Times New Roman" panose="02020603050405020304" pitchFamily="18" charset="0"/>
                <a:cs typeface="Times New Roman" panose="02020603050405020304" pitchFamily="18" charset="0"/>
              </a:rPr>
              <a:t>I need a deferment letter and what will it do for me?</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625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4785" y="1447800"/>
            <a:ext cx="8886815" cy="2862322"/>
          </a:xfrm>
          <a:prstGeom prst="rect">
            <a:avLst/>
          </a:prstGeom>
          <a:noFill/>
        </p:spPr>
        <p:txBody>
          <a:bodyPr wrap="square" rtlCol="0">
            <a:spAutoFit/>
          </a:bodyPr>
          <a:lstStyle/>
          <a:p>
            <a:endParaRPr lang="en-US" b="1" dirty="0">
              <a:latin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If you enroll in separate Parts of Term during a semester (Full, </a:t>
            </a:r>
            <a:r>
              <a:rPr lang="en-US" dirty="0" err="1">
                <a:latin typeface="Times New Roman" panose="02020603050405020304" pitchFamily="18" charset="0"/>
                <a:cs typeface="Times New Roman" panose="02020603050405020304" pitchFamily="18" charset="0"/>
              </a:rPr>
              <a:t>lst</a:t>
            </a:r>
            <a:r>
              <a:rPr lang="en-US" dirty="0">
                <a:latin typeface="Times New Roman" panose="02020603050405020304" pitchFamily="18" charset="0"/>
                <a:cs typeface="Times New Roman" panose="02020603050405020304" pitchFamily="18" charset="0"/>
              </a:rPr>
              <a:t>,  and/or 2</a:t>
            </a:r>
            <a:r>
              <a:rPr lang="en-US" baseline="30000" dirty="0">
                <a:latin typeface="Times New Roman" panose="02020603050405020304" pitchFamily="18" charset="0"/>
                <a:cs typeface="Times New Roman" panose="02020603050405020304" pitchFamily="18" charset="0"/>
              </a:rPr>
              <a:t>nd )  </a:t>
            </a:r>
            <a:r>
              <a:rPr lang="en-US" dirty="0">
                <a:latin typeface="Times New Roman" panose="02020603050405020304" pitchFamily="18" charset="0"/>
                <a:cs typeface="Times New Roman" panose="02020603050405020304" pitchFamily="18" charset="0"/>
              </a:rPr>
              <a:t> the VA will determine your rate of pursuit as full time, ¾ time, or ½ time  separately for each part of term based on the number of hours you are enrolled in each Part of Term.</a:t>
            </a:r>
          </a:p>
          <a:p>
            <a:r>
              <a:rPr lang="en-US" dirty="0">
                <a:latin typeface="Times New Roman" panose="02020603050405020304" pitchFamily="18" charset="0"/>
                <a:cs typeface="Times New Roman" panose="02020603050405020304" pitchFamily="18" charset="0"/>
              </a:rPr>
              <a:t>VA only combines the total hours enrolled in each Part Of Term to determine training time when the Parts Of Terms overlap.</a:t>
            </a:r>
          </a:p>
          <a:p>
            <a:endParaRPr lang="en-US" b="1"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713B9ED-F5B2-42D6-B736-9EBFD0B6A707}" type="slidenum">
              <a:rPr lang="en-US" smtClean="0"/>
              <a:t>14</a:t>
            </a:fld>
            <a:endParaRPr lang="en-US"/>
          </a:p>
        </p:txBody>
      </p:sp>
      <p:sp>
        <p:nvSpPr>
          <p:cNvPr id="6" name="Rectangle 5"/>
          <p:cNvSpPr/>
          <p:nvPr/>
        </p:nvSpPr>
        <p:spPr>
          <a:xfrm>
            <a:off x="152401" y="609600"/>
            <a:ext cx="8839200" cy="1200329"/>
          </a:xfrm>
          <a:prstGeom prst="rect">
            <a:avLst/>
          </a:prstGeom>
          <a:solidFill>
            <a:srgbClr val="92D050"/>
          </a:solidFill>
        </p:spPr>
        <p:txBody>
          <a:bodyPr wrap="square">
            <a:spAutoFit/>
          </a:bodyPr>
          <a:lstStyle/>
          <a:p>
            <a:r>
              <a:rPr lang="en-US" sz="2400" b="1" dirty="0">
                <a:latin typeface="Times New Roman" panose="02020603050405020304" pitchFamily="18" charset="0"/>
                <a:cs typeface="Times New Roman" panose="02020603050405020304" pitchFamily="18" charset="0"/>
              </a:rPr>
              <a:t>How does enrollment in separate Parts-of-Term affect VA payment</a:t>
            </a:r>
            <a:r>
              <a:rPr lang="en-US" sz="2400" b="1" dirty="0" smtClean="0">
                <a:latin typeface="Times New Roman" panose="02020603050405020304" pitchFamily="18" charset="0"/>
                <a:cs typeface="Times New Roman" panose="02020603050405020304" pitchFamily="18" charset="0"/>
              </a:rPr>
              <a:t>?</a:t>
            </a:r>
            <a:endParaRPr lang="en-US" sz="2400" b="1"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5225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713B9ED-F5B2-42D6-B736-9EBFD0B6A707}" type="slidenum">
              <a:rPr lang="en-US" smtClean="0"/>
              <a:t>15</a:t>
            </a:fld>
            <a:endParaRPr lang="en-US"/>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l="8306" t="14486" r="17562" b="14024"/>
          <a:stretch/>
        </p:blipFill>
        <p:spPr>
          <a:xfrm rot="5400000">
            <a:off x="1962155" y="219586"/>
            <a:ext cx="5250170" cy="7955280"/>
          </a:xfrm>
          <a:prstGeom prst="rect">
            <a:avLst/>
          </a:prstGeom>
        </p:spPr>
      </p:pic>
      <p:sp>
        <p:nvSpPr>
          <p:cNvPr id="6" name="TextBox 5"/>
          <p:cNvSpPr txBox="1"/>
          <p:nvPr/>
        </p:nvSpPr>
        <p:spPr>
          <a:xfrm>
            <a:off x="1143000" y="697468"/>
            <a:ext cx="6781800" cy="369332"/>
          </a:xfrm>
          <a:prstGeom prst="rect">
            <a:avLst/>
          </a:prstGeom>
          <a:solidFill>
            <a:srgbClr val="92D050"/>
          </a:solidFill>
        </p:spPr>
        <p:txBody>
          <a:bodyPr wrap="square" rtlCol="0">
            <a:spAutoFit/>
          </a:bodyPr>
          <a:lstStyle/>
          <a:p>
            <a:r>
              <a:rPr lang="en-US" b="1" dirty="0">
                <a:latin typeface="Times New Roman" panose="02020603050405020304" pitchFamily="18" charset="0"/>
                <a:cs typeface="Times New Roman" panose="02020603050405020304" pitchFamily="18" charset="0"/>
              </a:rPr>
              <a:t>This is how the VA determines training time by semester hours.</a:t>
            </a:r>
          </a:p>
        </p:txBody>
      </p:sp>
    </p:spTree>
    <p:extLst>
      <p:ext uri="{BB962C8B-B14F-4D97-AF65-F5344CB8AC3E}">
        <p14:creationId xmlns:p14="http://schemas.microsoft.com/office/powerpoint/2010/main" val="33443907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4785" y="2512874"/>
            <a:ext cx="8886815" cy="1754326"/>
          </a:xfrm>
          <a:prstGeom prst="rect">
            <a:avLst/>
          </a:prstGeom>
          <a:noFill/>
        </p:spPr>
        <p:txBody>
          <a:bodyPr wrap="square" rtlCol="0">
            <a:spAutoFit/>
          </a:bodyPr>
          <a:lstStyle/>
          <a:p>
            <a:endParaRPr lang="en-US" b="1" dirty="0"/>
          </a:p>
          <a:p>
            <a:r>
              <a:rPr lang="en-US" dirty="0"/>
              <a:t>The monthly housing allowance is payable under the Post-9/11 GI Bill to eligible students enrolled for MORE than ½ time (pursuing training at a rate of pursuit greater than 50%) and </a:t>
            </a:r>
            <a:r>
              <a:rPr lang="en-US" b="1" dirty="0"/>
              <a:t>enrolled in at least one in-residence course  </a:t>
            </a:r>
            <a:r>
              <a:rPr lang="en-US" dirty="0"/>
              <a:t>per semester. Students who are enrolled in all online or distance learning courses with method of instruction listed as Web, Hybrid, </a:t>
            </a:r>
            <a:r>
              <a:rPr lang="en-US" dirty="0" err="1"/>
              <a:t>TNecampus</a:t>
            </a:r>
            <a:r>
              <a:rPr lang="en-US" dirty="0"/>
              <a:t>, RODP courses receive 50% of</a:t>
            </a:r>
            <a:r>
              <a:rPr lang="en-US" b="1" dirty="0"/>
              <a:t> </a:t>
            </a:r>
            <a:r>
              <a:rPr lang="en-US" dirty="0"/>
              <a:t>the National average BAH. </a:t>
            </a:r>
            <a:endParaRPr lang="en-US" b="1" dirty="0"/>
          </a:p>
        </p:txBody>
      </p:sp>
      <p:sp>
        <p:nvSpPr>
          <p:cNvPr id="2" name="Slide Number Placeholder 1"/>
          <p:cNvSpPr>
            <a:spLocks noGrp="1"/>
          </p:cNvSpPr>
          <p:nvPr>
            <p:ph type="sldNum" sz="quarter" idx="12"/>
          </p:nvPr>
        </p:nvSpPr>
        <p:spPr/>
        <p:txBody>
          <a:bodyPr/>
          <a:lstStyle/>
          <a:p>
            <a:fld id="{7713B9ED-F5B2-42D6-B736-9EBFD0B6A707}" type="slidenum">
              <a:rPr lang="en-US" smtClean="0"/>
              <a:t>16</a:t>
            </a:fld>
            <a:endParaRPr lang="en-US"/>
          </a:p>
        </p:txBody>
      </p:sp>
      <p:sp>
        <p:nvSpPr>
          <p:cNvPr id="5" name="Rectangle 4"/>
          <p:cNvSpPr/>
          <p:nvPr/>
        </p:nvSpPr>
        <p:spPr>
          <a:xfrm>
            <a:off x="152401" y="609600"/>
            <a:ext cx="8839200" cy="1938992"/>
          </a:xfrm>
          <a:prstGeom prst="rect">
            <a:avLst/>
          </a:prstGeom>
          <a:solidFill>
            <a:srgbClr val="92D050"/>
          </a:solidFill>
        </p:spPr>
        <p:txBody>
          <a:bodyPr wrap="square">
            <a:spAutoFit/>
          </a:bodyPr>
          <a:lstStyle/>
          <a:p>
            <a:r>
              <a:rPr lang="en-US" sz="2400" b="1" dirty="0">
                <a:latin typeface="Times New Roman" panose="02020603050405020304" pitchFamily="18" charset="0"/>
                <a:cs typeface="Times New Roman" panose="02020603050405020304" pitchFamily="18" charset="0"/>
              </a:rPr>
              <a:t>How does enrollment in all Online or Distance Learning Courses (Web, Hybrid, </a:t>
            </a:r>
            <a:r>
              <a:rPr lang="en-US" sz="2400" b="1" dirty="0" err="1">
                <a:latin typeface="Times New Roman" panose="02020603050405020304" pitchFamily="18" charset="0"/>
                <a:cs typeface="Times New Roman" panose="02020603050405020304" pitchFamily="18" charset="0"/>
              </a:rPr>
              <a:t>TNecampus</a:t>
            </a:r>
            <a:r>
              <a:rPr lang="en-US" sz="2400" b="1" dirty="0">
                <a:latin typeface="Times New Roman" panose="02020603050405020304" pitchFamily="18" charset="0"/>
                <a:cs typeface="Times New Roman" panose="02020603050405020304" pitchFamily="18" charset="0"/>
              </a:rPr>
              <a:t>, RODP) impact CH 33 Post-9/11 GI Bill Monthly Housing Allowance (BAH)?</a:t>
            </a:r>
          </a:p>
          <a:p>
            <a:endParaRPr lang="en-US" sz="2400" b="1"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4772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2476143"/>
            <a:ext cx="8060348" cy="2400657"/>
          </a:xfrm>
          <a:prstGeom prst="rect">
            <a:avLst/>
          </a:prstGeom>
        </p:spPr>
        <p:txBody>
          <a:bodyPr wrap="square">
            <a:spAutoFit/>
          </a:bodyPr>
          <a:lstStyle/>
          <a:p>
            <a:pPr marL="457200" indent="-228600"/>
            <a:endParaRPr lang="en-US" sz="2400" b="1" dirty="0">
              <a:solidFill>
                <a:prstClr val="black"/>
              </a:solidFill>
            </a:endParaRPr>
          </a:p>
          <a:p>
            <a:r>
              <a:rPr lang="en-US" dirty="0">
                <a:solidFill>
                  <a:prstClr val="black"/>
                </a:solidFill>
              </a:rPr>
              <a:t>YES!!!  If a student drops courses, are reported as stopped attending, or withdraw from courses on or after the first day of classes, after the VA has paid tuition, the student will incur a debt for the paid tuition.  </a:t>
            </a:r>
          </a:p>
          <a:p>
            <a:endParaRPr lang="en-US" dirty="0">
              <a:solidFill>
                <a:prstClr val="black"/>
              </a:solidFill>
            </a:endParaRPr>
          </a:p>
          <a:p>
            <a:r>
              <a:rPr lang="en-US" dirty="0">
                <a:solidFill>
                  <a:prstClr val="black"/>
                </a:solidFill>
              </a:rPr>
              <a:t>Although this will vary based on the university’s refund policy and schedule for drop/adds, the bottom line is that the veteran will be required to repay any tuition paid by the VA, after the student has dropped or withdrawn from courses.  </a:t>
            </a:r>
          </a:p>
        </p:txBody>
      </p:sp>
      <p:sp>
        <p:nvSpPr>
          <p:cNvPr id="4" name="Slide Number Placeholder 3"/>
          <p:cNvSpPr>
            <a:spLocks noGrp="1"/>
          </p:cNvSpPr>
          <p:nvPr>
            <p:ph type="sldNum" sz="quarter" idx="12"/>
          </p:nvPr>
        </p:nvSpPr>
        <p:spPr/>
        <p:txBody>
          <a:bodyPr/>
          <a:lstStyle/>
          <a:p>
            <a:fld id="{7713B9ED-F5B2-42D6-B736-9EBFD0B6A707}" type="slidenum">
              <a:rPr lang="en-US" smtClean="0">
                <a:solidFill>
                  <a:prstClr val="black">
                    <a:tint val="75000"/>
                  </a:prstClr>
                </a:solidFill>
              </a:rPr>
              <a:pPr/>
              <a:t>17</a:t>
            </a:fld>
            <a:endParaRPr lang="en-US">
              <a:solidFill>
                <a:prstClr val="black">
                  <a:tint val="75000"/>
                </a:prstClr>
              </a:solidFill>
            </a:endParaRPr>
          </a:p>
        </p:txBody>
      </p:sp>
      <p:sp>
        <p:nvSpPr>
          <p:cNvPr id="6" name="Rectangle 5"/>
          <p:cNvSpPr/>
          <p:nvPr/>
        </p:nvSpPr>
        <p:spPr>
          <a:xfrm>
            <a:off x="152401" y="609600"/>
            <a:ext cx="8839200" cy="1938992"/>
          </a:xfrm>
          <a:prstGeom prst="rect">
            <a:avLst/>
          </a:prstGeom>
          <a:solidFill>
            <a:srgbClr val="92D050"/>
          </a:solidFill>
        </p:spPr>
        <p:txBody>
          <a:bodyPr wrap="square">
            <a:spAutoFit/>
          </a:bodyPr>
          <a:lstStyle/>
          <a:p>
            <a:r>
              <a:rPr lang="en-US" sz="2400" b="1" dirty="0">
                <a:solidFill>
                  <a:prstClr val="black"/>
                </a:solidFill>
                <a:latin typeface="Times New Roman" panose="02020603050405020304" pitchFamily="18" charset="0"/>
                <a:cs typeface="Times New Roman" panose="02020603050405020304" pitchFamily="18" charset="0"/>
              </a:rPr>
              <a:t>Will students be required to pay money back if they drop courses, stop attending, or withdraw from courses on or after the first day of classes?</a:t>
            </a:r>
          </a:p>
          <a:p>
            <a:endParaRPr lang="en-US" sz="2400" b="1"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0873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800" y="1905000"/>
            <a:ext cx="7362815" cy="3693319"/>
          </a:xfrm>
          <a:prstGeom prst="rect">
            <a:avLst/>
          </a:prstGeom>
          <a:noFill/>
        </p:spPr>
        <p:txBody>
          <a:bodyPr wrap="square" rtlCol="0">
            <a:spAutoFit/>
          </a:bodyPr>
          <a:lstStyle/>
          <a:p>
            <a:endParaRPr lang="en-US" dirty="0">
              <a:solidFill>
                <a:prstClr val="black"/>
              </a:solidFill>
              <a:latin typeface="Times New Roman" panose="02020603050405020304" pitchFamily="18" charset="0"/>
              <a:cs typeface="Times New Roman" panose="02020603050405020304" pitchFamily="18" charset="0"/>
            </a:endParaRPr>
          </a:p>
          <a:p>
            <a:r>
              <a:rPr lang="en-US" dirty="0">
                <a:solidFill>
                  <a:prstClr val="black"/>
                </a:solidFill>
                <a:latin typeface="Times New Roman" panose="02020603050405020304" pitchFamily="18" charset="0"/>
                <a:cs typeface="Times New Roman" panose="02020603050405020304" pitchFamily="18" charset="0"/>
              </a:rPr>
              <a:t>                </a:t>
            </a:r>
            <a:r>
              <a:rPr lang="en-US" dirty="0" smtClean="0">
                <a:solidFill>
                  <a:prstClr val="black"/>
                </a:solidFill>
                <a:latin typeface="Times New Roman" panose="02020603050405020304" pitchFamily="18" charset="0"/>
                <a:cs typeface="Times New Roman" panose="02020603050405020304" pitchFamily="18" charset="0"/>
              </a:rPr>
              <a:t>      </a:t>
            </a:r>
            <a:r>
              <a:rPr lang="en-US" b="1" dirty="0" smtClean="0">
                <a:solidFill>
                  <a:prstClr val="black"/>
                </a:solidFill>
                <a:latin typeface="Times New Roman" panose="02020603050405020304" pitchFamily="18" charset="0"/>
                <a:cs typeface="Times New Roman" panose="02020603050405020304" pitchFamily="18" charset="0"/>
              </a:rPr>
              <a:t>VETERANS </a:t>
            </a:r>
            <a:r>
              <a:rPr lang="en-US" b="1" dirty="0">
                <a:solidFill>
                  <a:prstClr val="black"/>
                </a:solidFill>
                <a:latin typeface="Times New Roman" panose="02020603050405020304" pitchFamily="18" charset="0"/>
                <a:cs typeface="Times New Roman" panose="02020603050405020304" pitchFamily="18" charset="0"/>
              </a:rPr>
              <a:t>EDUCATIONAL BENEFITS &amp; </a:t>
            </a:r>
            <a:r>
              <a:rPr lang="en-US" b="1" dirty="0" smtClean="0">
                <a:solidFill>
                  <a:prstClr val="black"/>
                </a:solidFill>
                <a:latin typeface="Times New Roman" panose="02020603050405020304" pitchFamily="18" charset="0"/>
                <a:cs typeface="Times New Roman" panose="02020603050405020304" pitchFamily="18" charset="0"/>
              </a:rPr>
              <a:t>CERTIFICATION-LOCATED </a:t>
            </a:r>
            <a:r>
              <a:rPr lang="en-US" b="1" dirty="0">
                <a:solidFill>
                  <a:prstClr val="black"/>
                </a:solidFill>
                <a:latin typeface="Times New Roman" panose="02020603050405020304" pitchFamily="18" charset="0"/>
                <a:cs typeface="Times New Roman" panose="02020603050405020304" pitchFamily="18" charset="0"/>
              </a:rPr>
              <a:t>IN THE OFFICE OF THE REGISTRAR</a:t>
            </a:r>
          </a:p>
          <a:p>
            <a:r>
              <a:rPr lang="en-US" b="1" dirty="0">
                <a:solidFill>
                  <a:prstClr val="black"/>
                </a:solidFill>
                <a:latin typeface="Times New Roman" panose="02020603050405020304" pitchFamily="18" charset="0"/>
                <a:cs typeface="Times New Roman" panose="02020603050405020304" pitchFamily="18" charset="0"/>
              </a:rPr>
              <a:t>                                      </a:t>
            </a:r>
            <a:r>
              <a:rPr lang="en-US" b="1" dirty="0" smtClean="0">
                <a:solidFill>
                  <a:prstClr val="black"/>
                </a:solidFill>
                <a:latin typeface="Times New Roman" panose="02020603050405020304" pitchFamily="18" charset="0"/>
                <a:cs typeface="Times New Roman" panose="02020603050405020304" pitchFamily="18" charset="0"/>
              </a:rPr>
              <a:t>003 </a:t>
            </a:r>
            <a:r>
              <a:rPr lang="en-US" b="1" dirty="0">
                <a:solidFill>
                  <a:prstClr val="black"/>
                </a:solidFill>
                <a:latin typeface="Times New Roman" panose="02020603050405020304" pitchFamily="18" charset="0"/>
                <a:cs typeface="Times New Roman" panose="02020603050405020304" pitchFamily="18" charset="0"/>
              </a:rPr>
              <a:t>WILDER TOWER </a:t>
            </a:r>
          </a:p>
          <a:p>
            <a:endParaRPr lang="en-US" b="1" dirty="0">
              <a:solidFill>
                <a:prstClr val="black"/>
              </a:solidFill>
              <a:latin typeface="Times New Roman" panose="02020603050405020304" pitchFamily="18" charset="0"/>
              <a:cs typeface="Times New Roman" panose="02020603050405020304" pitchFamily="18" charset="0"/>
            </a:endParaRPr>
          </a:p>
          <a:p>
            <a:r>
              <a:rPr lang="en-US" b="1" dirty="0" smtClean="0">
                <a:solidFill>
                  <a:prstClr val="black"/>
                </a:solidFill>
                <a:latin typeface="Times New Roman" panose="02020603050405020304" pitchFamily="18" charset="0"/>
                <a:cs typeface="Times New Roman" panose="02020603050405020304" pitchFamily="18" charset="0"/>
              </a:rPr>
              <a:t>COORDINATOR     </a:t>
            </a:r>
            <a:r>
              <a:rPr lang="en-US" b="1" dirty="0">
                <a:solidFill>
                  <a:prstClr val="black"/>
                </a:solidFill>
                <a:latin typeface="Times New Roman" panose="02020603050405020304" pitchFamily="18" charset="0"/>
                <a:cs typeface="Times New Roman" panose="02020603050405020304" pitchFamily="18" charset="0"/>
              </a:rPr>
              <a:t>901-678-3874/2996</a:t>
            </a:r>
          </a:p>
          <a:p>
            <a:r>
              <a:rPr lang="en-US" b="1" dirty="0" smtClean="0">
                <a:solidFill>
                  <a:prstClr val="black"/>
                </a:solidFill>
                <a:latin typeface="Times New Roman" panose="02020603050405020304" pitchFamily="18" charset="0"/>
                <a:cs typeface="Times New Roman" panose="02020603050405020304" pitchFamily="18" charset="0"/>
              </a:rPr>
              <a:t>ASSISTANT COORDINATOR     901-678-3874/2996/5520</a:t>
            </a:r>
          </a:p>
          <a:p>
            <a:r>
              <a:rPr lang="en-US" b="1" dirty="0">
                <a:solidFill>
                  <a:prstClr val="black"/>
                </a:solidFill>
                <a:latin typeface="Times New Roman" panose="02020603050405020304" pitchFamily="18" charset="0"/>
                <a:cs typeface="Times New Roman" panose="02020603050405020304" pitchFamily="18" charset="0"/>
              </a:rPr>
              <a:t/>
            </a:r>
            <a:br>
              <a:rPr lang="en-US" b="1" dirty="0">
                <a:solidFill>
                  <a:prstClr val="black"/>
                </a:solidFill>
                <a:latin typeface="Times New Roman" panose="02020603050405020304" pitchFamily="18" charset="0"/>
                <a:cs typeface="Times New Roman" panose="02020603050405020304" pitchFamily="18" charset="0"/>
              </a:rPr>
            </a:br>
            <a:r>
              <a:rPr lang="en-US" b="1" dirty="0" smtClean="0">
                <a:solidFill>
                  <a:prstClr val="black"/>
                </a:solidFill>
                <a:latin typeface="Times New Roman" panose="02020603050405020304" pitchFamily="18" charset="0"/>
                <a:cs typeface="Times New Roman" panose="02020603050405020304" pitchFamily="18" charset="0"/>
              </a:rPr>
              <a:t>Other important contacts: VA Regional Office- www.GI BILL.va.gov</a:t>
            </a:r>
          </a:p>
          <a:p>
            <a:r>
              <a:rPr lang="en-US" b="1" dirty="0" smtClean="0">
                <a:solidFill>
                  <a:prstClr val="black"/>
                </a:solidFill>
                <a:latin typeface="Times New Roman" panose="02020603050405020304" pitchFamily="18" charset="0"/>
                <a:cs typeface="Times New Roman" panose="02020603050405020304" pitchFamily="18" charset="0"/>
              </a:rPr>
              <a:t>Link to fill out the Veterans Online Application or VONAPP:  www.vets.gov</a:t>
            </a:r>
          </a:p>
          <a:p>
            <a:r>
              <a:rPr lang="en-US" b="1" dirty="0" smtClean="0">
                <a:solidFill>
                  <a:prstClr val="black"/>
                </a:solidFill>
                <a:latin typeface="Times New Roman" panose="02020603050405020304" pitchFamily="18" charset="0"/>
                <a:cs typeface="Times New Roman" panose="02020603050405020304" pitchFamily="18" charset="0"/>
              </a:rPr>
              <a:t>Link to access your personal VA and DOD Information: www.ebenefits.va.gov</a:t>
            </a:r>
            <a:endParaRPr lang="en-US" b="1" dirty="0">
              <a:solidFill>
                <a:prstClr val="black"/>
              </a:solidFill>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713B9ED-F5B2-42D6-B736-9EBFD0B6A707}" type="slidenum">
              <a:rPr lang="en-US" smtClean="0">
                <a:solidFill>
                  <a:prstClr val="black">
                    <a:tint val="75000"/>
                  </a:prstClr>
                </a:solidFill>
              </a:rPr>
              <a:pPr/>
              <a:t>18</a:t>
            </a:fld>
            <a:endParaRPr lang="en-US">
              <a:solidFill>
                <a:prstClr val="black">
                  <a:tint val="75000"/>
                </a:prstClr>
              </a:solidFill>
            </a:endParaRPr>
          </a:p>
        </p:txBody>
      </p:sp>
      <p:sp>
        <p:nvSpPr>
          <p:cNvPr id="7" name="TextBox 6"/>
          <p:cNvSpPr txBox="1"/>
          <p:nvPr/>
        </p:nvSpPr>
        <p:spPr>
          <a:xfrm>
            <a:off x="1143000" y="697468"/>
            <a:ext cx="6781800" cy="646331"/>
          </a:xfrm>
          <a:prstGeom prst="rect">
            <a:avLst/>
          </a:prstGeom>
          <a:solidFill>
            <a:srgbClr val="92D050"/>
          </a:solidFill>
        </p:spPr>
        <p:txBody>
          <a:bodyPr wrap="square" rtlCol="0">
            <a:spAutoFit/>
          </a:bodyPr>
          <a:lstStyle/>
          <a:p>
            <a:r>
              <a:rPr lang="en-US" b="1" dirty="0">
                <a:solidFill>
                  <a:prstClr val="black"/>
                </a:solidFill>
                <a:latin typeface="Times New Roman" panose="02020603050405020304" pitchFamily="18" charset="0"/>
                <a:cs typeface="Times New Roman" panose="02020603050405020304" pitchFamily="18" charset="0"/>
              </a:rPr>
              <a:t>CONTACT INFORMATION REGARDING THE GI BILL AT </a:t>
            </a:r>
            <a:r>
              <a:rPr lang="en-US" b="1" dirty="0" smtClean="0">
                <a:solidFill>
                  <a:prstClr val="black"/>
                </a:solidFill>
                <a:latin typeface="Times New Roman" panose="02020603050405020304" pitchFamily="18" charset="0"/>
                <a:cs typeface="Times New Roman" panose="02020603050405020304" pitchFamily="18" charset="0"/>
              </a:rPr>
              <a:t>   </a:t>
            </a:r>
          </a:p>
          <a:p>
            <a:r>
              <a:rPr lang="en-US" b="1" dirty="0">
                <a:solidFill>
                  <a:prstClr val="black"/>
                </a:solidFill>
                <a:latin typeface="Times New Roman" panose="02020603050405020304" pitchFamily="18" charset="0"/>
                <a:cs typeface="Times New Roman" panose="02020603050405020304" pitchFamily="18" charset="0"/>
              </a:rPr>
              <a:t> </a:t>
            </a:r>
            <a:r>
              <a:rPr lang="en-US" b="1" dirty="0" smtClean="0">
                <a:solidFill>
                  <a:prstClr val="black"/>
                </a:solidFill>
                <a:latin typeface="Times New Roman" panose="02020603050405020304" pitchFamily="18" charset="0"/>
                <a:cs typeface="Times New Roman" panose="02020603050405020304" pitchFamily="18" charset="0"/>
              </a:rPr>
              <a:t>                        THE UNIVERSITY </a:t>
            </a:r>
            <a:r>
              <a:rPr lang="en-US" b="1" dirty="0">
                <a:solidFill>
                  <a:prstClr val="black"/>
                </a:solidFill>
                <a:latin typeface="Times New Roman" panose="02020603050405020304" pitchFamily="18" charset="0"/>
                <a:cs typeface="Times New Roman" panose="02020603050405020304" pitchFamily="18" charset="0"/>
              </a:rPr>
              <a:t>OF MEMPHIS</a:t>
            </a:r>
          </a:p>
        </p:txBody>
      </p:sp>
    </p:spTree>
    <p:extLst>
      <p:ext uri="{BB962C8B-B14F-4D97-AF65-F5344CB8AC3E}">
        <p14:creationId xmlns:p14="http://schemas.microsoft.com/office/powerpoint/2010/main" val="1123076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6200" y="1981200"/>
            <a:ext cx="9148530" cy="4401205"/>
          </a:xfrm>
          <a:prstGeom prst="rect">
            <a:avLst/>
          </a:prstGeom>
          <a:noFill/>
        </p:spPr>
        <p:txBody>
          <a:bodyPr wrap="none" rtlCol="0">
            <a:spAutoFit/>
          </a:bodyPr>
          <a:lstStyle/>
          <a:p>
            <a:r>
              <a:rPr lang="en-US" sz="2400" b="1" dirty="0" smtClean="0">
                <a:latin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cs typeface="Times New Roman" panose="02020603050405020304" pitchFamily="18" charset="0"/>
            </a:endParaRPr>
          </a:p>
          <a:p>
            <a:r>
              <a:rPr lang="en-US" sz="1600" dirty="0">
                <a:latin typeface="Times New Roman" panose="02020603050405020304" pitchFamily="18" charset="0"/>
                <a:cs typeface="Times New Roman" panose="02020603050405020304" pitchFamily="18" charset="0"/>
              </a:rPr>
              <a:t>Any student who has used the GI Bill at another school or institution and wishes to use their </a:t>
            </a:r>
          </a:p>
          <a:p>
            <a:r>
              <a:rPr lang="en-US" sz="1600" dirty="0">
                <a:latin typeface="Times New Roman" panose="02020603050405020304" pitchFamily="18" charset="0"/>
                <a:cs typeface="Times New Roman" panose="02020603050405020304" pitchFamily="18" charset="0"/>
              </a:rPr>
              <a:t>entitlements at the University of Memphis should follow these steps;</a:t>
            </a:r>
          </a:p>
          <a:p>
            <a:pPr marL="342900" indent="-342900">
              <a:buAutoNum type="arabicPeriod"/>
            </a:pPr>
            <a:r>
              <a:rPr lang="en-US" sz="1600" u="sng" dirty="0">
                <a:latin typeface="Times New Roman" panose="02020603050405020304" pitchFamily="18" charset="0"/>
                <a:cs typeface="Times New Roman" panose="02020603050405020304" pitchFamily="18" charset="0"/>
              </a:rPr>
              <a:t>Establish a file by turning in the appropriate paperwork</a:t>
            </a:r>
            <a:r>
              <a:rPr lang="en-US" sz="1600" dirty="0">
                <a:latin typeface="Times New Roman" panose="02020603050405020304" pitchFamily="18" charset="0"/>
                <a:cs typeface="Times New Roman" panose="02020603050405020304" pitchFamily="18" charset="0"/>
              </a:rPr>
              <a:t>.  </a:t>
            </a:r>
          </a:p>
          <a:p>
            <a:r>
              <a:rPr lang="en-US" sz="1600" dirty="0">
                <a:latin typeface="Times New Roman" panose="02020603050405020304" pitchFamily="18" charset="0"/>
                <a:cs typeface="Times New Roman" panose="02020603050405020304" pitchFamily="18" charset="0"/>
              </a:rPr>
              <a:t>(For veterans this will include providing a copy of their DD214-(member #4), and VA form 22-1995 (change </a:t>
            </a:r>
          </a:p>
          <a:p>
            <a:r>
              <a:rPr lang="en-US" sz="1600" dirty="0">
                <a:latin typeface="Times New Roman" panose="02020603050405020304" pitchFamily="18" charset="0"/>
                <a:cs typeface="Times New Roman" panose="02020603050405020304" pitchFamily="18" charset="0"/>
              </a:rPr>
              <a:t>program/place of training) If the student has not filled out the VA form 22-1995 they may do so in our office</a:t>
            </a:r>
          </a:p>
          <a:p>
            <a:r>
              <a:rPr lang="en-US" sz="1600" dirty="0">
                <a:latin typeface="Times New Roman" panose="02020603050405020304" pitchFamily="18" charset="0"/>
                <a:cs typeface="Times New Roman" panose="02020603050405020304" pitchFamily="18" charset="0"/>
              </a:rPr>
              <a:t>and afterwards provide us a copy of your confirmation page. </a:t>
            </a:r>
          </a:p>
          <a:p>
            <a:r>
              <a:rPr lang="en-US" sz="1600" dirty="0">
                <a:latin typeface="Times New Roman" panose="02020603050405020304" pitchFamily="18" charset="0"/>
                <a:cs typeface="Times New Roman" panose="02020603050405020304" pitchFamily="18" charset="0"/>
              </a:rPr>
              <a:t> </a:t>
            </a:r>
          </a:p>
          <a:p>
            <a:r>
              <a:rPr lang="en-US" sz="1600" dirty="0">
                <a:latin typeface="Times New Roman" panose="02020603050405020304" pitchFamily="18" charset="0"/>
                <a:cs typeface="Times New Roman" panose="02020603050405020304" pitchFamily="18" charset="0"/>
              </a:rPr>
              <a:t>Dependents of veterans under either Chapter 33 or 35 this will provide a copy of VA form 22-5495.  If the</a:t>
            </a:r>
          </a:p>
          <a:p>
            <a:r>
              <a:rPr lang="en-US" sz="1600" dirty="0">
                <a:latin typeface="Times New Roman" panose="02020603050405020304" pitchFamily="18" charset="0"/>
                <a:cs typeface="Times New Roman" panose="02020603050405020304" pitchFamily="18" charset="0"/>
              </a:rPr>
              <a:t>Student has not filled out the VA-form 22-5495, they may do so in our office and provide a copy of</a:t>
            </a:r>
          </a:p>
          <a:p>
            <a:r>
              <a:rPr lang="en-US" sz="1600" dirty="0">
                <a:latin typeface="Times New Roman" panose="02020603050405020304" pitchFamily="18" charset="0"/>
                <a:cs typeface="Times New Roman" panose="02020603050405020304" pitchFamily="18" charset="0"/>
              </a:rPr>
              <a:t>the confirmation page to our office.   </a:t>
            </a:r>
          </a:p>
          <a:p>
            <a:r>
              <a:rPr lang="en-US" sz="1600" dirty="0">
                <a:latin typeface="Times New Roman" panose="02020603050405020304" pitchFamily="18" charset="0"/>
                <a:cs typeface="Times New Roman" panose="02020603050405020304" pitchFamily="18" charset="0"/>
              </a:rPr>
              <a:t>  </a:t>
            </a:r>
          </a:p>
          <a:p>
            <a:r>
              <a:rPr lang="en-US" sz="1600" dirty="0">
                <a:latin typeface="Times New Roman" panose="02020603050405020304" pitchFamily="18" charset="0"/>
                <a:cs typeface="Times New Roman" panose="02020603050405020304" pitchFamily="18" charset="0"/>
              </a:rPr>
              <a:t> </a:t>
            </a:r>
          </a:p>
          <a:p>
            <a:pPr marL="342900" indent="-342900">
              <a:buAutoNum type="arabicPeriod" startAt="2"/>
            </a:pPr>
            <a:r>
              <a:rPr lang="en-US" sz="1600" dirty="0">
                <a:latin typeface="Times New Roman" panose="02020603050405020304" pitchFamily="18" charset="0"/>
                <a:cs typeface="Times New Roman" panose="02020603050405020304" pitchFamily="18" charset="0"/>
              </a:rPr>
              <a:t>Register for classes.</a:t>
            </a:r>
          </a:p>
          <a:p>
            <a:r>
              <a:rPr lang="en-US" sz="1600" dirty="0">
                <a:latin typeface="Times New Roman" panose="02020603050405020304" pitchFamily="18" charset="0"/>
                <a:cs typeface="Times New Roman" panose="02020603050405020304" pitchFamily="18" charset="0"/>
              </a:rPr>
              <a:t>  </a:t>
            </a:r>
          </a:p>
          <a:p>
            <a:r>
              <a:rPr lang="en-US" sz="1600" dirty="0">
                <a:latin typeface="Times New Roman" panose="02020603050405020304" pitchFamily="18" charset="0"/>
                <a:cs typeface="Times New Roman" panose="02020603050405020304" pitchFamily="18" charset="0"/>
              </a:rPr>
              <a:t>3.   Complete the electronic VA Request for Certification and Deferment-this can be found in </a:t>
            </a:r>
          </a:p>
          <a:p>
            <a:r>
              <a:rPr lang="en-US" sz="1600" dirty="0">
                <a:latin typeface="Times New Roman" panose="02020603050405020304" pitchFamily="18" charset="0"/>
                <a:cs typeface="Times New Roman" panose="02020603050405020304" pitchFamily="18" charset="0"/>
              </a:rPr>
              <a:t>The student’s “My Memphis” account under the “student” or “Veteran” tab. </a:t>
            </a:r>
          </a:p>
        </p:txBody>
      </p:sp>
      <p:sp>
        <p:nvSpPr>
          <p:cNvPr id="2" name="Slide Number Placeholder 1"/>
          <p:cNvSpPr>
            <a:spLocks noGrp="1"/>
          </p:cNvSpPr>
          <p:nvPr>
            <p:ph type="sldNum" sz="quarter" idx="12"/>
          </p:nvPr>
        </p:nvSpPr>
        <p:spPr/>
        <p:txBody>
          <a:bodyPr/>
          <a:lstStyle/>
          <a:p>
            <a:fld id="{7713B9ED-F5B2-42D6-B736-9EBFD0B6A707}" type="slidenum">
              <a:rPr lang="en-US" smtClean="0"/>
              <a:t>2</a:t>
            </a:fld>
            <a:endParaRPr lang="en-US"/>
          </a:p>
        </p:txBody>
      </p:sp>
      <p:sp>
        <p:nvSpPr>
          <p:cNvPr id="5" name="Rectangle 4"/>
          <p:cNvSpPr/>
          <p:nvPr/>
        </p:nvSpPr>
        <p:spPr>
          <a:xfrm>
            <a:off x="228600" y="76200"/>
            <a:ext cx="8686800" cy="1569660"/>
          </a:xfrm>
          <a:prstGeom prst="rect">
            <a:avLst/>
          </a:prstGeom>
          <a:solidFill>
            <a:srgbClr val="92D050"/>
          </a:solidFill>
        </p:spPr>
        <p:txBody>
          <a:bodyPr wrap="square">
            <a:spAutoFit/>
          </a:bodyPr>
          <a:lstStyle/>
          <a:p>
            <a:endParaRPr lang="en-US" sz="2400" b="1"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What is the process for receiving my GI BILL </a:t>
            </a:r>
            <a:r>
              <a:rPr lang="en-US" sz="2400" b="1" dirty="0" smtClean="0">
                <a:latin typeface="Times New Roman" panose="02020603050405020304" pitchFamily="18" charset="0"/>
                <a:cs typeface="Times New Roman" panose="02020603050405020304" pitchFamily="18" charset="0"/>
              </a:rPr>
              <a:t>benefits if </a:t>
            </a:r>
            <a:r>
              <a:rPr lang="en-US" sz="2400" b="1" dirty="0">
                <a:latin typeface="Times New Roman" panose="02020603050405020304" pitchFamily="18" charset="0"/>
                <a:cs typeface="Times New Roman" panose="02020603050405020304" pitchFamily="18" charset="0"/>
              </a:rPr>
              <a:t>I am a transfer student?</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93428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3053477"/>
            <a:ext cx="8305800" cy="2585323"/>
          </a:xfrm>
          <a:prstGeom prst="rect">
            <a:avLst/>
          </a:prstGeom>
        </p:spPr>
        <p:txBody>
          <a:bodyPr wrap="square">
            <a:spAutoFit/>
          </a:bodyPr>
          <a:lstStyle/>
          <a:p>
            <a:r>
              <a:rPr lang="en-US" dirty="0">
                <a:latin typeface="Times New Roman" panose="02020603050405020304" pitchFamily="18" charset="0"/>
                <a:cs typeface="Times New Roman" panose="02020603050405020304" pitchFamily="18" charset="0"/>
              </a:rPr>
              <a:t>The Veterans Services branch at the University of Memphis will take </a:t>
            </a:r>
            <a:r>
              <a:rPr lang="en-US" u="sng" dirty="0">
                <a:latin typeface="Times New Roman" panose="02020603050405020304" pitchFamily="18" charset="0"/>
                <a:cs typeface="Times New Roman" panose="02020603050405020304" pitchFamily="18" charset="0"/>
              </a:rPr>
              <a:t>approximately  two weeks</a:t>
            </a:r>
            <a:r>
              <a:rPr lang="en-US" dirty="0">
                <a:latin typeface="Times New Roman" panose="02020603050405020304" pitchFamily="18" charset="0"/>
                <a:cs typeface="Times New Roman" panose="02020603050405020304" pitchFamily="18" charset="0"/>
              </a:rPr>
              <a:t> to pre-certify students after the student has completed their VA request for Certification and Deferment.  This time will vary depending on our work load.</a:t>
            </a:r>
          </a:p>
          <a:p>
            <a:pPr lvl="0"/>
            <a:endParaRPr lang="en-US" dirty="0">
              <a:solidFill>
                <a:prstClr val="black"/>
              </a:solidFill>
              <a:latin typeface="Times New Roman" panose="02020603050405020304" pitchFamily="18" charset="0"/>
              <a:cs typeface="Times New Roman" panose="02020603050405020304" pitchFamily="18" charset="0"/>
            </a:endParaRPr>
          </a:p>
          <a:p>
            <a:pPr lvl="0"/>
            <a:r>
              <a:rPr lang="en-US" dirty="0">
                <a:solidFill>
                  <a:prstClr val="black"/>
                </a:solidFill>
                <a:latin typeface="Times New Roman" panose="02020603050405020304" pitchFamily="18" charset="0"/>
                <a:cs typeface="Times New Roman" panose="02020603050405020304" pitchFamily="18" charset="0"/>
              </a:rPr>
              <a:t>Once you are pre-certified your file is electronically sent to the regional VA office in St. Louis.  </a:t>
            </a:r>
          </a:p>
          <a:p>
            <a:pPr lvl="0"/>
            <a:endParaRPr lang="en-US" dirty="0">
              <a:solidFill>
                <a:prstClr val="black"/>
              </a:solidFill>
              <a:latin typeface="Times New Roman" panose="02020603050405020304" pitchFamily="18" charset="0"/>
              <a:cs typeface="Times New Roman" panose="02020603050405020304" pitchFamily="18" charset="0"/>
            </a:endParaRPr>
          </a:p>
          <a:p>
            <a:pPr lvl="0"/>
            <a:r>
              <a:rPr lang="en-US" dirty="0">
                <a:solidFill>
                  <a:prstClr val="black"/>
                </a:solidFill>
                <a:latin typeface="Times New Roman" panose="02020603050405020304" pitchFamily="18" charset="0"/>
                <a:cs typeface="Times New Roman" panose="02020603050405020304" pitchFamily="18" charset="0"/>
              </a:rPr>
              <a:t>They will take </a:t>
            </a:r>
            <a:r>
              <a:rPr lang="en-US" u="sng" dirty="0">
                <a:solidFill>
                  <a:prstClr val="black"/>
                </a:solidFill>
                <a:latin typeface="Times New Roman" panose="02020603050405020304" pitchFamily="18" charset="0"/>
                <a:cs typeface="Times New Roman" panose="02020603050405020304" pitchFamily="18" charset="0"/>
              </a:rPr>
              <a:t>approximately 30-45 days </a:t>
            </a:r>
            <a:r>
              <a:rPr lang="en-US" dirty="0">
                <a:solidFill>
                  <a:prstClr val="black"/>
                </a:solidFill>
                <a:latin typeface="Times New Roman" panose="02020603050405020304" pitchFamily="18" charset="0"/>
                <a:cs typeface="Times New Roman" panose="02020603050405020304" pitchFamily="18" charset="0"/>
              </a:rPr>
              <a:t>to process your file and send payments to the account that you established in your application for the GI Bill. </a:t>
            </a:r>
          </a:p>
        </p:txBody>
      </p:sp>
      <p:sp>
        <p:nvSpPr>
          <p:cNvPr id="5" name="Rectangle 4"/>
          <p:cNvSpPr/>
          <p:nvPr/>
        </p:nvSpPr>
        <p:spPr>
          <a:xfrm>
            <a:off x="381000" y="685800"/>
            <a:ext cx="8229600" cy="1815882"/>
          </a:xfrm>
          <a:prstGeom prst="rect">
            <a:avLst/>
          </a:prstGeom>
          <a:solidFill>
            <a:srgbClr val="92D050"/>
          </a:solidFill>
        </p:spPr>
        <p:txBody>
          <a:bodyPr wrap="square">
            <a:spAutoFit/>
          </a:bodyPr>
          <a:lstStyle/>
          <a:p>
            <a:r>
              <a:rPr lang="en-US" sz="2800" b="1" dirty="0">
                <a:latin typeface="Times New Roman" panose="02020603050405020304" pitchFamily="18" charset="0"/>
                <a:cs typeface="Times New Roman" panose="02020603050405020304" pitchFamily="18" charset="0"/>
              </a:rPr>
              <a:t>What is the process for receiving my GI BILL benefits and how long will it take for the VA to begin payments?</a:t>
            </a:r>
          </a:p>
          <a:p>
            <a:endParaRPr lang="en-US" sz="2800" b="1"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713B9ED-F5B2-42D6-B736-9EBFD0B6A707}" type="slidenum">
              <a:rPr lang="en-US" smtClean="0"/>
              <a:t>3</a:t>
            </a:fld>
            <a:endParaRPr lang="en-US"/>
          </a:p>
        </p:txBody>
      </p:sp>
    </p:spTree>
    <p:extLst>
      <p:ext uri="{BB962C8B-B14F-4D97-AF65-F5344CB8AC3E}">
        <p14:creationId xmlns:p14="http://schemas.microsoft.com/office/powerpoint/2010/main" val="42594904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1219200"/>
            <a:ext cx="8229600" cy="830997"/>
          </a:xfrm>
          <a:prstGeom prst="rect">
            <a:avLst/>
          </a:prstGeom>
          <a:solidFill>
            <a:srgbClr val="92D050"/>
          </a:solidFill>
        </p:spPr>
        <p:txBody>
          <a:bodyPr wrap="square">
            <a:spAutoFit/>
          </a:bodyPr>
          <a:lstStyle/>
          <a:p>
            <a:r>
              <a:rPr lang="en-US" sz="2400" b="1" dirty="0">
                <a:latin typeface="Times New Roman" panose="02020603050405020304" pitchFamily="18" charset="0"/>
                <a:cs typeface="Times New Roman" panose="02020603050405020304" pitchFamily="18" charset="0"/>
              </a:rPr>
              <a:t>Some pitfalls that will interfere with the certification process for receiving GI BILL benefits?</a:t>
            </a:r>
          </a:p>
        </p:txBody>
      </p:sp>
      <p:sp>
        <p:nvSpPr>
          <p:cNvPr id="4" name="Rectangle 3"/>
          <p:cNvSpPr/>
          <p:nvPr/>
        </p:nvSpPr>
        <p:spPr>
          <a:xfrm>
            <a:off x="457200" y="2209800"/>
            <a:ext cx="8305800" cy="3693319"/>
          </a:xfrm>
          <a:prstGeom prst="rect">
            <a:avLst/>
          </a:prstGeom>
        </p:spPr>
        <p:txBody>
          <a:bodyPr wrap="square">
            <a:spAutoFit/>
          </a:bodyPr>
          <a:lstStyle/>
          <a:p>
            <a:r>
              <a:rPr lang="en-US" dirty="0">
                <a:latin typeface="Times New Roman" panose="02020603050405020304" pitchFamily="18" charset="0"/>
                <a:cs typeface="Times New Roman" panose="02020603050405020304" pitchFamily="18" charset="0"/>
              </a:rPr>
              <a:t>Registering for courses that do not fit in your degree plan.  You may preclude this by checking UM Degree before you register for your courses.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Changing your schedule immediately following your request for certification.  This will result in an adjustment to your certification and may possibly lead to the student having to repay a portion of paid tuition.</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Forgetting to complete your VA Request for Certification and Deferment.  Your benefits are not automatically renewed, if you do not apply for certification </a:t>
            </a:r>
            <a:r>
              <a:rPr lang="en-US" b="1" u="sng" dirty="0">
                <a:latin typeface="Times New Roman" panose="02020603050405020304" pitchFamily="18" charset="0"/>
                <a:cs typeface="Times New Roman" panose="02020603050405020304" pitchFamily="18" charset="0"/>
              </a:rPr>
              <a:t>each semester </a:t>
            </a:r>
            <a:r>
              <a:rPr lang="en-US" dirty="0">
                <a:latin typeface="Times New Roman" panose="02020603050405020304" pitchFamily="18" charset="0"/>
                <a:cs typeface="Times New Roman" panose="02020603050405020304" pitchFamily="18" charset="0"/>
              </a:rPr>
              <a:t>your benefits will not be activated. </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lvl="0"/>
            <a:endParaRPr lang="en-US" dirty="0">
              <a:solidFill>
                <a:prstClr val="black"/>
              </a:solidFill>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713B9ED-F5B2-42D6-B736-9EBFD0B6A707}" type="slidenum">
              <a:rPr lang="en-US" smtClean="0"/>
              <a:t>4</a:t>
            </a:fld>
            <a:endParaRPr lang="en-US"/>
          </a:p>
        </p:txBody>
      </p:sp>
    </p:spTree>
    <p:extLst>
      <p:ext uri="{BB962C8B-B14F-4D97-AF65-F5344CB8AC3E}">
        <p14:creationId xmlns:p14="http://schemas.microsoft.com/office/powerpoint/2010/main" val="13108315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2209800"/>
            <a:ext cx="8305800" cy="646331"/>
          </a:xfrm>
          <a:prstGeom prst="rect">
            <a:avLst/>
          </a:prstGeom>
        </p:spPr>
        <p:txBody>
          <a:bodyPr wrap="square">
            <a:spAutoFit/>
          </a:bodyPr>
          <a:lstStyle/>
          <a:p>
            <a:endParaRPr lang="en-US" dirty="0"/>
          </a:p>
          <a:p>
            <a:pPr lvl="0"/>
            <a:endParaRPr lang="en-US" dirty="0">
              <a:solidFill>
                <a:prstClr val="black"/>
              </a:solidFill>
            </a:endParaRPr>
          </a:p>
        </p:txBody>
      </p:sp>
      <p:sp>
        <p:nvSpPr>
          <p:cNvPr id="5" name="Rectangle 4"/>
          <p:cNvSpPr/>
          <p:nvPr/>
        </p:nvSpPr>
        <p:spPr>
          <a:xfrm>
            <a:off x="609600" y="1371600"/>
            <a:ext cx="6636176" cy="523220"/>
          </a:xfrm>
          <a:prstGeom prst="rect">
            <a:avLst/>
          </a:prstGeom>
          <a:solidFill>
            <a:srgbClr val="92D050"/>
          </a:solidFill>
        </p:spPr>
        <p:txBody>
          <a:bodyPr wrap="none">
            <a:spAutoFit/>
          </a:bodyPr>
          <a:lstStyle/>
          <a:p>
            <a:r>
              <a:rPr lang="en-US" sz="2800" b="1" dirty="0">
                <a:latin typeface="Times New Roman" panose="02020603050405020304" pitchFamily="18" charset="0"/>
                <a:cs typeface="Times New Roman" panose="02020603050405020304" pitchFamily="18" charset="0"/>
              </a:rPr>
              <a:t>How does Financial Aid effect my GI Bill?</a:t>
            </a:r>
            <a:endParaRPr lang="en-US"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381000" y="2285999"/>
            <a:ext cx="7467600" cy="3416320"/>
          </a:xfrm>
          <a:prstGeom prst="rect">
            <a:avLst/>
          </a:prstGeom>
        </p:spPr>
        <p:txBody>
          <a:bodyPr wrap="square">
            <a:spAutoFit/>
          </a:bodyPr>
          <a:lstStyle/>
          <a:p>
            <a:r>
              <a:rPr lang="en-US" dirty="0">
                <a:latin typeface="Times New Roman" panose="02020603050405020304" pitchFamily="18" charset="0"/>
                <a:cs typeface="Times New Roman" panose="02020603050405020304" pitchFamily="18" charset="0"/>
              </a:rPr>
              <a:t>GI Bill recipients may use Financial Aid in conjunction with GI Bill benefits; however be aware if you are using the Post 9/11 (CH 33) GI Bill, the VA Deferment does not prevent your Financial Aid monies from posting to your account before the VA posts payment.</a:t>
            </a:r>
          </a:p>
          <a:p>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The VA Deferment acts as a hold for payment when you do not have any other funding besides your GI Bill or as a hold for payment when other funding does not cover the full amount.</a:t>
            </a:r>
          </a:p>
          <a:p>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The university’s payment system is set up to use whatever monies are available to pay the balance of tuition &amp; fees upfront, regardless if you have a VA deferment on file. </a:t>
            </a:r>
          </a:p>
        </p:txBody>
      </p:sp>
      <p:sp>
        <p:nvSpPr>
          <p:cNvPr id="2" name="Slide Number Placeholder 1"/>
          <p:cNvSpPr>
            <a:spLocks noGrp="1"/>
          </p:cNvSpPr>
          <p:nvPr>
            <p:ph type="sldNum" sz="quarter" idx="12"/>
          </p:nvPr>
        </p:nvSpPr>
        <p:spPr/>
        <p:txBody>
          <a:bodyPr/>
          <a:lstStyle/>
          <a:p>
            <a:fld id="{7713B9ED-F5B2-42D6-B736-9EBFD0B6A707}" type="slidenum">
              <a:rPr lang="en-US" smtClean="0"/>
              <a:t>5</a:t>
            </a:fld>
            <a:endParaRPr lang="en-US"/>
          </a:p>
        </p:txBody>
      </p:sp>
    </p:spTree>
    <p:extLst>
      <p:ext uri="{BB962C8B-B14F-4D97-AF65-F5344CB8AC3E}">
        <p14:creationId xmlns:p14="http://schemas.microsoft.com/office/powerpoint/2010/main" val="12590857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2209800"/>
            <a:ext cx="8305800" cy="646331"/>
          </a:xfrm>
          <a:prstGeom prst="rect">
            <a:avLst/>
          </a:prstGeom>
        </p:spPr>
        <p:txBody>
          <a:bodyPr wrap="square">
            <a:spAutoFit/>
          </a:bodyPr>
          <a:lstStyle/>
          <a:p>
            <a:endParaRPr lang="en-US" dirty="0"/>
          </a:p>
          <a:p>
            <a:pPr lvl="0"/>
            <a:endParaRPr lang="en-US" dirty="0">
              <a:solidFill>
                <a:prstClr val="black"/>
              </a:solidFill>
            </a:endParaRPr>
          </a:p>
        </p:txBody>
      </p:sp>
      <p:sp>
        <p:nvSpPr>
          <p:cNvPr id="5" name="Rectangle 4"/>
          <p:cNvSpPr/>
          <p:nvPr/>
        </p:nvSpPr>
        <p:spPr>
          <a:xfrm>
            <a:off x="609600" y="990600"/>
            <a:ext cx="8189293" cy="830997"/>
          </a:xfrm>
          <a:prstGeom prst="rect">
            <a:avLst/>
          </a:prstGeom>
          <a:solidFill>
            <a:srgbClr val="92D050"/>
          </a:solidFill>
        </p:spPr>
        <p:txBody>
          <a:bodyPr wrap="none">
            <a:spAutoFit/>
          </a:bodyPr>
          <a:lstStyle/>
          <a:p>
            <a:r>
              <a:rPr lang="en-US" sz="2400" b="1" dirty="0">
                <a:latin typeface="Times New Roman" panose="02020603050405020304" pitchFamily="18" charset="0"/>
                <a:cs typeface="Times New Roman" panose="02020603050405020304" pitchFamily="18" charset="0"/>
              </a:rPr>
              <a:t>What is the best time to submit my Request for Certification </a:t>
            </a:r>
          </a:p>
          <a:p>
            <a:r>
              <a:rPr lang="en-US" sz="2400" b="1" dirty="0">
                <a:latin typeface="Times New Roman" panose="02020603050405020304" pitchFamily="18" charset="0"/>
                <a:cs typeface="Times New Roman" panose="02020603050405020304" pitchFamily="18" charset="0"/>
              </a:rPr>
              <a:t>for my GI Bill?</a:t>
            </a:r>
            <a:endParaRPr lang="en-US" sz="2400" dirty="0">
              <a:latin typeface="Times New Roman" panose="02020603050405020304" pitchFamily="18" charset="0"/>
              <a:cs typeface="Times New Roman" panose="02020603050405020304" pitchFamily="18" charset="0"/>
            </a:endParaRPr>
          </a:p>
        </p:txBody>
      </p:sp>
      <p:sp>
        <p:nvSpPr>
          <p:cNvPr id="6" name="Rectangle 5"/>
          <p:cNvSpPr/>
          <p:nvPr/>
        </p:nvSpPr>
        <p:spPr>
          <a:xfrm>
            <a:off x="381000" y="2285999"/>
            <a:ext cx="7467600" cy="4524315"/>
          </a:xfrm>
          <a:prstGeom prst="rect">
            <a:avLst/>
          </a:prstGeom>
        </p:spPr>
        <p:txBody>
          <a:bodyPr wrap="square">
            <a:spAutoFit/>
          </a:bodyPr>
          <a:lstStyle/>
          <a:p>
            <a:r>
              <a:rPr lang="en-US" dirty="0">
                <a:latin typeface="Times New Roman" panose="02020603050405020304" pitchFamily="18" charset="0"/>
                <a:cs typeface="Times New Roman" panose="02020603050405020304" pitchFamily="18" charset="0"/>
              </a:rPr>
              <a:t>Students who are coded as a recipient of GI Bill benefits may request certification for their GI Bill benefits as soon as you have registered for that particular term.  (Students who are coded as “veterans” (not dependent’s), also receive priority registration privilege and may register as soon as the window opens).</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Since students are processed in the order of “first submitted, first served,” it generally is a good idea to submit your certification request as early as possible.</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However, if the student makes changes or adjustments to their schedule after they have been certified, there will be repercussions such as being forced to pay for any classes that have been added to the schedule beyond what they were certified for.</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p>
        </p:txBody>
      </p:sp>
      <p:sp>
        <p:nvSpPr>
          <p:cNvPr id="2" name="Slide Number Placeholder 1"/>
          <p:cNvSpPr>
            <a:spLocks noGrp="1"/>
          </p:cNvSpPr>
          <p:nvPr>
            <p:ph type="sldNum" sz="quarter" idx="12"/>
          </p:nvPr>
        </p:nvSpPr>
        <p:spPr/>
        <p:txBody>
          <a:bodyPr/>
          <a:lstStyle/>
          <a:p>
            <a:fld id="{7713B9ED-F5B2-42D6-B736-9EBFD0B6A707}" type="slidenum">
              <a:rPr lang="en-US" smtClean="0"/>
              <a:t>6</a:t>
            </a:fld>
            <a:endParaRPr lang="en-US"/>
          </a:p>
        </p:txBody>
      </p:sp>
    </p:spTree>
    <p:extLst>
      <p:ext uri="{BB962C8B-B14F-4D97-AF65-F5344CB8AC3E}">
        <p14:creationId xmlns:p14="http://schemas.microsoft.com/office/powerpoint/2010/main" val="32131804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2209800"/>
            <a:ext cx="8305800" cy="646331"/>
          </a:xfrm>
          <a:prstGeom prst="rect">
            <a:avLst/>
          </a:prstGeom>
        </p:spPr>
        <p:txBody>
          <a:bodyPr wrap="square">
            <a:spAutoFit/>
          </a:bodyPr>
          <a:lstStyle/>
          <a:p>
            <a:endParaRPr lang="en-US" dirty="0"/>
          </a:p>
          <a:p>
            <a:pPr lvl="0"/>
            <a:endParaRPr lang="en-US" dirty="0">
              <a:solidFill>
                <a:prstClr val="black"/>
              </a:solidFill>
            </a:endParaRPr>
          </a:p>
        </p:txBody>
      </p:sp>
      <p:sp>
        <p:nvSpPr>
          <p:cNvPr id="5" name="Rectangle 4"/>
          <p:cNvSpPr/>
          <p:nvPr/>
        </p:nvSpPr>
        <p:spPr>
          <a:xfrm>
            <a:off x="228600" y="609600"/>
            <a:ext cx="8534400" cy="1200329"/>
          </a:xfrm>
          <a:prstGeom prst="rect">
            <a:avLst/>
          </a:prstGeom>
          <a:solidFill>
            <a:srgbClr val="92D050"/>
          </a:solidFill>
        </p:spPr>
        <p:txBody>
          <a:bodyPr wrap="square">
            <a:spAutoFit/>
          </a:bodyPr>
          <a:lstStyle/>
          <a:p>
            <a:r>
              <a:rPr lang="en-US" sz="2400" b="1" dirty="0">
                <a:latin typeface="Times New Roman" panose="02020603050405020304" pitchFamily="18" charset="0"/>
                <a:cs typeface="Times New Roman" panose="02020603050405020304" pitchFamily="18" charset="0"/>
              </a:rPr>
              <a:t>Does submitting my Request for Certification </a:t>
            </a:r>
            <a:r>
              <a:rPr lang="en-US" sz="2400" b="1" dirty="0" smtClean="0">
                <a:latin typeface="Times New Roman" panose="02020603050405020304" pitchFamily="18" charset="0"/>
                <a:cs typeface="Times New Roman" panose="02020603050405020304" pitchFamily="18" charset="0"/>
              </a:rPr>
              <a:t>&amp; Deferment </a:t>
            </a:r>
            <a:r>
              <a:rPr lang="en-US" sz="2400" b="1" dirty="0">
                <a:latin typeface="Times New Roman" panose="02020603050405020304" pitchFamily="18" charset="0"/>
                <a:cs typeface="Times New Roman" panose="02020603050405020304" pitchFamily="18" charset="0"/>
              </a:rPr>
              <a:t>early guarantee that I will receive my benefits by the start of the term?</a:t>
            </a:r>
            <a:endParaRPr lang="en-US" sz="2400" dirty="0">
              <a:latin typeface="Times New Roman" panose="02020603050405020304" pitchFamily="18" charset="0"/>
              <a:cs typeface="Times New Roman" panose="02020603050405020304" pitchFamily="18" charset="0"/>
            </a:endParaRPr>
          </a:p>
        </p:txBody>
      </p:sp>
      <p:sp>
        <p:nvSpPr>
          <p:cNvPr id="6" name="Rectangle 5"/>
          <p:cNvSpPr/>
          <p:nvPr/>
        </p:nvSpPr>
        <p:spPr>
          <a:xfrm>
            <a:off x="381000" y="2285999"/>
            <a:ext cx="7467600" cy="5078313"/>
          </a:xfrm>
          <a:prstGeom prst="rect">
            <a:avLst/>
          </a:prstGeom>
        </p:spPr>
        <p:txBody>
          <a:bodyPr wrap="square">
            <a:spAutoFit/>
          </a:bodyPr>
          <a:lstStyle/>
          <a:p>
            <a:r>
              <a:rPr lang="en-US" dirty="0">
                <a:latin typeface="Times New Roman" panose="02020603050405020304" pitchFamily="18" charset="0"/>
                <a:cs typeface="Times New Roman" panose="02020603050405020304" pitchFamily="18" charset="0"/>
              </a:rPr>
              <a:t>Not necessarily.  While it is recommended that you submit your certification early, this does not guarantee the processing of your benefits in a timely manner.</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There are many variables that can interfere with the processing of your benefits.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This includes such pitfalls as; </a:t>
            </a:r>
          </a:p>
          <a:p>
            <a:pPr marL="342900" indent="-342900">
              <a:buAutoNum type="alphaLcPeriod"/>
            </a:pPr>
            <a:r>
              <a:rPr lang="en-US" dirty="0">
                <a:latin typeface="Times New Roman" panose="02020603050405020304" pitchFamily="18" charset="0"/>
                <a:cs typeface="Times New Roman" panose="02020603050405020304" pitchFamily="18" charset="0"/>
              </a:rPr>
              <a:t>changing your class schedule after you have submitted your request for certification. </a:t>
            </a:r>
          </a:p>
          <a:p>
            <a:pPr marL="342900" indent="-342900">
              <a:buAutoNum type="alphaLcPeriod"/>
            </a:pPr>
            <a:r>
              <a:rPr lang="en-US" dirty="0">
                <a:latin typeface="Times New Roman" panose="02020603050405020304" pitchFamily="18" charset="0"/>
                <a:cs typeface="Times New Roman" panose="02020603050405020304" pitchFamily="18" charset="0"/>
              </a:rPr>
              <a:t>not checking UM Degree and having a number of “fall-through” courses that the VA will not pay for. </a:t>
            </a:r>
          </a:p>
          <a:p>
            <a:pPr marL="342900" indent="-342900">
              <a:buAutoNum type="alphaLcPeriod"/>
            </a:pPr>
            <a:r>
              <a:rPr lang="en-US" dirty="0">
                <a:latin typeface="Times New Roman" panose="02020603050405020304" pitchFamily="18" charset="0"/>
                <a:cs typeface="Times New Roman" panose="02020603050405020304" pitchFamily="18" charset="0"/>
              </a:rPr>
              <a:t>workload for the university’s Veterans Educational Benefits and Certification/VEBC office and the regional VA being so heavy that it precludes timely certification.  (Our VEBC office processes approximately 600-700 claims for each major term).</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p>
        </p:txBody>
      </p:sp>
      <p:sp>
        <p:nvSpPr>
          <p:cNvPr id="2" name="Slide Number Placeholder 1"/>
          <p:cNvSpPr>
            <a:spLocks noGrp="1"/>
          </p:cNvSpPr>
          <p:nvPr>
            <p:ph type="sldNum" sz="quarter" idx="12"/>
          </p:nvPr>
        </p:nvSpPr>
        <p:spPr/>
        <p:txBody>
          <a:bodyPr/>
          <a:lstStyle/>
          <a:p>
            <a:fld id="{7713B9ED-F5B2-42D6-B736-9EBFD0B6A707}" type="slidenum">
              <a:rPr lang="en-US" smtClean="0"/>
              <a:t>7</a:t>
            </a:fld>
            <a:endParaRPr lang="en-US"/>
          </a:p>
        </p:txBody>
      </p:sp>
    </p:spTree>
    <p:extLst>
      <p:ext uri="{BB962C8B-B14F-4D97-AF65-F5344CB8AC3E}">
        <p14:creationId xmlns:p14="http://schemas.microsoft.com/office/powerpoint/2010/main" val="26566981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2209800"/>
            <a:ext cx="8305800" cy="646331"/>
          </a:xfrm>
          <a:prstGeom prst="rect">
            <a:avLst/>
          </a:prstGeom>
        </p:spPr>
        <p:txBody>
          <a:bodyPr wrap="square">
            <a:spAutoFit/>
          </a:bodyPr>
          <a:lstStyle/>
          <a:p>
            <a:endParaRPr lang="en-US" dirty="0"/>
          </a:p>
          <a:p>
            <a:pPr lvl="0"/>
            <a:endParaRPr lang="en-US" dirty="0">
              <a:solidFill>
                <a:prstClr val="black"/>
              </a:solidFill>
            </a:endParaRPr>
          </a:p>
        </p:txBody>
      </p:sp>
      <p:sp>
        <p:nvSpPr>
          <p:cNvPr id="5" name="Rectangle 4"/>
          <p:cNvSpPr/>
          <p:nvPr/>
        </p:nvSpPr>
        <p:spPr>
          <a:xfrm>
            <a:off x="228600" y="1219200"/>
            <a:ext cx="8534400" cy="461665"/>
          </a:xfrm>
          <a:prstGeom prst="rect">
            <a:avLst/>
          </a:prstGeom>
          <a:solidFill>
            <a:srgbClr val="92D050"/>
          </a:solidFill>
        </p:spPr>
        <p:txBody>
          <a:bodyPr wrap="square">
            <a:spAutoFit/>
          </a:bodyPr>
          <a:lstStyle/>
          <a:p>
            <a:r>
              <a:rPr lang="en-US" sz="2400" b="1" dirty="0">
                <a:latin typeface="Times New Roman" panose="02020603050405020304" pitchFamily="18" charset="0"/>
                <a:cs typeface="Times New Roman" panose="02020603050405020304" pitchFamily="18" charset="0"/>
              </a:rPr>
              <a:t>Why does it take so long to process my benefits?</a:t>
            </a:r>
            <a:endParaRPr lang="en-US" sz="2400" dirty="0">
              <a:latin typeface="Times New Roman" panose="02020603050405020304" pitchFamily="18" charset="0"/>
              <a:cs typeface="Times New Roman" panose="02020603050405020304" pitchFamily="18" charset="0"/>
            </a:endParaRPr>
          </a:p>
        </p:txBody>
      </p:sp>
      <p:sp>
        <p:nvSpPr>
          <p:cNvPr id="6" name="Rectangle 5"/>
          <p:cNvSpPr/>
          <p:nvPr/>
        </p:nvSpPr>
        <p:spPr>
          <a:xfrm>
            <a:off x="381000" y="2057400"/>
            <a:ext cx="7467600" cy="4801314"/>
          </a:xfrm>
          <a:prstGeom prst="rect">
            <a:avLst/>
          </a:prstGeom>
        </p:spPr>
        <p:txBody>
          <a:bodyPr wrap="square">
            <a:spAutoFit/>
          </a:bodyPr>
          <a:lstStyle/>
          <a:p>
            <a:r>
              <a:rPr lang="en-US" dirty="0">
                <a:latin typeface="Times New Roman" panose="02020603050405020304" pitchFamily="18" charset="0"/>
                <a:cs typeface="Times New Roman" panose="02020603050405020304" pitchFamily="18" charset="0"/>
              </a:rPr>
              <a:t>The VA requires that each file that is to be certified for benefits be screened for various criteria.</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This includes such features as;</a:t>
            </a:r>
          </a:p>
          <a:p>
            <a:endParaRPr lang="en-US" dirty="0">
              <a:latin typeface="Times New Roman" panose="02020603050405020304" pitchFamily="18" charset="0"/>
              <a:cs typeface="Times New Roman" panose="02020603050405020304" pitchFamily="18" charset="0"/>
            </a:endParaRPr>
          </a:p>
          <a:p>
            <a:pPr marL="342900" indent="-342900">
              <a:buAutoNum type="alphaLcPeriod"/>
            </a:pPr>
            <a:r>
              <a:rPr lang="en-US" dirty="0">
                <a:latin typeface="Times New Roman" panose="02020603050405020304" pitchFamily="18" charset="0"/>
                <a:cs typeface="Times New Roman" panose="02020603050405020304" pitchFamily="18" charset="0"/>
              </a:rPr>
              <a:t>Insuring that the courses paid for fit within a degree plan </a:t>
            </a:r>
          </a:p>
          <a:p>
            <a:pPr marL="342900" indent="-342900">
              <a:buAutoNum type="alphaLcPeriod"/>
            </a:pPr>
            <a:r>
              <a:rPr lang="en-US" dirty="0">
                <a:latin typeface="Times New Roman" panose="02020603050405020304" pitchFamily="18" charset="0"/>
                <a:cs typeface="Times New Roman" panose="02020603050405020304" pitchFamily="18" charset="0"/>
              </a:rPr>
              <a:t>Insuring that the correct GI Bill is applied to each student </a:t>
            </a:r>
          </a:p>
          <a:p>
            <a:pPr marL="342900" indent="-342900">
              <a:buAutoNum type="alphaLcPeriod"/>
            </a:pPr>
            <a:r>
              <a:rPr lang="en-US" dirty="0">
                <a:latin typeface="Times New Roman" panose="02020603050405020304" pitchFamily="18" charset="0"/>
                <a:cs typeface="Times New Roman" panose="02020603050405020304" pitchFamily="18" charset="0"/>
              </a:rPr>
              <a:t>Insuring that the correct tuition and fees are applied to GI Bill recipients who are entitled to have their tuition &amp; fees paid. (Post 9-11 or Chapter 33)</a:t>
            </a:r>
          </a:p>
          <a:p>
            <a:pPr marL="342900" indent="-342900">
              <a:buAutoNum type="alphaLcPeriod"/>
            </a:pPr>
            <a:r>
              <a:rPr lang="en-US" dirty="0">
                <a:latin typeface="Times New Roman" panose="02020603050405020304" pitchFamily="18" charset="0"/>
                <a:cs typeface="Times New Roman" panose="02020603050405020304" pitchFamily="18" charset="0"/>
              </a:rPr>
              <a:t>Verifying or updating biographical data and school information in the VA ONCE database</a:t>
            </a:r>
          </a:p>
          <a:p>
            <a:pPr marL="342900" indent="-342900">
              <a:buAutoNum type="alphaLcPeriod"/>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Of course, the student can help with this process by insuring your biographical information is up to date and accurate and your certification request is submitted in a timely manner.</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p>
        </p:txBody>
      </p:sp>
      <p:sp>
        <p:nvSpPr>
          <p:cNvPr id="2" name="Slide Number Placeholder 1"/>
          <p:cNvSpPr>
            <a:spLocks noGrp="1"/>
          </p:cNvSpPr>
          <p:nvPr>
            <p:ph type="sldNum" sz="quarter" idx="12"/>
          </p:nvPr>
        </p:nvSpPr>
        <p:spPr/>
        <p:txBody>
          <a:bodyPr/>
          <a:lstStyle/>
          <a:p>
            <a:fld id="{7713B9ED-F5B2-42D6-B736-9EBFD0B6A707}" type="slidenum">
              <a:rPr lang="en-US" smtClean="0"/>
              <a:t>8</a:t>
            </a:fld>
            <a:endParaRPr lang="en-US"/>
          </a:p>
        </p:txBody>
      </p:sp>
    </p:spTree>
    <p:extLst>
      <p:ext uri="{BB962C8B-B14F-4D97-AF65-F5344CB8AC3E}">
        <p14:creationId xmlns:p14="http://schemas.microsoft.com/office/powerpoint/2010/main" val="3424931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2209800"/>
            <a:ext cx="8305800" cy="646331"/>
          </a:xfrm>
          <a:prstGeom prst="rect">
            <a:avLst/>
          </a:prstGeom>
        </p:spPr>
        <p:txBody>
          <a:bodyPr wrap="square">
            <a:spAutoFit/>
          </a:bodyPr>
          <a:lstStyle/>
          <a:p>
            <a:endParaRPr lang="en-US" dirty="0"/>
          </a:p>
          <a:p>
            <a:pPr lvl="0"/>
            <a:endParaRPr lang="en-US" dirty="0">
              <a:solidFill>
                <a:prstClr val="black"/>
              </a:solidFill>
            </a:endParaRPr>
          </a:p>
        </p:txBody>
      </p:sp>
      <p:sp>
        <p:nvSpPr>
          <p:cNvPr id="6" name="Rectangle 5"/>
          <p:cNvSpPr/>
          <p:nvPr/>
        </p:nvSpPr>
        <p:spPr>
          <a:xfrm>
            <a:off x="381000" y="2285999"/>
            <a:ext cx="7467600" cy="369332"/>
          </a:xfrm>
          <a:prstGeom prst="rect">
            <a:avLst/>
          </a:prstGeom>
        </p:spPr>
        <p:txBody>
          <a:bodyPr wrap="square">
            <a:spAutoFit/>
          </a:bodyPr>
          <a:lstStyle/>
          <a:p>
            <a:r>
              <a:rPr lang="en-US" dirty="0"/>
              <a:t> </a:t>
            </a:r>
          </a:p>
        </p:txBody>
      </p:sp>
      <p:sp>
        <p:nvSpPr>
          <p:cNvPr id="3" name="Rectangle 2"/>
          <p:cNvSpPr/>
          <p:nvPr/>
        </p:nvSpPr>
        <p:spPr>
          <a:xfrm>
            <a:off x="533400" y="838200"/>
            <a:ext cx="7730065" cy="830997"/>
          </a:xfrm>
          <a:prstGeom prst="rect">
            <a:avLst/>
          </a:prstGeom>
          <a:solidFill>
            <a:srgbClr val="92D050"/>
          </a:solidFill>
        </p:spPr>
        <p:txBody>
          <a:bodyPr wrap="none">
            <a:spAutoFit/>
          </a:bodyPr>
          <a:lstStyle/>
          <a:p>
            <a:r>
              <a:rPr lang="en-US" sz="2400" b="1" dirty="0">
                <a:latin typeface="Times New Roman" panose="02020603050405020304" pitchFamily="18" charset="0"/>
                <a:cs typeface="Times New Roman" panose="02020603050405020304" pitchFamily="18" charset="0"/>
              </a:rPr>
              <a:t>How and when do I receive my refund if my financial aid </a:t>
            </a:r>
          </a:p>
          <a:p>
            <a:r>
              <a:rPr lang="en-US" sz="2400" b="1" dirty="0">
                <a:latin typeface="Times New Roman" panose="02020603050405020304" pitchFamily="18" charset="0"/>
                <a:cs typeface="Times New Roman" panose="02020603050405020304" pitchFamily="18" charset="0"/>
              </a:rPr>
              <a:t>or scholarship monies are taken to pay tuition &amp; fees?</a:t>
            </a:r>
            <a:endParaRPr lang="en-US" sz="2400" dirty="0">
              <a:latin typeface="Times New Roman" panose="02020603050405020304" pitchFamily="18" charset="0"/>
              <a:cs typeface="Times New Roman" panose="02020603050405020304" pitchFamily="18" charset="0"/>
            </a:endParaRPr>
          </a:p>
        </p:txBody>
      </p:sp>
      <p:sp>
        <p:nvSpPr>
          <p:cNvPr id="7" name="Rectangle 6"/>
          <p:cNvSpPr/>
          <p:nvPr/>
        </p:nvSpPr>
        <p:spPr>
          <a:xfrm>
            <a:off x="533400" y="2532965"/>
            <a:ext cx="7010400" cy="3139321"/>
          </a:xfrm>
          <a:prstGeom prst="rect">
            <a:avLst/>
          </a:prstGeom>
        </p:spPr>
        <p:txBody>
          <a:bodyPr wrap="square">
            <a:spAutoFit/>
          </a:bodyPr>
          <a:lstStyle/>
          <a:p>
            <a:r>
              <a:rPr lang="en-US" dirty="0">
                <a:latin typeface="Times New Roman" panose="02020603050405020304" pitchFamily="18" charset="0"/>
                <a:cs typeface="Times New Roman" panose="02020603050405020304" pitchFamily="18" charset="0"/>
              </a:rPr>
              <a:t>If you are using the Post 9/11 (CH 33) GI Bill and received other funding such as Financial Aid, Pell Grants, and/or general educational expense based scholarships in conjunction with GI Bill benefits, you may be eligible for a refund.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Once the VA posts tuition payment to your student account, the Bursar’s Office sends a list of refund eligible accounts to the VEBC office to manually review.  Once this list is reviewed and verified by the VEBC any refunds that are due to the student will be released by the bursar.</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Turnaround time for refunds varies per office and per office work load. </a:t>
            </a:r>
          </a:p>
        </p:txBody>
      </p:sp>
      <p:sp>
        <p:nvSpPr>
          <p:cNvPr id="2" name="Slide Number Placeholder 1"/>
          <p:cNvSpPr>
            <a:spLocks noGrp="1"/>
          </p:cNvSpPr>
          <p:nvPr>
            <p:ph type="sldNum" sz="quarter" idx="12"/>
          </p:nvPr>
        </p:nvSpPr>
        <p:spPr/>
        <p:txBody>
          <a:bodyPr/>
          <a:lstStyle/>
          <a:p>
            <a:fld id="{7713B9ED-F5B2-42D6-B736-9EBFD0B6A707}" type="slidenum">
              <a:rPr lang="en-US" smtClean="0"/>
              <a:t>9</a:t>
            </a:fld>
            <a:endParaRPr lang="en-US"/>
          </a:p>
        </p:txBody>
      </p:sp>
    </p:spTree>
    <p:extLst>
      <p:ext uri="{BB962C8B-B14F-4D97-AF65-F5344CB8AC3E}">
        <p14:creationId xmlns:p14="http://schemas.microsoft.com/office/powerpoint/2010/main" val="20184270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1258</TotalTime>
  <Words>2036</Words>
  <Application>Microsoft Office PowerPoint</Application>
  <PresentationFormat>On-screen Show (4:3)</PresentationFormat>
  <Paragraphs>186</Paragraphs>
  <Slides>18</Slides>
  <Notes>2</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18</vt:i4>
      </vt:variant>
    </vt:vector>
  </HeadingPairs>
  <TitlesOfParts>
    <vt:vector size="25" baseType="lpstr">
      <vt:lpstr>Arial</vt:lpstr>
      <vt:lpstr>Calibri</vt:lpstr>
      <vt:lpstr>Times New Roman</vt:lpstr>
      <vt:lpstr>Office Theme</vt:lpstr>
      <vt:lpstr>1_Office Theme</vt:lpstr>
      <vt:lpstr>Custom Design</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Jeffery L Jones (jljones)</dc:creator>
  <cp:lastModifiedBy>Kim N Welch (kwelch)</cp:lastModifiedBy>
  <cp:revision>91</cp:revision>
  <cp:lastPrinted>2017-07-18T20:39:58Z</cp:lastPrinted>
  <dcterms:created xsi:type="dcterms:W3CDTF">2013-07-26T16:43:03Z</dcterms:created>
  <dcterms:modified xsi:type="dcterms:W3CDTF">2017-07-18T21:12:27Z</dcterms:modified>
</cp:coreProperties>
</file>