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Average Sedan</c:v>
                </c:pt>
              </c:strCache>
            </c:strRef>
          </c:tx>
          <c:invertIfNegative val="0"/>
          <c:cat>
            <c:numRef>
              <c:f>Sheet1!$B$12:$B$15</c:f>
              <c:numCache>
                <c:formatCode>General</c:formatCode>
                <c:ptCount val="4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cat>
          <c:val>
            <c:numRef>
              <c:f>Sheet1!$C$12:$C$15</c:f>
              <c:numCache>
                <c:formatCode>_("$"* #,##0.00_);_("$"* \(#,##0.00\);_("$"* "-"??_);_(@_)</c:formatCode>
                <c:ptCount val="4"/>
                <c:pt idx="0">
                  <c:v>8487.0</c:v>
                </c:pt>
                <c:pt idx="1">
                  <c:v>8776.0</c:v>
                </c:pt>
                <c:pt idx="2">
                  <c:v>8946.0</c:v>
                </c:pt>
                <c:pt idx="3">
                  <c:v>9122.0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326312"/>
        <c:axId val="-2089393848"/>
      </c:barChart>
      <c:catAx>
        <c:axId val="2118326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-2089393848"/>
        <c:crosses val="autoZero"/>
        <c:auto val="1"/>
        <c:lblAlgn val="ctr"/>
        <c:lblOffset val="100"/>
        <c:noMultiLvlLbl val="0"/>
      </c:catAx>
      <c:valAx>
        <c:axId val="-2089393848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21183263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D12CF-EA8D-4D35-B3C1-7FAF2C166C23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70F99-9EBE-4DB6-AA3F-0A96C6F3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5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Driving is the only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9747B-A18D-4488-907D-28EEEFE9E4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2A38-6D85-4E4E-AB11-E1E832969EB6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1F70-470D-4E81-BA0A-32E8EB63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2A38-6D85-4E4E-AB11-E1E832969EB6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1F70-470D-4E81-BA0A-32E8EB63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2A38-6D85-4E4E-AB11-E1E832969EB6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1F70-470D-4E81-BA0A-32E8EB63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2A38-6D85-4E4E-AB11-E1E832969EB6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1F70-470D-4E81-BA0A-32E8EB63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2A38-6D85-4E4E-AB11-E1E832969EB6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1F70-470D-4E81-BA0A-32E8EB63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2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2A38-6D85-4E4E-AB11-E1E832969EB6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1F70-470D-4E81-BA0A-32E8EB63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8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2A38-6D85-4E4E-AB11-E1E832969EB6}" type="datetimeFigureOut">
              <a:rPr lang="en-US" smtClean="0"/>
              <a:t>12/9/15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1F70-470D-4E81-BA0A-32E8EB63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3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2A38-6D85-4E4E-AB11-E1E832969EB6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1F70-470D-4E81-BA0A-32E8EB63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2A38-6D85-4E4E-AB11-E1E832969EB6}" type="datetimeFigureOut">
              <a:rPr lang="en-US" smtClean="0"/>
              <a:t>12/9/15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1F70-470D-4E81-BA0A-32E8EB63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2A38-6D85-4E4E-AB11-E1E832969EB6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1F70-470D-4E81-BA0A-32E8EB63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5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2A38-6D85-4E4E-AB11-E1E832969EB6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1F70-470D-4E81-BA0A-32E8EB63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2A38-6D85-4E4E-AB11-E1E832969EB6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11F70-470D-4E81-BA0A-32E8EB63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1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r="4912"/>
          <a:stretch/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11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TDM  Toolkit</a:t>
            </a:r>
            <a:endParaRPr lang="en-US" dirty="0"/>
          </a:p>
        </p:txBody>
      </p:sp>
      <p:pic>
        <p:nvPicPr>
          <p:cNvPr id="3074" name="Picture 2" descr="H:\Projects - Open\S-Z\SHELBY CO Bus Transit to Workplace Study 12980\09 Graphics\TDM Toolkit PNG\TDM Toolkit FINAL_Page_0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68" y="1295400"/>
            <a:ext cx="3809531" cy="49299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075" name="Picture 3" descr="H:\Projects - Open\S-Z\SHELBY CO Bus Transit to Workplace Study 12980\09 Graphics\TDM Toolkit PNG\TDM Toolkit FINAL_Page_1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2438" t="3155" r="2022" b="21130"/>
          <a:stretch>
            <a:fillRect/>
          </a:stretch>
        </p:blipFill>
        <p:spPr bwMode="auto">
          <a:xfrm>
            <a:off x="4800601" y="1295400"/>
            <a:ext cx="3799141" cy="49286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293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39024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7887" r="3825" b="11925"/>
          <a:stretch/>
        </p:blipFill>
        <p:spPr>
          <a:xfrm>
            <a:off x="3276600" y="152399"/>
            <a:ext cx="5785847" cy="6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7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0" y="1904997"/>
            <a:ext cx="2926080" cy="31853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0"/>
            <a:ext cx="2926080" cy="3185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4999"/>
            <a:ext cx="2926080" cy="31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12326" r="17284" b="15440"/>
          <a:stretch/>
        </p:blipFill>
        <p:spPr bwMode="auto">
          <a:xfrm>
            <a:off x="76200" y="609600"/>
            <a:ext cx="8915400" cy="548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531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00800" cy="689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87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ing + Transp Income_Full Bleed.png"/>
          <p:cNvPicPr/>
          <p:nvPr/>
        </p:nvPicPr>
        <p:blipFill>
          <a:blip r:embed="rId3" cstate="print"/>
          <a:srcRect l="5832" t="8047" r="3779" b="14180"/>
          <a:stretch>
            <a:fillRect/>
          </a:stretch>
        </p:blipFill>
        <p:spPr>
          <a:xfrm>
            <a:off x="0" y="1212343"/>
            <a:ext cx="4724400" cy="5188457"/>
          </a:xfrm>
          <a:prstGeom prst="rect">
            <a:avLst/>
          </a:prstGeom>
        </p:spPr>
      </p:pic>
      <p:pic>
        <p:nvPicPr>
          <p:cNvPr id="3" name="Picture 2" descr="Housing + Transp Income_Full Bleed.png"/>
          <p:cNvPicPr/>
          <p:nvPr/>
        </p:nvPicPr>
        <p:blipFill>
          <a:blip r:embed="rId3" cstate="print"/>
          <a:srcRect l="24190" t="84872" b="1862"/>
          <a:stretch>
            <a:fillRect/>
          </a:stretch>
        </p:blipFill>
        <p:spPr>
          <a:xfrm>
            <a:off x="0" y="5486400"/>
            <a:ext cx="3962401" cy="8850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 Bus Transit to Workplace Study?</a:t>
            </a:r>
            <a:endParaRPr lang="en-US" dirty="0"/>
          </a:p>
        </p:txBody>
      </p:sp>
      <p:pic>
        <p:nvPicPr>
          <p:cNvPr id="1028" name="Picture 4" descr="H:\Projects - Open\S-Z\SHELBY CO Bus Transit to Workplace Study 12980\13 Case Studies\Southaven\Links\AirwaysMapwithDistances-01-01-01.png"/>
          <p:cNvPicPr>
            <a:picLocks noChangeAspect="1" noChangeArrowheads="1"/>
          </p:cNvPicPr>
          <p:nvPr/>
        </p:nvPicPr>
        <p:blipFill>
          <a:blip r:embed="rId4" cstate="print"/>
          <a:srcRect l="21811" t="36506" b="14607"/>
          <a:stretch>
            <a:fillRect/>
          </a:stretch>
        </p:blipFill>
        <p:spPr bwMode="auto">
          <a:xfrm>
            <a:off x="4800600" y="1219200"/>
            <a:ext cx="4267200" cy="3514410"/>
          </a:xfrm>
          <a:prstGeom prst="rect">
            <a:avLst/>
          </a:prstGeom>
          <a:noFill/>
        </p:spPr>
      </p:pic>
      <p:graphicFrame>
        <p:nvGraphicFramePr>
          <p:cNvPr id="11" name="Chart 10"/>
          <p:cNvGraphicFramePr/>
          <p:nvPr/>
        </p:nvGraphicFramePr>
        <p:xfrm>
          <a:off x="4768850" y="3800475"/>
          <a:ext cx="4318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67400" y="3886200"/>
            <a:ext cx="1905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COST TO OWN A VEHICLE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884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Pedestrian Amenities</a:t>
            </a:r>
            <a:endParaRPr lang="en-US" dirty="0"/>
          </a:p>
        </p:txBody>
      </p:sp>
      <p:pic>
        <p:nvPicPr>
          <p:cNvPr id="2050" name="Picture 2" descr="\\nn-oa-01\Projects\2012.980\2012_980_N278.jpg"/>
          <p:cNvPicPr>
            <a:picLocks noChangeAspect="1" noChangeArrowheads="1"/>
          </p:cNvPicPr>
          <p:nvPr/>
        </p:nvPicPr>
        <p:blipFill>
          <a:blip r:embed="rId2" cstate="print"/>
          <a:srcRect l="22684"/>
          <a:stretch>
            <a:fillRect/>
          </a:stretch>
        </p:blipFill>
        <p:spPr bwMode="auto">
          <a:xfrm>
            <a:off x="3179032" y="2029627"/>
            <a:ext cx="3299231" cy="3200400"/>
          </a:xfrm>
          <a:prstGeom prst="rect">
            <a:avLst/>
          </a:prstGeom>
          <a:noFill/>
        </p:spPr>
      </p:pic>
      <p:pic>
        <p:nvPicPr>
          <p:cNvPr id="2051" name="Picture 3" descr="\\nn-oa-01\Projects\2012.980\2012_980_N222.jpg"/>
          <p:cNvPicPr>
            <a:picLocks noChangeAspect="1" noChangeArrowheads="1"/>
          </p:cNvPicPr>
          <p:nvPr/>
        </p:nvPicPr>
        <p:blipFill>
          <a:blip r:embed="rId3" cstate="print"/>
          <a:srcRect l="9071" r="19438" b="360"/>
          <a:stretch>
            <a:fillRect/>
          </a:stretch>
        </p:blipFill>
        <p:spPr bwMode="auto">
          <a:xfrm>
            <a:off x="1" y="2029627"/>
            <a:ext cx="3061653" cy="3200400"/>
          </a:xfrm>
          <a:prstGeom prst="rect">
            <a:avLst/>
          </a:prstGeom>
          <a:noFill/>
        </p:spPr>
      </p:pic>
      <p:pic>
        <p:nvPicPr>
          <p:cNvPr id="2052" name="Picture 4" descr="\\nn-oa-01\Projects\2012.980\2012_980_N377.jpg"/>
          <p:cNvPicPr>
            <a:picLocks noChangeAspect="1" noChangeArrowheads="1"/>
          </p:cNvPicPr>
          <p:nvPr/>
        </p:nvPicPr>
        <p:blipFill>
          <a:blip r:embed="rId4" cstate="print"/>
          <a:srcRect l="14650" t="10035"/>
          <a:stretch>
            <a:fillRect/>
          </a:stretch>
        </p:blipFill>
        <p:spPr bwMode="auto">
          <a:xfrm rot="5400000">
            <a:off x="6280670" y="2365629"/>
            <a:ext cx="3198262" cy="25283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5279" y="5283436"/>
            <a:ext cx="275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President’s Island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16894" y="5283436"/>
            <a:ext cx="275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Southaven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9884" y="5283436"/>
            <a:ext cx="275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Medical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1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Bus Stops</a:t>
            </a:r>
            <a:endParaRPr lang="en-US" dirty="0"/>
          </a:p>
        </p:txBody>
      </p:sp>
      <p:pic>
        <p:nvPicPr>
          <p:cNvPr id="3074" name="Picture 2" descr="\\nn-oa-01\Projects\2012.980\2012_980_N625.jpg"/>
          <p:cNvPicPr>
            <a:picLocks noChangeAspect="1" noChangeArrowheads="1"/>
          </p:cNvPicPr>
          <p:nvPr/>
        </p:nvPicPr>
        <p:blipFill>
          <a:blip r:embed="rId2" cstate="print"/>
          <a:srcRect t="485" r="42000" b="5939"/>
          <a:stretch>
            <a:fillRect/>
          </a:stretch>
        </p:blipFill>
        <p:spPr bwMode="auto">
          <a:xfrm>
            <a:off x="3288734" y="1887704"/>
            <a:ext cx="2726377" cy="3299001"/>
          </a:xfrm>
          <a:prstGeom prst="rect">
            <a:avLst/>
          </a:prstGeom>
          <a:noFill/>
        </p:spPr>
      </p:pic>
      <p:pic>
        <p:nvPicPr>
          <p:cNvPr id="3075" name="Picture 3" descr="\\nn-oa-01\Projects\2012.980\2012_980_N514.jpg"/>
          <p:cNvPicPr>
            <a:picLocks noChangeAspect="1" noChangeArrowheads="1"/>
          </p:cNvPicPr>
          <p:nvPr/>
        </p:nvPicPr>
        <p:blipFill>
          <a:blip r:embed="rId3" cstate="print"/>
          <a:srcRect l="19226" r="11081"/>
          <a:stretch>
            <a:fillRect/>
          </a:stretch>
        </p:blipFill>
        <p:spPr bwMode="auto">
          <a:xfrm>
            <a:off x="6087474" y="1892565"/>
            <a:ext cx="3056526" cy="3289279"/>
          </a:xfrm>
          <a:prstGeom prst="rect">
            <a:avLst/>
          </a:prstGeom>
          <a:noFill/>
        </p:spPr>
      </p:pic>
      <p:pic>
        <p:nvPicPr>
          <p:cNvPr id="3076" name="Picture 4" descr="\\nn-oa-01\Projects\2012.980\2012_980_N156.jpg"/>
          <p:cNvPicPr>
            <a:picLocks noChangeAspect="1" noChangeArrowheads="1"/>
          </p:cNvPicPr>
          <p:nvPr/>
        </p:nvPicPr>
        <p:blipFill>
          <a:blip r:embed="rId4" cstate="print"/>
          <a:srcRect l="34013" r="15537" b="34552"/>
          <a:stretch>
            <a:fillRect/>
          </a:stretch>
        </p:blipFill>
        <p:spPr bwMode="auto">
          <a:xfrm rot="16200000">
            <a:off x="-44462" y="1937004"/>
            <a:ext cx="3289325" cy="32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5279" y="5283436"/>
            <a:ext cx="275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President’s Island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16894" y="5283436"/>
            <a:ext cx="275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Aerotropolis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9884" y="5283436"/>
            <a:ext cx="275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Medical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4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Transportation Management Associations</a:t>
            </a:r>
          </a:p>
          <a:p>
            <a:r>
              <a:rPr lang="en-US" dirty="0" smtClean="0"/>
              <a:t>Employer Subsidized Transit Passes</a:t>
            </a:r>
          </a:p>
          <a:p>
            <a:r>
              <a:rPr lang="en-US" dirty="0" smtClean="0"/>
              <a:t>U-Pass</a:t>
            </a:r>
          </a:p>
          <a:p>
            <a:r>
              <a:rPr lang="en-US" dirty="0" smtClean="0"/>
              <a:t>Pocket Park and Ride</a:t>
            </a:r>
          </a:p>
          <a:p>
            <a:r>
              <a:rPr lang="en-US" dirty="0" smtClean="0"/>
              <a:t>Carpools/Rideshare/ Ride Matching</a:t>
            </a:r>
          </a:p>
          <a:p>
            <a:r>
              <a:rPr lang="en-US" dirty="0" smtClean="0"/>
              <a:t>Commuter Bus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Employer Shuttles</a:t>
            </a:r>
          </a:p>
          <a:p>
            <a:r>
              <a:rPr lang="en-US" dirty="0" smtClean="0"/>
              <a:t>Bus Stop Amenities</a:t>
            </a:r>
          </a:p>
          <a:p>
            <a:r>
              <a:rPr lang="en-US" dirty="0" smtClean="0"/>
              <a:t>Bicycle and Pedestrian Facilities</a:t>
            </a:r>
          </a:p>
          <a:p>
            <a:r>
              <a:rPr lang="en-US" dirty="0" smtClean="0"/>
              <a:t>Commuter Benefits</a:t>
            </a:r>
          </a:p>
          <a:p>
            <a:r>
              <a:rPr lang="en-US" dirty="0" smtClean="0"/>
              <a:t>Bicycle Parking</a:t>
            </a:r>
          </a:p>
          <a:p>
            <a:r>
              <a:rPr lang="en-US" dirty="0" smtClean="0"/>
              <a:t>Safe Routes to Work</a:t>
            </a:r>
          </a:p>
          <a:p>
            <a:r>
              <a:rPr lang="en-US" dirty="0" smtClean="0"/>
              <a:t>Bike Share</a:t>
            </a:r>
          </a:p>
          <a:p>
            <a:r>
              <a:rPr lang="en-US" dirty="0" smtClean="0"/>
              <a:t>Parking Cash Out</a:t>
            </a:r>
          </a:p>
        </p:txBody>
      </p:sp>
    </p:spTree>
    <p:extLst>
      <p:ext uri="{BB962C8B-B14F-4D97-AF65-F5344CB8AC3E}">
        <p14:creationId xmlns:p14="http://schemas.microsoft.com/office/powerpoint/2010/main" val="398229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85</Words>
  <Application>Microsoft Macintosh PowerPoint</Application>
  <PresentationFormat>On-screen Show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 Bus Transit to Workplace Study?</vt:lpstr>
      <vt:lpstr>Infrastructure Assessment</vt:lpstr>
      <vt:lpstr>Infrastructure Assessment</vt:lpstr>
      <vt:lpstr>Program Opportunities</vt:lpstr>
      <vt:lpstr>TDM  Toolkit</vt:lpstr>
    </vt:vector>
  </TitlesOfParts>
  <Company>City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Zeanah</dc:creator>
  <cp:lastModifiedBy>Charlie Santo</cp:lastModifiedBy>
  <cp:revision>3</cp:revision>
  <dcterms:created xsi:type="dcterms:W3CDTF">2015-12-09T17:02:12Z</dcterms:created>
  <dcterms:modified xsi:type="dcterms:W3CDTF">2015-12-09T21:42:28Z</dcterms:modified>
</cp:coreProperties>
</file>