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6" r:id="rId1"/>
  </p:sld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4"/>
    <p:restoredTop sz="95801"/>
  </p:normalViewPr>
  <p:slideViewPr>
    <p:cSldViewPr snapToGrid="0">
      <p:cViewPr varScale="1">
        <p:scale>
          <a:sx n="90" d="100"/>
          <a:sy n="90" d="100"/>
        </p:scale>
        <p:origin x="232" y="6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4D5BDD-10E5-4E91-BF2B-5989DAA2B1F1}"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102CEB1D-448B-418A-94C5-6A56382C993D}">
      <dgm:prSet custT="1"/>
      <dgm:spPr/>
      <dgm:t>
        <a:bodyPr/>
        <a:lstStyle/>
        <a:p>
          <a:pPr>
            <a:lnSpc>
              <a:spcPct val="100000"/>
            </a:lnSpc>
          </a:pPr>
          <a:r>
            <a:rPr lang="es-ES_tradnl" sz="1200" noProof="0" dirty="0"/>
            <a:t>La terapia cognitivo-conductual (TCC) corrige las señales en el cerebro que están enviando mensajes de error a tu cuerpo.</a:t>
          </a:r>
          <a:endParaRPr lang="es-ES_tradnl" sz="1200" noProof="0" dirty="0">
            <a:latin typeface="Calibri"/>
            <a:ea typeface="Calibri"/>
            <a:cs typeface="Calibri"/>
          </a:endParaRPr>
        </a:p>
      </dgm:t>
    </dgm:pt>
    <dgm:pt modelId="{C7A422EF-66EE-4484-B1F5-FE7F82258104}" type="parTrans" cxnId="{A9686492-C86B-42F7-884A-07085E3A94D9}">
      <dgm:prSet/>
      <dgm:spPr/>
      <dgm:t>
        <a:bodyPr/>
        <a:lstStyle/>
        <a:p>
          <a:endParaRPr lang="en-US"/>
        </a:p>
      </dgm:t>
    </dgm:pt>
    <dgm:pt modelId="{2FD4D100-F58C-42D6-81EA-1871D7A363C5}" type="sibTrans" cxnId="{A9686492-C86B-42F7-884A-07085E3A94D9}">
      <dgm:prSet/>
      <dgm:spPr/>
      <dgm:t>
        <a:bodyPr/>
        <a:lstStyle/>
        <a:p>
          <a:endParaRPr lang="en-US"/>
        </a:p>
      </dgm:t>
    </dgm:pt>
    <dgm:pt modelId="{674F5A4F-3B52-4075-B3AA-0B315A33E804}">
      <dgm:prSet custT="1"/>
      <dgm:spPr/>
      <dgm:t>
        <a:bodyPr/>
        <a:lstStyle/>
        <a:p>
          <a:pPr>
            <a:lnSpc>
              <a:spcPct val="100000"/>
            </a:lnSpc>
          </a:pPr>
          <a:r>
            <a:rPr lang="es-ES_tradnl" sz="1200" noProof="0" dirty="0"/>
            <a:t>La Terapia de Exposición y Prevención de Respuestas (ERP) es una versión más detallada de la TCC, en la que el terapeuta te coloca en una situación desencadenante y te pide que no realices la compulsión que alivia tu ansiedad.</a:t>
          </a:r>
          <a:endParaRPr lang="es-ES_tradnl" sz="1200" noProof="0" dirty="0">
            <a:latin typeface="Calibri"/>
            <a:ea typeface="Calibri"/>
            <a:cs typeface="Calibri"/>
          </a:endParaRPr>
        </a:p>
      </dgm:t>
    </dgm:pt>
    <dgm:pt modelId="{3F4B54BF-DC18-4B3F-A0D0-5B50B962C80A}" type="parTrans" cxnId="{A4FF59E8-3C94-4E04-9C8D-BCD5ED3EC406}">
      <dgm:prSet/>
      <dgm:spPr/>
      <dgm:t>
        <a:bodyPr/>
        <a:lstStyle/>
        <a:p>
          <a:endParaRPr lang="en-US"/>
        </a:p>
      </dgm:t>
    </dgm:pt>
    <dgm:pt modelId="{F80D0BBD-3E65-4CD6-81B8-E8DB95C7372C}" type="sibTrans" cxnId="{A4FF59E8-3C94-4E04-9C8D-BCD5ED3EC406}">
      <dgm:prSet/>
      <dgm:spPr/>
      <dgm:t>
        <a:bodyPr/>
        <a:lstStyle/>
        <a:p>
          <a:endParaRPr lang="en-US"/>
        </a:p>
      </dgm:t>
    </dgm:pt>
    <dgm:pt modelId="{F53EAA5E-BE81-4804-A779-79B556422DC2}">
      <dgm:prSet custT="1"/>
      <dgm:spPr/>
      <dgm:t>
        <a:bodyPr/>
        <a:lstStyle/>
        <a:p>
          <a:pPr>
            <a:lnSpc>
              <a:spcPct val="100000"/>
            </a:lnSpc>
          </a:pPr>
          <a:r>
            <a:rPr lang="es-ES_tradnl" sz="1200" noProof="0" dirty="0"/>
            <a:t>Los medicamentos Inhibidores Selectivos de la Recaptación de Serotonina (ISRS) se utilizan para restaurar el equilibrio entre las ondas cerebrales.</a:t>
          </a:r>
          <a:endParaRPr lang="es-ES_tradnl" sz="1200" noProof="0" dirty="0">
            <a:latin typeface="Calibri"/>
            <a:ea typeface="Calibri"/>
            <a:cs typeface="Calibri"/>
          </a:endParaRPr>
        </a:p>
      </dgm:t>
    </dgm:pt>
    <dgm:pt modelId="{29B9B879-6D90-4104-B211-6ADB4E48211B}" type="parTrans" cxnId="{E077F958-95EF-47BD-824F-CB7371934E94}">
      <dgm:prSet/>
      <dgm:spPr/>
      <dgm:t>
        <a:bodyPr/>
        <a:lstStyle/>
        <a:p>
          <a:endParaRPr lang="en-US"/>
        </a:p>
      </dgm:t>
    </dgm:pt>
    <dgm:pt modelId="{3E24644C-891C-40BC-AD16-E50B27507FE2}" type="sibTrans" cxnId="{E077F958-95EF-47BD-824F-CB7371934E94}">
      <dgm:prSet/>
      <dgm:spPr/>
      <dgm:t>
        <a:bodyPr/>
        <a:lstStyle/>
        <a:p>
          <a:endParaRPr lang="en-US"/>
        </a:p>
      </dgm:t>
    </dgm:pt>
    <dgm:pt modelId="{36AA7351-F513-4D73-B530-BC0DBC35668E}" type="pres">
      <dgm:prSet presAssocID="{4F4D5BDD-10E5-4E91-BF2B-5989DAA2B1F1}" presName="root" presStyleCnt="0">
        <dgm:presLayoutVars>
          <dgm:dir/>
          <dgm:resizeHandles val="exact"/>
        </dgm:presLayoutVars>
      </dgm:prSet>
      <dgm:spPr/>
    </dgm:pt>
    <dgm:pt modelId="{49E9261F-E2D1-4015-A639-6AE98CD8DBA9}" type="pres">
      <dgm:prSet presAssocID="{102CEB1D-448B-418A-94C5-6A56382C993D}" presName="compNode" presStyleCnt="0"/>
      <dgm:spPr/>
    </dgm:pt>
    <dgm:pt modelId="{0F5BBCC3-61F7-4C3F-B78D-4095FD05653B}" type="pres">
      <dgm:prSet presAssocID="{102CEB1D-448B-418A-94C5-6A56382C993D}" presName="bgRect" presStyleLbl="bgShp" presStyleIdx="0" presStyleCnt="3"/>
      <dgm:spPr/>
    </dgm:pt>
    <dgm:pt modelId="{F5DB1268-18A6-4F8D-8368-12DBAFD53004}" type="pres">
      <dgm:prSet presAssocID="{102CEB1D-448B-418A-94C5-6A56382C993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rain in head"/>
        </a:ext>
      </dgm:extLst>
    </dgm:pt>
    <dgm:pt modelId="{716727CC-5ED2-4937-9717-31109591243B}" type="pres">
      <dgm:prSet presAssocID="{102CEB1D-448B-418A-94C5-6A56382C993D}" presName="spaceRect" presStyleCnt="0"/>
      <dgm:spPr/>
    </dgm:pt>
    <dgm:pt modelId="{5A34A3CD-5AE3-43EA-90BF-D0A9B067CF54}" type="pres">
      <dgm:prSet presAssocID="{102CEB1D-448B-418A-94C5-6A56382C993D}" presName="parTx" presStyleLbl="revTx" presStyleIdx="0" presStyleCnt="3" custScaleX="100000" custLinFactNeighborY="-12943">
        <dgm:presLayoutVars>
          <dgm:chMax val="0"/>
          <dgm:chPref val="0"/>
        </dgm:presLayoutVars>
      </dgm:prSet>
      <dgm:spPr/>
    </dgm:pt>
    <dgm:pt modelId="{51E0E3CE-7230-45B2-8778-2BE87F282486}" type="pres">
      <dgm:prSet presAssocID="{2FD4D100-F58C-42D6-81EA-1871D7A363C5}" presName="sibTrans" presStyleCnt="0"/>
      <dgm:spPr/>
    </dgm:pt>
    <dgm:pt modelId="{DC82683B-189F-40C6-95FE-0F72B8F084F7}" type="pres">
      <dgm:prSet presAssocID="{674F5A4F-3B52-4075-B3AA-0B315A33E804}" presName="compNode" presStyleCnt="0"/>
      <dgm:spPr/>
    </dgm:pt>
    <dgm:pt modelId="{69A4BC85-4DDF-42D6-8F28-AA050725C47A}" type="pres">
      <dgm:prSet presAssocID="{674F5A4F-3B52-4075-B3AA-0B315A33E804}" presName="bgRect" presStyleLbl="bgShp" presStyleIdx="1" presStyleCnt="3"/>
      <dgm:spPr/>
    </dgm:pt>
    <dgm:pt modelId="{2385ED8F-F2AB-4437-BA0A-6998026B58C6}" type="pres">
      <dgm:prSet presAssocID="{674F5A4F-3B52-4075-B3AA-0B315A33E80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Doctor"/>
        </a:ext>
      </dgm:extLst>
    </dgm:pt>
    <dgm:pt modelId="{4882ABCB-7B19-44FE-91CD-41C1A5313383}" type="pres">
      <dgm:prSet presAssocID="{674F5A4F-3B52-4075-B3AA-0B315A33E804}" presName="spaceRect" presStyleCnt="0"/>
      <dgm:spPr/>
    </dgm:pt>
    <dgm:pt modelId="{7EAEBD9D-E7A1-434D-BCBF-896FB4714A17}" type="pres">
      <dgm:prSet presAssocID="{674F5A4F-3B52-4075-B3AA-0B315A33E804}" presName="parTx" presStyleLbl="revTx" presStyleIdx="1" presStyleCnt="3">
        <dgm:presLayoutVars>
          <dgm:chMax val="0"/>
          <dgm:chPref val="0"/>
        </dgm:presLayoutVars>
      </dgm:prSet>
      <dgm:spPr/>
    </dgm:pt>
    <dgm:pt modelId="{320BD33F-1D27-4CE4-9866-A5DCD9D01F05}" type="pres">
      <dgm:prSet presAssocID="{F80D0BBD-3E65-4CD6-81B8-E8DB95C7372C}" presName="sibTrans" presStyleCnt="0"/>
      <dgm:spPr/>
    </dgm:pt>
    <dgm:pt modelId="{EA6B13DB-2BD7-4513-9E56-1945657F136E}" type="pres">
      <dgm:prSet presAssocID="{F53EAA5E-BE81-4804-A779-79B556422DC2}" presName="compNode" presStyleCnt="0"/>
      <dgm:spPr/>
    </dgm:pt>
    <dgm:pt modelId="{5CAADA5A-1C1E-4F42-BB62-E78E2A7A14E6}" type="pres">
      <dgm:prSet presAssocID="{F53EAA5E-BE81-4804-A779-79B556422DC2}" presName="bgRect" presStyleLbl="bgShp" presStyleIdx="2" presStyleCnt="3"/>
      <dgm:spPr/>
    </dgm:pt>
    <dgm:pt modelId="{426C0A41-5435-4401-BD5A-63362F5D5EE7}" type="pres">
      <dgm:prSet presAssocID="{F53EAA5E-BE81-4804-A779-79B556422DC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rain"/>
        </a:ext>
      </dgm:extLst>
    </dgm:pt>
    <dgm:pt modelId="{1B2894A7-7731-445C-A66D-5126FE5E2CD7}" type="pres">
      <dgm:prSet presAssocID="{F53EAA5E-BE81-4804-A779-79B556422DC2}" presName="spaceRect" presStyleCnt="0"/>
      <dgm:spPr/>
    </dgm:pt>
    <dgm:pt modelId="{FD7F93CF-0386-45CE-A047-91C31C17B9AC}" type="pres">
      <dgm:prSet presAssocID="{F53EAA5E-BE81-4804-A779-79B556422DC2}" presName="parTx" presStyleLbl="revTx" presStyleIdx="2" presStyleCnt="3" custLinFactNeighborX="1653" custLinFactNeighborY="2029">
        <dgm:presLayoutVars>
          <dgm:chMax val="0"/>
          <dgm:chPref val="0"/>
        </dgm:presLayoutVars>
      </dgm:prSet>
      <dgm:spPr/>
    </dgm:pt>
  </dgm:ptLst>
  <dgm:cxnLst>
    <dgm:cxn modelId="{E3388401-4092-9F4E-B6E0-2D4CB84EA081}" type="presOf" srcId="{F53EAA5E-BE81-4804-A779-79B556422DC2}" destId="{FD7F93CF-0386-45CE-A047-91C31C17B9AC}" srcOrd="0" destOrd="0" presId="urn:microsoft.com/office/officeart/2018/2/layout/IconVerticalSolidList"/>
    <dgm:cxn modelId="{F239160E-9DFE-3448-8783-58E38907D4AA}" type="presOf" srcId="{102CEB1D-448B-418A-94C5-6A56382C993D}" destId="{5A34A3CD-5AE3-43EA-90BF-D0A9B067CF54}" srcOrd="0" destOrd="0" presId="urn:microsoft.com/office/officeart/2018/2/layout/IconVerticalSolidList"/>
    <dgm:cxn modelId="{D1AF9440-F4E2-3B41-88A9-9D45D2C61810}" type="presOf" srcId="{674F5A4F-3B52-4075-B3AA-0B315A33E804}" destId="{7EAEBD9D-E7A1-434D-BCBF-896FB4714A17}" srcOrd="0" destOrd="0" presId="urn:microsoft.com/office/officeart/2018/2/layout/IconVerticalSolidList"/>
    <dgm:cxn modelId="{E077F958-95EF-47BD-824F-CB7371934E94}" srcId="{4F4D5BDD-10E5-4E91-BF2B-5989DAA2B1F1}" destId="{F53EAA5E-BE81-4804-A779-79B556422DC2}" srcOrd="2" destOrd="0" parTransId="{29B9B879-6D90-4104-B211-6ADB4E48211B}" sibTransId="{3E24644C-891C-40BC-AD16-E50B27507FE2}"/>
    <dgm:cxn modelId="{A9686492-C86B-42F7-884A-07085E3A94D9}" srcId="{4F4D5BDD-10E5-4E91-BF2B-5989DAA2B1F1}" destId="{102CEB1D-448B-418A-94C5-6A56382C993D}" srcOrd="0" destOrd="0" parTransId="{C7A422EF-66EE-4484-B1F5-FE7F82258104}" sibTransId="{2FD4D100-F58C-42D6-81EA-1871D7A363C5}"/>
    <dgm:cxn modelId="{377872CA-F847-4DE9-BF38-D025DF020A61}" type="presOf" srcId="{4F4D5BDD-10E5-4E91-BF2B-5989DAA2B1F1}" destId="{36AA7351-F513-4D73-B530-BC0DBC35668E}" srcOrd="0" destOrd="0" presId="urn:microsoft.com/office/officeart/2018/2/layout/IconVerticalSolidList"/>
    <dgm:cxn modelId="{A4FF59E8-3C94-4E04-9C8D-BCD5ED3EC406}" srcId="{4F4D5BDD-10E5-4E91-BF2B-5989DAA2B1F1}" destId="{674F5A4F-3B52-4075-B3AA-0B315A33E804}" srcOrd="1" destOrd="0" parTransId="{3F4B54BF-DC18-4B3F-A0D0-5B50B962C80A}" sibTransId="{F80D0BBD-3E65-4CD6-81B8-E8DB95C7372C}"/>
    <dgm:cxn modelId="{61C332BA-F9E8-224F-8AFA-74B42803B01A}" type="presParOf" srcId="{36AA7351-F513-4D73-B530-BC0DBC35668E}" destId="{49E9261F-E2D1-4015-A639-6AE98CD8DBA9}" srcOrd="0" destOrd="0" presId="urn:microsoft.com/office/officeart/2018/2/layout/IconVerticalSolidList"/>
    <dgm:cxn modelId="{79A0052B-C739-DE48-BA5E-8C32A323A6A8}" type="presParOf" srcId="{49E9261F-E2D1-4015-A639-6AE98CD8DBA9}" destId="{0F5BBCC3-61F7-4C3F-B78D-4095FD05653B}" srcOrd="0" destOrd="0" presId="urn:microsoft.com/office/officeart/2018/2/layout/IconVerticalSolidList"/>
    <dgm:cxn modelId="{AABED90E-0A8C-4B41-9735-457F4EB3257C}" type="presParOf" srcId="{49E9261F-E2D1-4015-A639-6AE98CD8DBA9}" destId="{F5DB1268-18A6-4F8D-8368-12DBAFD53004}" srcOrd="1" destOrd="0" presId="urn:microsoft.com/office/officeart/2018/2/layout/IconVerticalSolidList"/>
    <dgm:cxn modelId="{7CAAF737-2753-A14F-B8CE-88C3ED21A1CC}" type="presParOf" srcId="{49E9261F-E2D1-4015-A639-6AE98CD8DBA9}" destId="{716727CC-5ED2-4937-9717-31109591243B}" srcOrd="2" destOrd="0" presId="urn:microsoft.com/office/officeart/2018/2/layout/IconVerticalSolidList"/>
    <dgm:cxn modelId="{78930C38-09B6-5746-A883-AE144173B058}" type="presParOf" srcId="{49E9261F-E2D1-4015-A639-6AE98CD8DBA9}" destId="{5A34A3CD-5AE3-43EA-90BF-D0A9B067CF54}" srcOrd="3" destOrd="0" presId="urn:microsoft.com/office/officeart/2018/2/layout/IconVerticalSolidList"/>
    <dgm:cxn modelId="{E3AB5998-669E-214F-9768-44BA969293C1}" type="presParOf" srcId="{36AA7351-F513-4D73-B530-BC0DBC35668E}" destId="{51E0E3CE-7230-45B2-8778-2BE87F282486}" srcOrd="1" destOrd="0" presId="urn:microsoft.com/office/officeart/2018/2/layout/IconVerticalSolidList"/>
    <dgm:cxn modelId="{CEB9C294-9A97-7446-AB78-C4D079A9E40E}" type="presParOf" srcId="{36AA7351-F513-4D73-B530-BC0DBC35668E}" destId="{DC82683B-189F-40C6-95FE-0F72B8F084F7}" srcOrd="2" destOrd="0" presId="urn:microsoft.com/office/officeart/2018/2/layout/IconVerticalSolidList"/>
    <dgm:cxn modelId="{BBC165C7-5535-8046-9CAB-0120C3FDC50F}" type="presParOf" srcId="{DC82683B-189F-40C6-95FE-0F72B8F084F7}" destId="{69A4BC85-4DDF-42D6-8F28-AA050725C47A}" srcOrd="0" destOrd="0" presId="urn:microsoft.com/office/officeart/2018/2/layout/IconVerticalSolidList"/>
    <dgm:cxn modelId="{D0F1D1A9-D9CB-A54E-97A9-51FB4CAD438D}" type="presParOf" srcId="{DC82683B-189F-40C6-95FE-0F72B8F084F7}" destId="{2385ED8F-F2AB-4437-BA0A-6998026B58C6}" srcOrd="1" destOrd="0" presId="urn:microsoft.com/office/officeart/2018/2/layout/IconVerticalSolidList"/>
    <dgm:cxn modelId="{247BB451-7985-D24A-A195-93B6C8439DAD}" type="presParOf" srcId="{DC82683B-189F-40C6-95FE-0F72B8F084F7}" destId="{4882ABCB-7B19-44FE-91CD-41C1A5313383}" srcOrd="2" destOrd="0" presId="urn:microsoft.com/office/officeart/2018/2/layout/IconVerticalSolidList"/>
    <dgm:cxn modelId="{3019C979-DE09-6045-95C1-6E1CD8A5637F}" type="presParOf" srcId="{DC82683B-189F-40C6-95FE-0F72B8F084F7}" destId="{7EAEBD9D-E7A1-434D-BCBF-896FB4714A17}" srcOrd="3" destOrd="0" presId="urn:microsoft.com/office/officeart/2018/2/layout/IconVerticalSolidList"/>
    <dgm:cxn modelId="{74698726-CC4C-D945-ACFE-7B8ED010740E}" type="presParOf" srcId="{36AA7351-F513-4D73-B530-BC0DBC35668E}" destId="{320BD33F-1D27-4CE4-9866-A5DCD9D01F05}" srcOrd="3" destOrd="0" presId="urn:microsoft.com/office/officeart/2018/2/layout/IconVerticalSolidList"/>
    <dgm:cxn modelId="{EA0265CE-336A-184C-A1BB-38A5CF9A024D}" type="presParOf" srcId="{36AA7351-F513-4D73-B530-BC0DBC35668E}" destId="{EA6B13DB-2BD7-4513-9E56-1945657F136E}" srcOrd="4" destOrd="0" presId="urn:microsoft.com/office/officeart/2018/2/layout/IconVerticalSolidList"/>
    <dgm:cxn modelId="{AABC5D5B-A8E2-CB44-95CB-ABB7941B5C3A}" type="presParOf" srcId="{EA6B13DB-2BD7-4513-9E56-1945657F136E}" destId="{5CAADA5A-1C1E-4F42-BB62-E78E2A7A14E6}" srcOrd="0" destOrd="0" presId="urn:microsoft.com/office/officeart/2018/2/layout/IconVerticalSolidList"/>
    <dgm:cxn modelId="{8FD84FBD-C025-0E41-B35B-BF126BFF5FC5}" type="presParOf" srcId="{EA6B13DB-2BD7-4513-9E56-1945657F136E}" destId="{426C0A41-5435-4401-BD5A-63362F5D5EE7}" srcOrd="1" destOrd="0" presId="urn:microsoft.com/office/officeart/2018/2/layout/IconVerticalSolidList"/>
    <dgm:cxn modelId="{11D15B64-DAAE-1F4A-97EE-D167A94E9048}" type="presParOf" srcId="{EA6B13DB-2BD7-4513-9E56-1945657F136E}" destId="{1B2894A7-7731-445C-A66D-5126FE5E2CD7}" srcOrd="2" destOrd="0" presId="urn:microsoft.com/office/officeart/2018/2/layout/IconVerticalSolidList"/>
    <dgm:cxn modelId="{C02F4DFE-777C-024C-912C-5A1907C06C54}" type="presParOf" srcId="{EA6B13DB-2BD7-4513-9E56-1945657F136E}" destId="{FD7F93CF-0386-45CE-A047-91C31C17B9A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5BBCC3-61F7-4C3F-B78D-4095FD05653B}">
      <dsp:nvSpPr>
        <dsp:cNvPr id="0" name=""/>
        <dsp:cNvSpPr/>
      </dsp:nvSpPr>
      <dsp:spPr>
        <a:xfrm>
          <a:off x="0" y="919"/>
          <a:ext cx="4186237" cy="70767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DB1268-18A6-4F8D-8368-12DBAFD53004}">
      <dsp:nvSpPr>
        <dsp:cNvPr id="0" name=""/>
        <dsp:cNvSpPr/>
      </dsp:nvSpPr>
      <dsp:spPr>
        <a:xfrm>
          <a:off x="214071" y="160146"/>
          <a:ext cx="389221" cy="38922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34A3CD-5AE3-43EA-90BF-D0A9B067CF54}">
      <dsp:nvSpPr>
        <dsp:cNvPr id="0" name=""/>
        <dsp:cNvSpPr/>
      </dsp:nvSpPr>
      <dsp:spPr>
        <a:xfrm>
          <a:off x="817364" y="0"/>
          <a:ext cx="2755516" cy="1149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705" tIns="121705" rIns="121705" bIns="121705" numCol="1" spcCol="1270" anchor="ctr" anchorCtr="0">
          <a:noAutofit/>
        </a:bodyPr>
        <a:lstStyle/>
        <a:p>
          <a:pPr marL="0" lvl="0" indent="0" algn="l" defTabSz="533400">
            <a:lnSpc>
              <a:spcPct val="100000"/>
            </a:lnSpc>
            <a:spcBef>
              <a:spcPct val="0"/>
            </a:spcBef>
            <a:spcAft>
              <a:spcPct val="35000"/>
            </a:spcAft>
            <a:buNone/>
          </a:pPr>
          <a:r>
            <a:rPr lang="es-ES_tradnl" sz="1200" kern="1200" noProof="0" dirty="0"/>
            <a:t>La terapia cognitivo-conductual (TCC) corrige las señales en el cerebro que están enviando mensajes de error a tu cuerpo.</a:t>
          </a:r>
          <a:endParaRPr lang="es-ES_tradnl" sz="1200" kern="1200" noProof="0" dirty="0">
            <a:latin typeface="Calibri"/>
            <a:ea typeface="Calibri"/>
            <a:cs typeface="Calibri"/>
          </a:endParaRPr>
        </a:p>
      </dsp:txBody>
      <dsp:txXfrm>
        <a:off x="817364" y="0"/>
        <a:ext cx="2755516" cy="1149972"/>
      </dsp:txXfrm>
    </dsp:sp>
    <dsp:sp modelId="{69A4BC85-4DDF-42D6-8F28-AA050725C47A}">
      <dsp:nvSpPr>
        <dsp:cNvPr id="0" name=""/>
        <dsp:cNvSpPr/>
      </dsp:nvSpPr>
      <dsp:spPr>
        <a:xfrm>
          <a:off x="0" y="1331279"/>
          <a:ext cx="4186237" cy="70767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85ED8F-F2AB-4437-BA0A-6998026B58C6}">
      <dsp:nvSpPr>
        <dsp:cNvPr id="0" name=""/>
        <dsp:cNvSpPr/>
      </dsp:nvSpPr>
      <dsp:spPr>
        <a:xfrm>
          <a:off x="214071" y="1490506"/>
          <a:ext cx="389221" cy="38922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AEBD9D-E7A1-434D-BCBF-896FB4714A17}">
      <dsp:nvSpPr>
        <dsp:cNvPr id="0" name=""/>
        <dsp:cNvSpPr/>
      </dsp:nvSpPr>
      <dsp:spPr>
        <a:xfrm>
          <a:off x="817364" y="1331279"/>
          <a:ext cx="2755516" cy="1149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705" tIns="121705" rIns="121705" bIns="121705" numCol="1" spcCol="1270" anchor="ctr" anchorCtr="0">
          <a:noAutofit/>
        </a:bodyPr>
        <a:lstStyle/>
        <a:p>
          <a:pPr marL="0" lvl="0" indent="0" algn="l" defTabSz="533400">
            <a:lnSpc>
              <a:spcPct val="100000"/>
            </a:lnSpc>
            <a:spcBef>
              <a:spcPct val="0"/>
            </a:spcBef>
            <a:spcAft>
              <a:spcPct val="35000"/>
            </a:spcAft>
            <a:buNone/>
          </a:pPr>
          <a:r>
            <a:rPr lang="es-ES_tradnl" sz="1200" kern="1200" noProof="0" dirty="0"/>
            <a:t>La Terapia de Exposición y Prevención de Respuestas (ERP) es una versión más detallada de la TCC, en la que el terapeuta te coloca en una situación desencadenante y te pide que no realices la compulsión que alivia tu ansiedad.</a:t>
          </a:r>
          <a:endParaRPr lang="es-ES_tradnl" sz="1200" kern="1200" noProof="0" dirty="0">
            <a:latin typeface="Calibri"/>
            <a:ea typeface="Calibri"/>
            <a:cs typeface="Calibri"/>
          </a:endParaRPr>
        </a:p>
      </dsp:txBody>
      <dsp:txXfrm>
        <a:off x="817364" y="1331279"/>
        <a:ext cx="2755516" cy="1149972"/>
      </dsp:txXfrm>
    </dsp:sp>
    <dsp:sp modelId="{5CAADA5A-1C1E-4F42-BB62-E78E2A7A14E6}">
      <dsp:nvSpPr>
        <dsp:cNvPr id="0" name=""/>
        <dsp:cNvSpPr/>
      </dsp:nvSpPr>
      <dsp:spPr>
        <a:xfrm>
          <a:off x="0" y="2661639"/>
          <a:ext cx="4186237" cy="70767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6C0A41-5435-4401-BD5A-63362F5D5EE7}">
      <dsp:nvSpPr>
        <dsp:cNvPr id="0" name=""/>
        <dsp:cNvSpPr/>
      </dsp:nvSpPr>
      <dsp:spPr>
        <a:xfrm>
          <a:off x="214071" y="2820866"/>
          <a:ext cx="389221" cy="38922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7F93CF-0386-45CE-A047-91C31C17B9AC}">
      <dsp:nvSpPr>
        <dsp:cNvPr id="0" name=""/>
        <dsp:cNvSpPr/>
      </dsp:nvSpPr>
      <dsp:spPr>
        <a:xfrm>
          <a:off x="862913" y="2662558"/>
          <a:ext cx="2755516" cy="1149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705" tIns="121705" rIns="121705" bIns="121705" numCol="1" spcCol="1270" anchor="ctr" anchorCtr="0">
          <a:noAutofit/>
        </a:bodyPr>
        <a:lstStyle/>
        <a:p>
          <a:pPr marL="0" lvl="0" indent="0" algn="l" defTabSz="533400">
            <a:lnSpc>
              <a:spcPct val="100000"/>
            </a:lnSpc>
            <a:spcBef>
              <a:spcPct val="0"/>
            </a:spcBef>
            <a:spcAft>
              <a:spcPct val="35000"/>
            </a:spcAft>
            <a:buNone/>
          </a:pPr>
          <a:r>
            <a:rPr lang="es-ES_tradnl" sz="1200" kern="1200" noProof="0" dirty="0"/>
            <a:t>Los medicamentos Inhibidores Selectivos de la Recaptación de Serotonina (ISRS) se utilizan para restaurar el equilibrio entre las ondas cerebrales.</a:t>
          </a:r>
          <a:endParaRPr lang="es-ES_tradnl" sz="1200" kern="1200" noProof="0" dirty="0">
            <a:latin typeface="Calibri"/>
            <a:ea typeface="Calibri"/>
            <a:cs typeface="Calibri"/>
          </a:endParaRPr>
        </a:p>
      </dsp:txBody>
      <dsp:txXfrm>
        <a:off x="862913" y="2662558"/>
        <a:ext cx="2755516" cy="114997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7102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5660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461423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5657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98086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125838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580801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7423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15376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77769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10/31/23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3357619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10/31/23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1412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10/31/23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062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10/31/23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21769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10/31/23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292729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10/31/23</a:t>
            </a:fld>
            <a:endParaRPr lang="en-US" dirty="0"/>
          </a:p>
        </p:txBody>
      </p:sp>
    </p:spTree>
    <p:extLst>
      <p:ext uri="{BB962C8B-B14F-4D97-AF65-F5344CB8AC3E}">
        <p14:creationId xmlns:p14="http://schemas.microsoft.com/office/powerpoint/2010/main" val="181336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10/31/23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7844331"/>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20B90-2B65-004B-7F5F-E39C2E4DDCF0}"/>
              </a:ext>
            </a:extLst>
          </p:cNvPr>
          <p:cNvSpPr>
            <a:spLocks noGrp="1"/>
          </p:cNvSpPr>
          <p:nvPr>
            <p:ph type="title"/>
          </p:nvPr>
        </p:nvSpPr>
        <p:spPr>
          <a:xfrm>
            <a:off x="1731264" y="609600"/>
            <a:ext cx="6534912" cy="1320800"/>
          </a:xfrm>
        </p:spPr>
        <p:txBody>
          <a:bodyPr/>
          <a:lstStyle/>
          <a:p>
            <a:pPr algn="ctr"/>
            <a:r>
              <a:rPr lang="es-ES_tradnl" dirty="0"/>
              <a:t>Trastorno Obsesivo-Compulsivo (TOC)</a:t>
            </a:r>
          </a:p>
        </p:txBody>
      </p:sp>
      <p:sp>
        <p:nvSpPr>
          <p:cNvPr id="6" name="Content Placeholder 5">
            <a:extLst>
              <a:ext uri="{FF2B5EF4-FFF2-40B4-BE49-F238E27FC236}">
                <a16:creationId xmlns:a16="http://schemas.microsoft.com/office/drawing/2014/main" id="{84366B0F-8B7F-D273-E0F7-A6A0115808C9}"/>
              </a:ext>
            </a:extLst>
          </p:cNvPr>
          <p:cNvSpPr>
            <a:spLocks noGrp="1"/>
          </p:cNvSpPr>
          <p:nvPr>
            <p:ph sz="half" idx="2"/>
          </p:nvPr>
        </p:nvSpPr>
        <p:spPr>
          <a:xfrm>
            <a:off x="5092173" y="2160589"/>
            <a:ext cx="4184034" cy="4388128"/>
          </a:xfrm>
          <a:prstGeom prst="roundRect">
            <a:avLst>
              <a:gd name="adj" fmla="val 1000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a:normAutofit fontScale="85000" lnSpcReduction="10000"/>
          </a:bodyPr>
          <a:lstStyle/>
          <a:p>
            <a:pPr marL="0" indent="0" algn="ctr">
              <a:buNone/>
            </a:pPr>
            <a:r>
              <a:rPr lang="es-ES_tradnl" dirty="0"/>
              <a:t>Opciones por Tratamiento:</a:t>
            </a:r>
          </a:p>
        </p:txBody>
      </p:sp>
      <p:graphicFrame>
        <p:nvGraphicFramePr>
          <p:cNvPr id="7" name="Content Placeholder 5">
            <a:extLst>
              <a:ext uri="{FF2B5EF4-FFF2-40B4-BE49-F238E27FC236}">
                <a16:creationId xmlns:a16="http://schemas.microsoft.com/office/drawing/2014/main" id="{441265F7-CF4F-8626-6262-8A47FF098504}"/>
              </a:ext>
            </a:extLst>
          </p:cNvPr>
          <p:cNvGraphicFramePr>
            <a:graphicFrameLocks/>
          </p:cNvGraphicFramePr>
          <p:nvPr>
            <p:extLst>
              <p:ext uri="{D42A27DB-BD31-4B8C-83A1-F6EECF244321}">
                <p14:modId xmlns:p14="http://schemas.microsoft.com/office/powerpoint/2010/main" val="532446345"/>
              </p:ext>
            </p:extLst>
          </p:nvPr>
        </p:nvGraphicFramePr>
        <p:xfrm>
          <a:off x="5089970" y="2736186"/>
          <a:ext cx="4186237" cy="38125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Content Placeholder 7">
            <a:extLst>
              <a:ext uri="{FF2B5EF4-FFF2-40B4-BE49-F238E27FC236}">
                <a16:creationId xmlns:a16="http://schemas.microsoft.com/office/drawing/2014/main" id="{9FE62193-EF7C-DE78-BB60-65422A2C67E7}"/>
              </a:ext>
            </a:extLst>
          </p:cNvPr>
          <p:cNvSpPr>
            <a:spLocks noGrp="1"/>
          </p:cNvSpPr>
          <p:nvPr>
            <p:ph sz="half" idx="1"/>
          </p:nvPr>
        </p:nvSpPr>
        <p:spPr>
          <a:xfrm>
            <a:off x="677334" y="2160588"/>
            <a:ext cx="4184035" cy="4388129"/>
          </a:xfrm>
          <a:prstGeom prst="roundRect">
            <a:avLst>
              <a:gd name="adj" fmla="val 1000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a:normAutofit fontScale="85000" lnSpcReduction="10000"/>
          </a:bodyPr>
          <a:lstStyle/>
          <a:p>
            <a:pPr marL="0" indent="0" algn="ctr">
              <a:buNone/>
            </a:pPr>
            <a:r>
              <a:rPr lang="es-ES_tradnl" dirty="0"/>
              <a:t>¿Qué es TOC?</a:t>
            </a:r>
          </a:p>
          <a:p>
            <a:r>
              <a:rPr lang="es-ES_tradnl" dirty="0"/>
              <a:t>Hoy en día, el término TOC puede ser utilizado en exceso por las personas en la vida cotidiana. Por ejemplo, alguien podría decir que "Revisó dos veces la cerradura de la puerta para asegurarse de que esté cerrada". Esto no es la definición de TOC. La definición de TOC se caracteriza por tener pensamientos intrusivos angustiantes, acciones repetitivas orientadas a tareas que consumen mucho tiempo, con una comorbilidad generalmente en forma de ansiedad. Las acciones repetitivas pueden incluir lavado excesivo de manos, contar, repetir actividades rutinarias y preocupación por el orden y la simetría.</a:t>
            </a:r>
          </a:p>
          <a:p>
            <a:endParaRPr lang="es-ES_tradnl" dirty="0"/>
          </a:p>
        </p:txBody>
      </p:sp>
    </p:spTree>
    <p:extLst>
      <p:ext uri="{BB962C8B-B14F-4D97-AF65-F5344CB8AC3E}">
        <p14:creationId xmlns:p14="http://schemas.microsoft.com/office/powerpoint/2010/main" val="120594596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{40371046-6A8F-724F-AAA4-D9D32936696E}tf10001060</Template>
  <TotalTime>27</TotalTime>
  <Words>209</Words>
  <Application>Microsoft Macintosh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Wingdings 3</vt:lpstr>
      <vt:lpstr>Facet</vt:lpstr>
      <vt:lpstr>Trastorno Obsesivo-Compulsivo (TOC)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Taylor Michelle Hurst (tmhurst1)</dc:creator>
  <cp:lastModifiedBy>Taylor Michelle Hurst (tmhurst1)</cp:lastModifiedBy>
  <cp:revision>4</cp:revision>
  <dcterms:created xsi:type="dcterms:W3CDTF">2023-10-24T16:41:54Z</dcterms:created>
  <dcterms:modified xsi:type="dcterms:W3CDTF">2023-10-31T23:43:12Z</dcterms:modified>
</cp:coreProperties>
</file>