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1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1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36056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184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9485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92381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7192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4508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6197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34493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65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724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574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04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802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57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419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412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381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347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983061" y="-176439"/>
            <a:ext cx="9755187" cy="276652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Snap ITC" panose="04040A07060A02020202" pitchFamily="82" charset="0"/>
              </a:rPr>
              <a:t>Positive train control</a:t>
            </a:r>
            <a:endParaRPr lang="en-US" dirty="0">
              <a:latin typeface="Snap ITC" panose="04040A07060A020202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1122912" y="2830890"/>
            <a:ext cx="9755187" cy="550333"/>
          </a:xfrm>
        </p:spPr>
        <p:txBody>
          <a:bodyPr/>
          <a:lstStyle/>
          <a:p>
            <a:r>
              <a:rPr lang="en-US" dirty="0" smtClean="0"/>
              <a:t>PowerPoint by: Kenny &amp; Javon</a:t>
            </a:r>
            <a:endParaRPr lang="en-US" dirty="0"/>
          </a:p>
        </p:txBody>
      </p:sp>
      <p:pic>
        <p:nvPicPr>
          <p:cNvPr id="1026" name="Picture 2" descr="http://www.signaltrain.com/styles/images/photos/PTC_Bi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85675"/>
            <a:ext cx="4313816" cy="264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286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0767" y="-853604"/>
            <a:ext cx="8730056" cy="2023252"/>
          </a:xfrm>
        </p:spPr>
        <p:txBody>
          <a:bodyPr>
            <a:noAutofit/>
          </a:bodyPr>
          <a:lstStyle/>
          <a:p>
            <a:r>
              <a:rPr lang="en-US" sz="7200" dirty="0" smtClean="0"/>
              <a:t>What is PTC?</a:t>
            </a:r>
            <a:endParaRPr lang="en-US" sz="72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92" y="3823034"/>
            <a:ext cx="4789280" cy="1811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7014" y="1169648"/>
            <a:ext cx="4676958" cy="2665533"/>
          </a:xfrm>
        </p:spPr>
        <p:txBody>
          <a:bodyPr/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rgbClr val="000000"/>
                </a:solidFill>
                <a:latin typeface="nimbus-sans"/>
              </a:rPr>
              <a:t>Positive Train Control (PTC) is an advanced system designed to automatically stop a train before certain accidents occur</a:t>
            </a:r>
            <a:r>
              <a:rPr lang="en-US" sz="1100" b="1" dirty="0" smtClean="0">
                <a:solidFill>
                  <a:srgbClr val="000000"/>
                </a:solidFill>
                <a:latin typeface="nimbus-sans"/>
              </a:rPr>
              <a:t>.</a:t>
            </a:r>
            <a:endParaRPr lang="en-US" sz="1100" b="1" dirty="0" smtClean="0"/>
          </a:p>
          <a:p>
            <a:pPr algn="l"/>
            <a:r>
              <a:rPr lang="en-US" sz="1100" b="1" dirty="0">
                <a:solidFill>
                  <a:srgbClr val="000000"/>
                </a:solidFill>
                <a:latin typeface="nimbus-sans"/>
              </a:rPr>
              <a:t>PTC is designed to </a:t>
            </a:r>
            <a:r>
              <a:rPr lang="en-US" sz="1100" b="1" dirty="0" smtClean="0">
                <a:solidFill>
                  <a:srgbClr val="000000"/>
                </a:solidFill>
                <a:latin typeface="nimbus-sans"/>
              </a:rPr>
              <a:t>prevent: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100" b="1" dirty="0" smtClean="0">
                <a:solidFill>
                  <a:srgbClr val="000000"/>
                </a:solidFill>
                <a:latin typeface="nimbus-sans"/>
              </a:rPr>
              <a:t>Train-to-train </a:t>
            </a:r>
            <a:r>
              <a:rPr lang="en-US" sz="1100" b="1" dirty="0">
                <a:solidFill>
                  <a:srgbClr val="000000"/>
                </a:solidFill>
                <a:latin typeface="nimbus-sans"/>
              </a:rPr>
              <a:t>collisions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rgbClr val="000000"/>
                </a:solidFill>
                <a:latin typeface="nimbus-sans"/>
              </a:rPr>
              <a:t>Derailments caused by excessive train speed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rgbClr val="000000"/>
                </a:solidFill>
                <a:latin typeface="nimbus-sans"/>
              </a:rPr>
              <a:t>Train movements through misaligned track switches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100" b="1" dirty="0">
                <a:solidFill>
                  <a:srgbClr val="000000"/>
                </a:solidFill>
                <a:latin typeface="nimbus-sans"/>
              </a:rPr>
              <a:t>Unauthorized train entry into work zones.:</a:t>
            </a:r>
            <a:endParaRPr lang="en-US" sz="11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6341" y="1169647"/>
            <a:ext cx="3431689" cy="20152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0072" y="1177636"/>
            <a:ext cx="3321502" cy="20152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3972" y="3192900"/>
            <a:ext cx="3414058" cy="24333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0072" y="3192898"/>
            <a:ext cx="3403490" cy="243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8235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255" y="244737"/>
            <a:ext cx="10396882" cy="1151965"/>
          </a:xfrm>
        </p:spPr>
        <p:txBody>
          <a:bodyPr/>
          <a:lstStyle/>
          <a:p>
            <a:pPr algn="ctr"/>
            <a:r>
              <a:rPr lang="en-US" dirty="0" smtClean="0"/>
              <a:t>How </a:t>
            </a:r>
            <a:r>
              <a:rPr lang="en-US" dirty="0" err="1" smtClean="0"/>
              <a:t>ptc</a:t>
            </a:r>
            <a:r>
              <a:rPr lang="en-US" dirty="0" smtClean="0"/>
              <a:t> works 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23223" y="1837765"/>
            <a:ext cx="6102274" cy="3311189"/>
          </a:xfrm>
        </p:spPr>
        <p:txBody>
          <a:bodyPr>
            <a:noAutofit/>
          </a:bodyPr>
          <a:lstStyle/>
          <a:p>
            <a:pPr fontAlgn="base"/>
            <a:r>
              <a:rPr lang="en-US" sz="1200" b="1" dirty="0">
                <a:solidFill>
                  <a:srgbClr val="000000"/>
                </a:solidFill>
                <a:latin typeface="inherit"/>
              </a:rPr>
              <a:t>An onboard computer system receives and analyzes track data from wayside locations and base-station radios along the planned route.</a:t>
            </a:r>
          </a:p>
          <a:p>
            <a:pPr fontAlgn="base"/>
            <a:r>
              <a:rPr lang="en-US" sz="1200" b="1" dirty="0">
                <a:solidFill>
                  <a:srgbClr val="000000"/>
                </a:solidFill>
                <a:latin typeface="inherit"/>
              </a:rPr>
              <a:t>This provides the locomotive engineer with advance warning of movement authority limits, speed limits and track conditions ahead, giving the engineer time to react and bring the train to a safe speed or controlled stop.</a:t>
            </a:r>
          </a:p>
          <a:p>
            <a:pPr fontAlgn="base"/>
            <a:r>
              <a:rPr lang="en-US" sz="1200" b="1" dirty="0">
                <a:solidFill>
                  <a:srgbClr val="000000"/>
                </a:solidFill>
                <a:latin typeface="inherit"/>
              </a:rPr>
              <a:t>If corrective action is not detected within the warning period, PTC automatically applies the train brakes and brings it to a controlled stop without the engineer's assistance</a:t>
            </a:r>
            <a:r>
              <a:rPr lang="en-US" sz="1200" b="1" dirty="0" smtClean="0">
                <a:solidFill>
                  <a:srgbClr val="000000"/>
                </a:solidFill>
                <a:latin typeface="inherit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5497" y="1364429"/>
            <a:ext cx="5368064" cy="2712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3010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8545" y="0"/>
            <a:ext cx="10396882" cy="1151965"/>
          </a:xfrm>
        </p:spPr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73336" y="1151966"/>
            <a:ext cx="4593516" cy="4222620"/>
          </a:xfrm>
        </p:spPr>
        <p:txBody>
          <a:bodyPr>
            <a:normAutofit fontScale="92500" lnSpcReduction="10000"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On October 29th US President Obama signed into law H.R.3819 - Surface Transportation Extension Act of 2015, which includes the Positive Train Control Enforcement and Implementation Act of 2015. </a:t>
            </a:r>
          </a:p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This act revises the previous requirements for implementation of Positive Train Control (PTC) for US Class 1 railroads, extending the deadline for implementation by 3 years, from December 31, 2015, to December 31, 2018.  This extension gives  each Class I railroad carrier, and each entity providing regularly scheduled intercity or commuter rail passenger transportation, an extra three years to submit a revised plan to the US Department of </a:t>
            </a:r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Transpiration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(DOT) for implementing a positive train control (PTC) system on certain of its tracks. The Act also permits such carrier or other entity to provide for an alternative schedule and sequence for implementing a PTC system, subject to DOT review.</a:t>
            </a:r>
          </a:p>
        </p:txBody>
      </p:sp>
      <p:sp>
        <p:nvSpPr>
          <p:cNvPr id="4" name="AutoShape 2" descr="https://www.parsons.com/SiteCollectionImages/2015-05-positive-train-control.fw.png"/>
          <p:cNvSpPr>
            <a:spLocks noChangeAspect="1" noChangeArrowheads="1"/>
          </p:cNvSpPr>
          <p:nvPr/>
        </p:nvSpPr>
        <p:spPr bwMode="auto">
          <a:xfrm>
            <a:off x="155575" y="-1104900"/>
            <a:ext cx="3495675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7663" y="1200150"/>
            <a:ext cx="3495675" cy="23050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9877" y="1200151"/>
            <a:ext cx="2891127" cy="23050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7663" y="3505199"/>
            <a:ext cx="3490880" cy="2067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096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396882" cy="1151965"/>
          </a:xfrm>
        </p:spPr>
        <p:txBody>
          <a:bodyPr/>
          <a:lstStyle/>
          <a:p>
            <a:pPr algn="ctr"/>
            <a:r>
              <a:rPr lang="en-US" dirty="0" smtClean="0"/>
              <a:t>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8676" y="1105965"/>
            <a:ext cx="5596666" cy="4498769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rgbClr val="111111"/>
                </a:solidFill>
                <a:latin typeface="Times New Roman" panose="02020603050405020304" pitchFamily="18" charset="0"/>
              </a:rPr>
              <a:t> </a:t>
            </a:r>
            <a:r>
              <a:rPr lang="en-US" b="1" dirty="0">
                <a:solidFill>
                  <a:srgbClr val="111111"/>
                </a:solidFill>
                <a:latin typeface="Times New Roman" panose="02020603050405020304" pitchFamily="18" charset="0"/>
              </a:rPr>
              <a:t>Line capacity </a:t>
            </a:r>
            <a:r>
              <a:rPr lang="en-US" b="1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enhancement</a:t>
            </a:r>
            <a:endParaRPr lang="en-US" b="1" dirty="0" smtClean="0"/>
          </a:p>
          <a:p>
            <a:r>
              <a:rPr lang="en-US" b="1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111111"/>
                </a:solidFill>
                <a:latin typeface="Times New Roman" panose="02020603050405020304" pitchFamily="18" charset="0"/>
              </a:rPr>
              <a:t>Improved service </a:t>
            </a:r>
            <a:r>
              <a:rPr lang="en-US" b="1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reliability</a:t>
            </a:r>
            <a:endParaRPr lang="en-US" b="1" dirty="0" smtClean="0"/>
          </a:p>
          <a:p>
            <a:r>
              <a:rPr lang="en-US" b="1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111111"/>
                </a:solidFill>
                <a:latin typeface="Times New Roman" panose="02020603050405020304" pitchFamily="18" charset="0"/>
              </a:rPr>
              <a:t>Faster over-the-road running </a:t>
            </a:r>
            <a:r>
              <a:rPr lang="en-US" b="1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times</a:t>
            </a:r>
            <a:endParaRPr lang="en-US" b="1" dirty="0" smtClean="0"/>
          </a:p>
          <a:p>
            <a:r>
              <a:rPr lang="en-US" b="1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111111"/>
                </a:solidFill>
                <a:latin typeface="Times New Roman" panose="02020603050405020304" pitchFamily="18" charset="0"/>
              </a:rPr>
              <a:t>More efficient use of cars and locomotives (made possible by real-time location information</a:t>
            </a:r>
            <a:r>
              <a:rPr lang="en-US" b="1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)</a:t>
            </a:r>
            <a:endParaRPr lang="en-US" b="1" dirty="0" smtClean="0"/>
          </a:p>
          <a:p>
            <a:r>
              <a:rPr lang="en-US" b="1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111111"/>
                </a:solidFill>
                <a:latin typeface="Times New Roman" panose="02020603050405020304" pitchFamily="18" charset="0"/>
              </a:rPr>
              <a:t>Reduction in locomotive failures (due to availability of real-time diagnostics</a:t>
            </a:r>
            <a:r>
              <a:rPr lang="en-US" b="1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)</a:t>
            </a:r>
            <a:endParaRPr lang="en-US" b="1" dirty="0" smtClean="0"/>
          </a:p>
          <a:p>
            <a:r>
              <a:rPr lang="en-US" b="1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111111"/>
                </a:solidFill>
                <a:latin typeface="Times New Roman" panose="02020603050405020304" pitchFamily="18" charset="0"/>
              </a:rPr>
              <a:t>Larger "windows" (periods during which no trains operate and maintenance workers can safely occupy the track) for track maintenance (made possible by real-time location information)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 smtClean="0"/>
          </a:p>
          <a:p>
            <a:r>
              <a:rPr lang="en-US" b="1" dirty="0" smtClean="0">
                <a:solidFill>
                  <a:srgbClr val="111111"/>
                </a:solidFill>
                <a:latin typeface="Times New Roman" panose="02020603050405020304" pitchFamily="18" charset="0"/>
              </a:rPr>
              <a:t>Fuel </a:t>
            </a:r>
            <a:r>
              <a:rPr lang="en-US" b="1" dirty="0">
                <a:solidFill>
                  <a:srgbClr val="111111"/>
                </a:solidFill>
                <a:latin typeface="Times New Roman" panose="02020603050405020304" pitchFamily="18" charset="0"/>
              </a:rPr>
              <a:t>savings</a:t>
            </a:r>
            <a:endParaRPr lang="en-US" b="1" dirty="0"/>
          </a:p>
        </p:txBody>
      </p:sp>
      <p:sp>
        <p:nvSpPr>
          <p:cNvPr id="4" name="AutoShape 2" descr="https://si.wsj.net/public/resources/images/P1-BL937_TRAINS_D_2013061718270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https://si.wsj.net/public/resources/images/P1-BL937_TRAINS_D_20130617182708.jpg"/>
          <p:cNvSpPr>
            <a:spLocks noChangeAspect="1" noChangeArrowheads="1"/>
          </p:cNvSpPr>
          <p:nvPr/>
        </p:nvSpPr>
        <p:spPr bwMode="auto">
          <a:xfrm>
            <a:off x="155575" y="-708025"/>
            <a:ext cx="249555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4018" y="1025011"/>
            <a:ext cx="5876363" cy="2285235"/>
          </a:xfrm>
          <a:prstGeom prst="rect">
            <a:avLst/>
          </a:prstGeom>
        </p:spPr>
      </p:pic>
      <p:sp>
        <p:nvSpPr>
          <p:cNvPr id="7" name="AutoShape 6" descr="https://www.aar.org/PublishingImages/Key%20Takeaways/PTC%20Key%20Takeaway.jpg"/>
          <p:cNvSpPr>
            <a:spLocks noChangeAspect="1" noChangeArrowheads="1"/>
          </p:cNvSpPr>
          <p:nvPr/>
        </p:nvSpPr>
        <p:spPr bwMode="auto">
          <a:xfrm>
            <a:off x="155575" y="-731838"/>
            <a:ext cx="394335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4018" y="3355348"/>
            <a:ext cx="5790302" cy="224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703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6728" y="277009"/>
            <a:ext cx="10396882" cy="1151965"/>
          </a:xfrm>
        </p:spPr>
        <p:txBody>
          <a:bodyPr/>
          <a:lstStyle/>
          <a:p>
            <a:r>
              <a:rPr lang="en-US" dirty="0" smtClean="0"/>
              <a:t>Disadvantages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12464" y="852991"/>
            <a:ext cx="4838548" cy="5353458"/>
          </a:xfrm>
        </p:spPr>
        <p:txBody>
          <a:bodyPr/>
          <a:lstStyle/>
          <a:p>
            <a:r>
              <a:rPr lang="en-US" sz="1400" dirty="0"/>
              <a:t>PTC will not prevent vehicle-train accidents at grade crossings, or those due to track and equipment failures</a:t>
            </a:r>
            <a:r>
              <a:rPr lang="en-US" sz="1400" dirty="0" smtClean="0"/>
              <a:t>.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PTC </a:t>
            </a:r>
            <a:r>
              <a:rPr lang="en-US" sz="1400" dirty="0"/>
              <a:t>will not prevent accidents caused as a result of: </a:t>
            </a:r>
          </a:p>
          <a:p>
            <a:r>
              <a:rPr lang="en-US" sz="1400" dirty="0"/>
              <a:t> Track equipment failure</a:t>
            </a:r>
          </a:p>
          <a:p>
            <a:r>
              <a:rPr lang="en-US" sz="1400" dirty="0" smtClean="0"/>
              <a:t>Improver </a:t>
            </a:r>
            <a:r>
              <a:rPr lang="en-US" sz="1400" dirty="0"/>
              <a:t>vehicular movement through a grade </a:t>
            </a:r>
            <a:r>
              <a:rPr lang="en-US" sz="1400" dirty="0" smtClean="0"/>
              <a:t>crossing</a:t>
            </a:r>
          </a:p>
          <a:p>
            <a:r>
              <a:rPr lang="en-US" sz="1400" dirty="0" smtClean="0"/>
              <a:t> Trespassing </a:t>
            </a:r>
            <a:r>
              <a:rPr lang="en-US" sz="1400" dirty="0"/>
              <a:t>on railroad tracks</a:t>
            </a:r>
          </a:p>
          <a:p>
            <a:r>
              <a:rPr lang="en-US" sz="1400" dirty="0" smtClean="0"/>
              <a:t> </a:t>
            </a:r>
            <a:r>
              <a:rPr lang="en-US" sz="1400" dirty="0"/>
              <a:t>Some types of train operator error</a:t>
            </a:r>
          </a:p>
          <a:p>
            <a:pPr marL="0" indent="0">
              <a:buNone/>
            </a:pPr>
            <a:r>
              <a:rPr lang="en-US" sz="1400" dirty="0"/>
              <a:t/>
            </a:r>
            <a:br>
              <a:rPr lang="en-US" sz="1400" dirty="0"/>
            </a:br>
            <a:endParaRPr lang="en-US" sz="1400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3135" y="1428974"/>
            <a:ext cx="6179971" cy="1777335"/>
          </a:xfrm>
          <a:prstGeom prst="rect">
            <a:avLst/>
          </a:prstGeom>
        </p:spPr>
      </p:pic>
      <p:pic>
        <p:nvPicPr>
          <p:cNvPr id="5122" name="Picture 2" descr="http://bloximages.newyork1.vip.townnews.com/stltoday.com/content/tncms/assets/v3/editorial/2/03/203bd99d-8038-58bd-ba26-5011dbad8012/50c25494b44bf.im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134" y="3206309"/>
            <a:ext cx="6179971" cy="241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9688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19" y="266252"/>
            <a:ext cx="10396882" cy="1151965"/>
          </a:xfrm>
        </p:spPr>
        <p:txBody>
          <a:bodyPr/>
          <a:lstStyle/>
          <a:p>
            <a:r>
              <a:rPr lang="en-US" dirty="0" err="1" smtClean="0"/>
              <a:t>Co$t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84587" y="1418217"/>
            <a:ext cx="6521823" cy="367043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Industry implementation costs for Positive Train Control are expected to be $10 billion, which includes</a:t>
            </a:r>
            <a:r>
              <a:rPr lang="en-US" dirty="0" smtClean="0"/>
              <a:t>:</a:t>
            </a:r>
            <a:endParaRPr lang="en-US" dirty="0"/>
          </a:p>
          <a:p>
            <a:r>
              <a:rPr lang="en-US" dirty="0"/>
              <a:t>More than 5,000 people installing PTC capability on more than 22,500 locomotives.</a:t>
            </a:r>
          </a:p>
          <a:p>
            <a:r>
              <a:rPr lang="en-US" dirty="0"/>
              <a:t>Developing a large, new wireless communications network involving Global Positioning System (GPS), Wi-Fi, radios and 20,000 wayside poles.</a:t>
            </a:r>
          </a:p>
          <a:p>
            <a:r>
              <a:rPr lang="en-US" dirty="0"/>
              <a:t>Installing more than 36,000 wayside units and 4,200 base stations that transmit information to locomotives and train dispatching facilities from signals and switches along the track.</a:t>
            </a:r>
          </a:p>
          <a:p>
            <a:r>
              <a:rPr lang="en-US" dirty="0"/>
              <a:t>Once the system is installed, PTC will cost the industry more than $500 million annually to maintain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Additionally, 60 percent of the industry's employees must receive PTC training.</a:t>
            </a:r>
          </a:p>
        </p:txBody>
      </p:sp>
      <p:sp>
        <p:nvSpPr>
          <p:cNvPr id="4" name="AutoShape 2" descr="data:image/jpeg;base64,/9j/4AAQSkZJRgABAQAAAQABAAD/2wCEAAkGBxMTEhUTExMWFhUXGBoaGRgYGBofHhgaHhkeGR8dHh4bHigiHh4lHx0fITEhJSkrLi4uGB8zODMtNyguLisBCgoKDg0OFxAQGi0lHyUtLS0tLS0tLS0tLS0tLS0tLS0tLS0tLS0tLS0tLS0tLS0tLS0tLS0tLS0tLS0tLS0tLf/AABEIAKgBLAMBIgACEQEDEQH/xAAcAAACAgMBAQAAAAAAAAAAAAAFBgMEAAIHAQj/xABEEAACAQIEAwUECQIDBwQDAAABAhEDIQAEEjEFQVEGEyJhcTKBkaEHFCNCUrHB0fBikjNy4RVDY4KywvEkU3PSFqLi/8QAGAEAAwEBAAAAAAAAAAAAAAAAAAECAwT/xAAiEQEBAQACAgMAAgMAAAAAAAAAARECIRIxA0FRE4EiYXH/2gAMAwEAAhEDEQA/ABmU4rl6Y+zoR6nG7dpWO1JfeJxtwXh6bkAxvONeJ1116aen3RisiVXNcbzL2WoE8guBdNMxUfTUzDAE+1Jt8MR9oc4kDS41g8uWJMnULordRgwCOZ7NIsGrmWIO0Tjdez+TEhjUciOe89IwwdkXFQMjqCV2J6HBkcDpli1956eWJ0ybW4blAj6KRJEQZJnEmW4WgPswDpgRzN8MFahSpVkplBpKsSxOwG+FzNdpPC70KSBUaAWw08uUntLQyQYmBYE8gCG6eYtgvS+slVgXA2AIBn9sA8r2srrVUMKZWJIUR88OvZbiLVqbM3JyB6YV0cOc5KnDeE1H0d9rEAzB2P64YMpklpzEydycWkGJIxGtOi52q9ikf+Kn54Nva4E2wH7Xr9kn/wAqf9QxH2g7QLlmgglisgcjh+8Jfq59tUDQLbE3+WKbsDMhNQ6U/wB8KP8A+WVmklFE+yAuxP54qVeOZglfGZvO0b2ti/FOn3vGECX9wUYI5dCFJLP1gx+mOZZrjFeo6yx0iLKIBxrw+tnkLFO9YkEAeIjfztgwH3i+Wp5ymUE6gJDFTHpfHNc52bem5VrT1/TBvK5Hi1Q3LqPNgMXX7KZx7uy7W1PJw5cAd2XqnKubAg29cMedylCusgmmx6bYpJ2VqgjVVpAcxq/LFzKcGadJr0iTsqkk/DB5T9LKSOI9m8wJAcMOskYELwupr0KhqMBcAE36Y7K3ZOwNSoFX4frijX4hTysrkqIeod6r2WfzPoAB54fkMCeyvZR1Xvc1TTLUhc6mGpvXoPUz5YM8V7b0KK/+lp96R4dZso9BuflhXz9PM5ltdbMSbwoHhX0WQMFOBVKeWM92jtvqddvSDC+4YM/RrV+FcRz+lqz6KRudZKqL2CoLsfX44M5HgWSymo6DUqqpYd9Kq14OhWgNBjqYIjcYnr8RpZgBa2pb7qZMHcCYgbGYJEWwwZTh2XqIDRMQQQynxKd5BN19NotEYNAVm841UhI+zqLNMkRBCk+ED2ul4O1ueLWQ4W50E8h4O93UTOnQGIYDz92DmVyVOn7KiTJJ5kk6iSfMkn34g4nwsVYYMUqr7Dj7vu2IPMYWngJns5TpHu6dPvqlOwVphJvCi8joOUb4DV+0OaZiwcIyW7oqJIN5AO/xxtxLhlWpXJBFLNSCLkCpAiUOx22NxfeYGVOC5yr7VFUqC/eSInkBFtPl5m2NJjk53n5ff9Nshn6laoGosFqnpZWMEw67Xg3Hl64ceE581UllKOpKsp5MN/dgJwvgtOjU7x215iJ0q0Ra5EkT7+R2wWY1HEr4VswMGfaurLuZXp87HE8sa/F5SdrtbOKsajvN+Vt7/pvv0ONcxxKjTMPVRT0ZgDhHr8fqaquWo0nouSNJIYneT4QCVBGxUGPygq0FVVTMEPVUiFpHxx+Gq7QoF92lhh/xz7a6NVO1FSszU6KmkfuFkLaj0IHsTyMEdcT5LjNVFjMVctTf8NRwrR5hTAvOFrOdparFaKzTZXNM5akpLBEOkeNW5mAQYOk6gDY4uZLs/ndPgpZWmu4WsveOJuZciTed74ezPQIWcyTOgCVIB+fkcVOHZallWJdwWO/RRjXI5qbKwDRzxY4mp7rcH1gYgyjXSmRUKkwHMHrgl2ZzgYd2dxseuAVU3Kjrg72VyJJkAljYDAHQOx1Dx1G5QBhtUYH8G4f3NMLz3J88QCqhqMhry2oGOkfdxFCHi2SNTMCQe77tlJ8zhSHY6qoKipT0s3M9Ofww8Vu7JYkVGIaYAIExy8sR5YDVBpSbkCZ33JO2DUcuHkXeG9m6dOp3tWqjjT7IFvI4a+GKlGmwVWMeI29om9sa8V0pRbuwqvphbLvyF+WE962aamFfOIh1SYcSRaB4cHs5x8XTKBkA9euN++TbUs+oxzhWpmo9Q5x1VvCFTWbxEXtPPEYydHuijVKrKtTUXFJpBAiJJ88HjP1W04dsl+xX/wCRP+oYpdrGyq1KXfUndipjTsFG5PlgJ2j7QDu6WVpowMp4qm5Ab+Xwc7XcFrZmtl0pnTT0nvGHSRYeZws9Gq9njlsy5FHKKaa/7xjaeg64YDw8A+ClRA6kYjq8DrrSXL5VFpIBd2MfACST54hyvBMvlr5jPMSATpRtIhQWPMkwATy2wWaBFcq3WmPRMbNwyo4gVnE/gVf2OIj2kpKD9XpGoF3qVGhRaZLNMiLztirku0+ZrQygLTndabaWHOKjwsG8GbiDzjBOA1GnYmqXJq5uu6RsXCx/bGBud7N8Pptqr5xiPwCo7/kZwVyvCsxW1GrUeqbRMgETY6VIpk3vFSLbYsZPsNS1lnALEyQSYEgW0U9IA33ZupmTh+HH7LSzVHDEZEpZSrXf2lLtAPrfb1GC1PjrU4p00pUiwkU6K3jmSTy8yBiKvSph3NNFQFioAAEKpgD3mTjntHirLWat4tTahfcAHnO0Rt5YucIW11Klw6vmCC7AepJP6AY0zfZ4IPGzH3x+UYrdlu0a1lt7Sgal/X5Ys9q+O1lCJRVRKks7KzkADYIl5mB6nDIvcY4IrXTUsCdWthHzwjVuLVqFRk1iqFIBJMj3NuPn6Y6T2eFSqldMxTYjQDJhSQZBUqBY7WP6YS+0XZinlE1pUFTLzARm0uCbej8hMSMAFeC8Wp1hKnxc1O4/f1GGTIVWQhgSrdRz9evvxyXNJTKq9EiBaPvDffr09MWuC8arUzKu3oTIJ6RhjH0FwfigrCCIcbjkfMYJTjnHCs+dVOqpjaR/SdwfTy/FjoqDzxFmKlDc7maDmmGXvBqOlgAyhgSPj5e/kYlq02azsEHsxICuCbwJkEg6d7bjz8zmWqAqKARASS5I33MWI3J35STgLmuNorKCVr1Qx06QpCySLMYRIFifEbRGBOfojlqlwyrKCQr1DBMWBBI2MmIHPcTiOrx1KKTWeah1EUkWWAuY07yBuTvuMLOd43UeV1tqJYLTohmYnSpGqqDsZAOgiPwnEtPgFd9TErlKJB1gNLETq8ZJ0hgdnADcjOHg/wCKnHOPOXDMNCVIXTRaa7KVZkYMPDoMCFVh7TTe+JMj2crOGNXRlctB1C+tlIGvU7HVpYidLkiIHLFPM9seHZEFcogzNa5NTV4ATue8MzP9Av1GEDtH2qzOcM1qng5Ivhpj0Xdj5kk+eM+XyZ6XOH6d8724yeRU0uHUVqPEGs06Om/tVD6QPPCTnu1eerOXbNV5PJHNNQOgVSBHnvgH3h5fE/pjO7nrjK8rfbSSQf47wOrTINJg4PuOFrN5esJNQkDpPyGOhUOGVCrHWqqOesEDHlPsyKpV1rhgDMour/TG/lGeEHh2WEw1J2Mcpw8cE4hToC1JtZIUklVCE7C5+eLPEqYogipRzda0SqKAfhgRTemBqXhVQ+dUsfjY4N0Dy9tyWYfZJEXdyd+kC+B9TtI7usBYI9pKTGCeUYrUOM1h7GQy9PoSGNvhjWv2jz4Hhail9kpXA95wv6AlSzmaeIWuesUwBzmC3ux6eGZ95inUWYgvVCwIvZfO+KCZniVRQ3eV6gJA8CMB53VcbHhubYD7HMOx31I5A/uMYXf4fS9U4E4fVUr5WnZhDMXN/U7jFnK8Lptb/aCkzP2VMddXIHnjfJcEzoA7vLIDI9qmiwOe5nBU8J4rp8L0qZ/5QB8AcHY6UqfZajEHMZlxJMBCBJ3Nl3xHQ4ZkHrfV2q5kuxvrLgAnbUYtNgJ3thn4Pk8xTpVBmc2jVG9k2hLR5Te+ELtdkky4RqOa72qxirH3ucm55jbE22fZyadc92OyGWpNXqUatUUxJVWYkgHoGEgbm+KWa+kJ7LRy+gTALEEm0wIhR6kxvvgp9HfasZun3VQ/bIOZ9tRz8yOfWx6xVTgNLIZtqhWcvXMKf/ZYzIHSZMN0tyk1xspcpiHONXzCMtV6vjUgAfZaTMggEGoTtsjKbi4OLXC+ztUSxhechAvnd6gZon/hLA22wytSZCRSWnTQr/iCAdVgJB3EDrJnlF5aNLXpV3lwDqgSroeRkaTuLgcjEXxWo0LTg2XpwAwGgd4qqAxi5lS8gSQT4Au3kcXspTWxpUplSRUfU7SOTFzMzI9o7dMScSzWXyiCpUA38NpYseSzt8hfzwqcV+kJ6cnRRpDl3jM7G4BGmncMAQYPIztfC7oy/ZyOXquPG+mdJhT7J5i0SDtc9DvfFyllwDq5ne5g7XjabdMIuT7d1rNUy2qkQCXQOhWZj7OqAxBiAdidjh2yOcSqi1EOpGEg/wA2I2jywzkhNz2U01HQg2cmfJjqBHlywhV8vNasyUw41aih28LxPvv7m5m2Oycc4X3oDpHeKLTsw6Hp5HHLOJ5OpSrM7AiH1AxBQybONo89jE4vjU3ov8Ozop5mm9Om1NrAoNTdQdrkc4i3ux1LKcTIHiA9YuPUjHLeJ0Zq6z4GOxEQsbREQAPh+ZPs3xGp35WrWJkBQ7FiBEnSRBkX33E74qwOiVc7NMrcM8iV6X2904D5nhFKqpYUUpk+zrl3EbRJMegMYt1OB5hV1CYI3psCD6A3HwwK4jms3SWVSqYFzpMx5bT7gcIE3jHZxqJNUgUwJJXmb22kCfW04WMoWJgCSY5e7DFxNc1mWk965iACpgDf088Va/CalHurMHYlWCkyGJ8ItuSNxfADJ2Yyj06cMCGdlETYDcHy2OOh8Q7TIsigKmY0odXdqe7Ec2qKDcQbLJ/XnvCeBIroMxXFVybUA06mHIwSxHXTHPcbslTsooHe5yutHLqqqtMBadgDZmDGTcxziAbjE3Ps4r8S43VrVu6ZvrA0mKWXchA26liAdS2gyZBmYti9T4CzIaucqU6FFSzKiwO7DEMR3jXEwPDJEgRECAfE/pDy2WU0uH0VPI1HBCz1g3PqxHocc+4xxqvmm116rP01WVf8qiB8APfjO/J+LnD9dBz3b/K5UGlw6gHI/wB64ITpP4398Dzwh8b49mc2ZzFZqgn2Z00152UWt1ifPAnvp2v5nb3Y8I5sfjt8MZW2+1ySN9XS/wCQ9B/5xhHMn442AJ8h1P6DGBgNpY9cSplOTsI8z+2Nyq82M/zpg1wrsnmswRK92m+p5FvIbn4e/FHMcDrAwndkXuZncj9MVONpeUhj4vxBap+q5dSKSmIUXc9MFuBdiQihqtSoKnSm5UL8N8bUst9TVjapWi5BA0LMeEG/yN8Gez+8s/jYSEljpE7mfvfDG1vTJ6MpmU/w6wcdKgv/AHDGVOI1ACtbLtpIgmmdQj5HBoY8OJ0FylQylRvBVZHgLpLMDp6QTzxmb7PPr1KWZGF17z7wELFtsHMzkadQeNFb1GKS8GKXo1Xp/wBM6l+BwwK9iUqpltFSzK1hzClRAPnvhJ4zx/PtncxQoVnPdsYVUSywCLxYCbscPnZ41YcVijG0FARIvuOuBvDqSpxLNAAfaKjE9fCBgh0v5LMZthFStULf0VKcGRI2ZjtJsotGM/2TXeoWOoq0GGaudNgttNIAAxqjqx8sOD1qqq2qpSUgn00wALbgyR/cPTE1Wm7a4qWYDQRMr52+Pnh+SN0oVeyzkq2gsNEaNJIHi1iddRbz5HCp2lyTJXamVCuoBCiPEhuIAtqF9vP39I4my0wzPXZZAiGAggESJnr8hjlXa/jIq5nvKZstgZm+osT7ycZc7sa8Nl9KeUzNSi61qTFWUyD0P7ciPPHcezfGaPE8qQwGqNNWn+Fuo8jEg+XljiWsONY2NmX8J6jyM/ExsQBZ7P8AGamSzC1qZ8ivJ15qf09OoxHHllacuOx2Hhrmk5yWY8QI+yY/fXkJ5EfEEehLDQyyLGlQIEAxcCSYneJJ+JwMYUeI5ZalNt/Ejc6bxsf1HMX6HHvAeJM2qjVGmtTsw6j8Q6g9cb7sYZlC+3nAqtc0K1IazQYk0/xCQbDmLXXciIxzzOcJo95emyamYnWHDsxOs94xHjN4BJAMERtjtlfMKntGCdhck+gFz/rgdmeJ1ADelRjnUfkJkxaItyIvhynjnmQ7P1KoX6vRK+DR3joUCoWWoQNVyNSza41NYkyH/h7UMpQp0Q2vSCBpuWaZaLwLnabWxDXJYMtTvKggHVZKZ53JOw3lRPlYHHqz7AZaZMWpkKbQDLVbkW5KbdcPdLBOlm6jbUGF7a2AEecSd+gPrjOLcOo1VmrCwPbmCvv6eRwoDtVTVz3NPvmhirO7wxnVCEzdtwNCgkC+016XbNsxIqZak0KzKSD4dI1XkyJgLyuQMGUKnFewfeePLurhW3SAdtipttHsnmbdRf8AsHuixq6qbcjp0++9jbe0Yur2mzbsadFSqy3gpIQRN+UkETtqKnlYYu0uz2dqw7Ie8J9qowELzsZME8o2+d7YWPOH8SemIWpqHk0flb4xg1R4+SLsffBjyhTNv4cUanZBUE5nM06a28O9/JnI59Bz9cSNQ4ZRTS9R6izIBJVfQMNAI8tR+GJvKDG2YrktBFzcCHvzjSzb+7niNuzDOpaswpIAZZ9I0Dqq2AtzbqLGMCeI/SNlsspp5OjTH+VR84gH1BbHPuP9rMxmDNWoYGwJmPQCwPmoXEX5PxU4HXiXarKcPU08ivfVTM1nJKz1kwWHksL5451xbjNbMv3leqznqxhV8lAgAeSgT1OB1Stq6nzb9v1xGTN9z15D9B7sZ3v2uTEhqdB6E/oMam5vc+f7csQ94JiZPlYe8nFrL0g1jUAnZUVmJ/tH64Mo1g8yB8z+wxq2YVdt+pucWOG0k+tIhB0MdJ1xMxOqBy9eUnF/tv2eNB0qKISpb0cD9Rf3HCvHBoE2ZnqfX9sR0s06v4jY7Hocb0aBOLycN1jSRY4JgrpnYntF3y91UP2gFifvjr6jnge9OGZSYKsR8yf1wpcCRqdUU2JDrdG/EP3w91crTrxUZtDEAMOpHPGnHlnVRYIUSmdplXGitTsRcFG6iLxgrwzIiigWZb7zEmSffy6DFDjfCm1DMULVk5cnHQ4hcrnqOqmSlZLRJBRuhjkeuDBpi1YycJvAM7mZdS4dqbBXpv7Q81PP34PZ7OxKgmeoAYi/TfB6TOUs0TNYXuLb32wj9rO0Jep9Xpg1KWnxGk8MTPVZgDod5wP7UcdaBTpslRpZa0SLDZdxbqRzGF16wy/iRdFV1gLqJCKd2J/TFTrs/bpP0YlEevSDsW0o5UmdAkgAkW1dY8sF8w2nig/roD4hm/bHOvoVzZPEKy3OqgdRmRqV12PvOOh8eGnP5VvxK6/A/wD9YX2f0O1MnTJLFBLbnr7P/wBF+GFXt5x2plkpUcuAKlU6VNoRRAtNpuMOEWwC7TcATN0wrEqymUcXKk725g8x5Yne+xn44l2gqvqMp3pmNbMzsSrQSYsoJFlJkW9MLj0yBPstEmBH3og/njqHEOyNdWJNTLtLXLFlLeoA385vhfzvZxFM1KqtE+FJi3Um5j9cVbDgVwjOlQrHmLjkRt+XyOC9dBAK3RtvLyP7+/qAHrsJsreRAxa4ZnNNiJRrEfzmP5IkHDlPtrxpq7Ddq2yNaGk0X9tf+4TYEfzcnHX+L5Hv0TM5Zh3qiUYffX8J+djzkWnHz/m6Ec5U3DD8/lceR5jDv9GXbX6u31bMMe7YgITfQenoeX77vhzwuXHXS+FcfSsispE31jUoKMORDEETflyMxhf7Tdp6OXcLSpK9QggVC3smIhSJJMcpXrfE/a/sqap+sZRFao5UusrFQWhwWtI5wRIuL7ist2LZFnNZinT2JJIY2EfegTAXfUPDtjo/x91l2DcV4/WrsuglRpBKq0kEDxaySWKzcT4CItOoCDLcLqVqjGmhhiDopqDoY3IUjwBOYlgRMXiS11Bw+ioOhq4GxfStKRzGrTTnzAJwH4r9IhgrSenSUbCkhZvSXCqPUTiL83GelT47fYnQ7EVGJeqUogmbsWgDyBC6jEkzEza9p3ThlKQ9Vsyy+0qeIat5ZaYCT/U/xxy3iPaZqpPtVD1qsah+Fqf/AOp9cCs7xCo48bmBsCZA9FFh7sR/LyqvCR1fPfSRRogrRpIo5BdLH36SEA/5mPlhSz/0kZmoIBYg/wBX60wn64RnqTy1ebftjRmJ3JPkP9MLbfYyDGa7R5hjJq6T/TAJ9dME+8nAqpmmYz4iTzY/tfFapUC7mPIXPy/fEau7WSmT5n+fpgkCwGJ5+5R+2InZV6D5n5T+eLC8IqterVWmPOP1OLVHIZGnd3eqegk/sPnh9EEHNAkAc+Z/Yf64u0OE16ohaNZza8ALtcT0nng1R7R0aVqGVQebH9F/fHlbtpmzZWWn/kQf90nB5T8HjVnh/YbNOSe5pIG+651gSI84g3kXwcHYl1UfWM6lMC8hVWIXTMsd9Np36zhJzHGs1U9vMVT5a2j4SBilpkzzwedHg6HW4NwkA97ny5I0sVcMzDpKqxjlAi1tsXO0PaLh2Yy7ZdajuxA0NoYQ63BJYCJ2J6E45iAMWcki6wWQsoDEgb2Umx6jf3YXlb7PxkHcnwwdMFVyqINTlVUcyQB88BaPFand6qIUaTDIRqYA2U73BNrAQYxcPB8wXXNVKlOkW+7UJEDYrpvIIvG/i63w5wv2i8l1uH0syhFKopdLqym6nl5x54nyvG6SLozJKVVsw0kz/UIHPpirwkUaDtVo06tcw8aRppqARIBbxNG22BfHMk2Zqmo9bLg2Ed8BpA5Dr1k9fdjXxiZTTkM+2Wqu1fMu63ildnMxBYbU48yMAs7xqrTzv1lQqzZkVgRoBgq+mfFMkfLBfKdnK2lmrVEylAySqk6iSIPiYyAfwyfTF7J06GXAXLUV1HarXJE+YnxHn+EHrhXlIeDdGstWj9YSloqOgPjXS1uRkcrxyxQVUADtZ22LQGkjYxucRZilVCNUrOXqw2inbTqAkaFAubSJk3wN4hVFJVd2JamZix0ypGj+pyGv09BdRPvsG7QcNy+XK1FWWvpSSdbcpnobnClm3eo5UEmqx8ZIIK722tHUG4wS4xm6r1JYHv3MKgghFMiCDcH1W/xxLTya0FCkzUYXIBO36frh24uQb+ih0pcSpURu9OoPeEL/APbt5Y6V2xXTXyb9KjL/AHaf2xyf6PKdNOLZZtR1F3F+Zai69PPHU/pPDrQoVabaTTrqesjS1o57Ax5YXH2OUMFZCRAYr6AH8xhezyeI95ScqRGp6tNQW2IAsbiZ8jGFx+2NUqy0qQWodRLou5tfS2qSSRNuRjbAKnxXNrqd61RSyMo1VYAJKkwGIUGAyyBI1WjfFeKdN+YoBCdKUu7OxLVHJ+9cQQYMwJtA6wAuey8UyWdVW3jREQDqSWfnO0bxa1118nUqK49tn7s6r1CQryRKhjfeeekdceDszmWQqtGoZZWJ0lVsGEAPBJhtyBtzmQWAG4jmKQltbsJibnxAAx7I5X3wNbNp7Qa20Rf+X+eGbMdiq5SCkeLVd1G4CnYNyA+GAOf7NslmZVjkJ/X+WxFnFc0QyGaBHdubG6t0PWeh+UDpBhzdEqYIgi3+n7edumKVAAAJqDEbH9MFErh6Z1Ea0Fp++u0eo/L0GML1W07F+A9sK+XVgHLFrwzuB7whEnz540zna7MuSQwU9URQ395l/nhc1EmSR8BP5Y8Y9W/nzwZC1azWcdzqqOSeZYlj8ScVWcHkW8zt+2Nfd7z/AK3xFUzAG5w8CZmPMx5DEZgf6/ycUque/CP5+eKxrE7n4Yucai0Qq5kep+XwH6nFd65Npt0GK/8AL49B9MPC1KrgbD4/64m+sv8AiIHkf2xVxsGGDAkJxtOIe8GN6MsYUScLDSg49BxKmRqHoMbPwioASSAPh8yY92DD1DrH8/0xne/yP3xIKCCbs0blZIHqbKNjzOLJ4WQfEiU9/wDEILEgAwFFpIIi0G174fiXkpiseUn0/wBMS8PqMag0oW0kEx08zsJ2va+LOUyLVSBSSrmGBkQIpkD2eQ0ncEER54cuFdh8y7BmZcuoUrpQDUVYzpMWI2FybDzOKnCT2nyUXzQpTHd5YD2hTVWrQG0sCQCQwHi2FvTEORydXMH7GhUqsKjN39QsupbhVa/iAkNOoXERh0pcE4bkfFVZde81DqY9SFEn5YocW+kekg05akW6NU8K+5Rc+/Th+cheNTZLsRXqEnMZjSGuUpKo1HTp1NAALRzgnzxc/wBj8Iy/2TvQDDlUrAN7wWGOaca7Y5qsD3ldgp+6ngX0hbn3k4X1zo5A+4YXlafjHdsrwpQQ9Rmq1PxPeP8AKNl9wxpnMv3YqVTqqQCwQgGCByttb88Buy/HLrSdtQb2Hmf+UnDBnuJJTDFjAQAsSDAH6k7ADnisxF79gubz7R39VBTCr4GgErqAJi93NgIsJaZjCTneJ94yu0M5JFKjdtF/aMrBJ5zv5Ra9xfjvfVdVRHNwMvSEQXJABLTZ5g3BEWvNzfBOy1WkTWrlXrkk+GIX0sBJ/nXD9AK4bwk0F1VPHXcf2+Q6Acz5AdBgZnqg1simX3qPyXoo8+g5CSfNj7Sd+ixSplqr21xZB/P38sLOeyfdU+7kgm7PF2bnz5/pjO9rijwLii0M5l6xnQlVSfCZ0zcg87EnHWOL/SDwytT7uqj1UkHSVgSNjcjHF1ZFksxLE732xA+9ttx6H3YV2ele3Vm7dcMWy5DUPNk/Ik4hqfSblk/wshTXpdRH9qY5cT6fLGuo4nb+nkdAzv0qZlrU0pUx5At+cD5YA5rtxnn3zDj/AChV/IYWyTjXBgXq/Fq7e1VqH1qMf1xQqVCdz/PfjVoxrqHLFSE9WoQZBwZpVQy6pv54CEHocRrmWEgW8sF46PLB13A9pv0/PFSpxFR7Iv8AzmcCWYm5ON6NIm/LBPjz2PNYq51jzjEBbqcWFywxKuSDC3xxUyEo94OuM78Ylr8PYcv2Pp+2IFyxmIIPTFYnUuoxIUx1jHmpsEOHMUsRbzwYo06bbpJ8r/t+uDBpU1nljUajzO35YbKnCKBMxHUHWPyGPV4OhJSmLxBsbT1JiB7sOYWlehSWfET8MMvBhTEsFeodhpUwPNmMBZPXF7gfAVbwDL1KzAXa2kX2BPg+c77Yc6fY1qlMLUPcqBtTMELOora0EwTvtaOauCEyq5Wdb0qMQQoYOx1EgwwkbjkBY4l4bwerXVe7yr1HtNSq0pIYkEBrMpEAjzsbThqFThGRmClSqN9I7x584sp9SMCuJfSVUNsvRVByaqZP9qkAf3HC2fR5V7IdhazXqV+6DTqSjq57gEn2bkRf5CLrcH4TlCTVemam8O2pvci/tjnPEu0+ZrT3uYqN/SDpWP8AKkCPWcU8nTZ2CKAJBNo/Ify2JvKnOLpeZ+kGjTXTl6ExzaEX3KJJ9Dpwq8X7b5uqDNUovNaQKD4jxfFoxHQ7ONEuYHmY/wDOHLJ9kKOWpq2YZVUkBixsrMYAk8pMYjuq6jnVHL1qsFBIbcjf1wb4Z2Oqt7UnDr/sJeH1O8C6ssxGoc6TeX9J93IdJdMrTQqCsQRIIxfinycK4n2ZqLmmpaZPdzSBiHbT4Rfq1vM2wOzXBc1q8INQQLowCgm5ABMiJ5gc7RGO+8X4DRzKgVFuvssI1L6TYjyMjAKr2HYkk1qb+b0pb3nVf1xpMT2U+Ddjc6tOHRVaZEstiPQn+HBvinAM3mHXvu7FJIhO8fxtF2eFv/lnCwyZ8ku9SqqBoM1RY7lTLi+m+84LZbg+YerpK1PaWdTLCg3uO8JIi/Mx1w6S/wAC7LmjWbN5qstRkU6PaK01EndySdIkAnqeeFfiHEczmqrV6PfqhOmmAWA0jba07k7nlys5cZy6hKXD6OxADXuKY69SxF+t53xNnVRIpmkGpohMkCAAI0iZuQfnviRaRhnc0o8dRwRMh6dSPK7IBO/PpgVmeOVS5XXTMRzF7CSIO0yI3th2zFOiFQ90U1GBoJEQYmxFov6AmLYD5qhTgEM5UmBqJYHy8Un49PLCthylLMcQeb07728/M+V8DszmpM6SMHMzkE5Ml7CVTy6RO/zGKTcJ5gKTe4LD9ThdK2hRzQxE2aPKPngjW4Yeh36g/oMVn4a3Qj/l/YnBkG1SNZjz+GNdTbmTiSrkyOYPpiJqcc8VhaPZbIh0kCRHyO2IMtlSCUO6/lgh2NzIM02+7f8A5SYP9rQfRj0wU4/kO7ZaoFh4W9Dsf0+GM/vF+5oJ9VxDWy6HeDg+2RnrHliE5BxJAUATJIJP5j88EAEuTH3U+OJFy5O5m0wt8FMwiKwViS5gaZ5naQtgDP3iOWIqPEaYMFCFkgwQIg8wvzviu0o8tw+TGj+4i/uwSOQIHhWT0mP58sCaddmco50lpXSLaW5GFuYIgzNiemNcvlqikgypZSNH3mJEC28AwZNrc5w/GlozSdFkVmT/ACi+29r/ADxQzeYomO7RoBuSRA52Fzz5EbHFrhvY7M1WllCCd29eQ3w1UOyOUoIDmaogX8TBQTt1k+mDqDukqkknSVBbkBafjM/IbWwZyHAqzqdFB5BsCQo9zMAPgfXB89rOH5cacvSLkc0QKP7ng/AHAfP/AEhZlv8ADSnSHW7t8TC/LB5jxG8l2ZZQrVSqkeer4mF/g541zPH8hl7KTWYckGoTtcmKc/PHO+J8dq1j9rWep5E2/tEL8sVslTqVaqU1HtMB+p+QOF2DtnvpHr7Ukp0x1aXb9FHwOFXiXaCrmLVqz1f6SfDa/srC/LBXifZI0woIljJi8wIna9hJ9FOLnAeyeusFIiKZcyrGzNpWwg/cfb1wSdHpafKVNGoCFt88ecP4e7uk3logEblGIBjrpMdYOOwZXhlI8PWoqhpoow8yAD8yMKGTrrKqHko9FgTN/tE1G/3ghaR1BEmxL4zorVXJ9mS/eqwdWXUpREZr90jydJmIcDYiY6gFn4Lw2nroMG1SysRJICvTZVNqaqAzFTuZuBMTghQpBatZO6FNXp0zdaSyGNRSBqqJ4fslNiSZ2549oaO4DhQO7qkKqqhJNGqB4WALkHugLtcADxCMPC0eocHp98GNJDp8Qc3YGfCACIHWQeW18L/bXji993Ab2AJibsWEjwi0Dcm0SLzZy4tnRlsu9VtwNrXY7ATaeWOO6GzDgEKajsACCJLMTEiTI1H3R5YfGCugdleI6lejWKmkIRWZt2IlqYkDUgBCzuDrGwtZVGyFQKxJyrmFP/tNvpPkb3t533iznA1pJRpB6Z06T9oiAFgdyxU+0/j0WBNMAEYIcH4j3oehmEXQT3anUsMwgMkB2I0sdAYG7IdjpkIcDDTIk2BEc56YFZw5gmVdaYInS7oCLn/hv+eKuWqtkai0Kpmg5Pc1CdjvoPn/AOfIMFIlgCU39Dgw3PKXZ+uVbXTpyXpsTUcT4XDtZUYEPBUkmTJJwYyuUo5Sk9YrTkBjKKB4SxYIp3IuFHoNsKHZ3hWbzFVWzBqGnMsKhDAwB4Yb2TPlIk4ZuJf+ozC0B/hUYep0LfdXpb9T0wUm3Z/KNDV6v+LVMn+leS+4R8B0x7/sxh/vGuZaJBPSCDbdifURAAGDQWMLHbTiNRFSjROl6urxCxCiNjyJnflBwvZZHnFuIUKZIqOoaPZ9po/yqCY92AP13KVTC1FB2AIZN+kgXvyvfzwvZ2i9P/ALHS5k6ElojxMzPIDGfCFmB4pN8QZZajA966FtDvoIh1g+FtQBkMx0BSbA2HhweKjJX4OosBETHv3N+fniuvAo2JAgj48/XBrslQdssmu5uAeoBj4bgeQGDX1PyxGYZEzXDe7WWaANzFz6eu2B9HhFbNGEXSgNydh/9j5Dbnh9fggZu8rkaV9lJsPMkbnyGBvF+Oqv2dAC3hkRCkfdj7psYEX0naDhwKWR4Tlsuy0i6ms4PtEamHQDkPLn54AdpOxmgmrREp95Pwea9V8uXptMnC69Z2NFajQPE2oBRUvIkkAmwLASQd+YDPwrP1qbCjnFCsfYqyIblDRseh5/MmYHLMoTRqq8TBuPxKbEe8SMdYy2TTM5YrMgrGrmQRKP6wQfUHpgJ2y7LEg1aCeLdkFp818/Ln+cX0X8a8RoPYqYv+En/sc/CqemJ5d9qn4EUuItQPdV6Sl6ZKzLAxIiBBkG15FoOBue7ys2oglYtOywetlHyx1Xj/Y2jmK3etUZbAMq6CGjn4gYMQLdB0wOq5LheXPjNNnH4iGYei8vcMV58YWUhU+HvVaRJYxIRS3i2J1L4R1jVIk9MHcl2Pru2vQtMkgy5mDzIRbA87sRJ2wazHbOggijSLdLaV+dx8MBs72vzL7MtMf0i/xP7Ym/J+H4DuU7G0aSzVqsRuZfSCepvf340qceyGW8NFA7f8MD/qNsI+ZzL1D4mZzc3JO3SdvdjTL5Wo8kI0CdlLXAmLbGOsROF/lTyQwcS7a5h7UwtJTzHib4mw+GFfMZnUxZiztzJljgvlOz5YAu5WXVRIIBWRqbxLsByvcRfBul2XVlKzSNQiEV00tYt4l1kiSoDQw2IxU4p8iPrdtlI9fQH8jgjk8lTt3oa4Y36KJJtby8zhwThtIKlZqKpRJ3WpV1aQneMV0qsyABMxMQTzYKfBMmzimO81lQVBYMSh8QILlpUlJ33UeWLyFpSo8GyAE1KTkW9lW3JCiACCSSQLA3I64ZOzPAOHjMo+X1F0DNBZiBK6Jhp/FiRez+VqhHTO1wpICx3elmK6wLUxq8N9JkYYOy/CRSeo3erVUqgUqsQDJMkMQZ8JsBguYRP+kghswlPVp0p031cj7r/LnibsZwp6lCu8IY0qCzGPApqAgoPus8wbH3zgP2wzJfPVtJAAIUMR0v+pg+nTD32OQU+GliSRUZyTvu/d8htA6Yr1AIcNy3/pO60gBUZABpsBKr7LMNoO/w2HHDQGkiChAI1ao8mN+YINh547X2dcNTeDSb7Q3pTphgCN7ze/ne22ON8UpBK9bVfS7W5i5+UHpzwuIrq3EsnR7tKwppDgOdT6VJgOCxJFhBPrB3Axr2Zy329aygU6k6gdRYPSRwCzKSbkknVMi87n3hdU1sjkyArau6WGAIj/DaQbWkn3YN9puNrkkpsKJqam0hVIXSApMybQIAjzGF/oET6TOKipUXLA2X2gObEWHu6emK/wBGnDBUrPmGQRR8IJj/ABCsGOkIb/5l6YYqHH+GZhtT5T7Ro8XcAs3oyjU3uwdyVfImkadMhEaSQNQN7tM3Hn0GK9TAXeLcTJDVRImQiVaEo7GAjCox0qFHiNxHjJ2ttkeHKxpUF1NSKgsH0MO7E+NXpsRLNCnYnUSdgcH8jwSiagqjNPWiY1VA0ExeR0AsP6mmbQQo8IVHZwBqaATtYTyAA578+cwMLQHZinTqq2TzQ1LUH2bH74AmJ5VV3nmBPJsc+4t2VzNCp3dOkayAeFwHuOh0GARtjqOf4cKqFGBjcEG6kXDA7gg3BxQo8TzFMaKuWq1WW3eU+7AccmIZhDdRETt0EzleJ+y+G+p5UuR9o143l28hbcliFAHteuJeB5IUaU1D4mOp2a0sesnA45pc1mWZRqpZVtMC+qpsT6Dr/SeuGSCVMWJ6j+fzriko2zVMRLC+x5G8b7csCu0HC6WbQBaqh1nSwIO9iCPdvuCPUGSiW71ldcuRtZodbXkaLg+RtcXxDos2rK1BNtIIaQesOR8BaDE4WDQCr2dzQn7OkxP3tRiZF7keZNpPM3JxvlOxrEk5h10li3d05Ez+Jjc7ke8gQLYYcvlQx1J3wJkyylQDa5BCnzg+dsWQq0FmpVZiepJ+AJJ/nLBpsoZQAAAAKBAAGw5Rilxbi1OgI9p+Sj9f9NsA8/2raqD3IKpfxEXsYM8gbHwm4sSLgEfwzg9XMOaoY92Tq7x9lBmRTvLodwtkUwQzQRhZ+hT4hxStWqLSqEszAsKVIMZWYAuANw2osQPZvEjBzJ9mwg73MAiQB3dIMzMJAAdkEmPDZRaILMsAXaQpZdKn1YKzgKalRiNTCSuomw0iDYWAHhU2Br0dNV2qh3FEKNZDywBlmkF50GRBKz4TbZgwYMiyFdKJo0QChWNFpAgWiNotjXiPDUqoUcSPyxc4ZRpimvdLpQgESGBIgAE6vFMAb3sMWDTxJkPv6mVbucwdVI2Sr+Hyby/m2y12t4A5c1aEh2H3TGqfMdRz5zfHVc/w9KqlHUFThXWm2SbRUBfLE+FtzS9fLy+HmZvo9csqcRrNK5ipVLAwwqMxg+hMDGiVx90E+mOp9ruxtLO0w9MqKoEpUGzjkrRuOh3HywicFyD0hUpVqel6bQQR1vvsRzBHUYJxlF5YpZLK1ajKqiJIH8+Xxw85LsOv3zPribspwvVV1Ran/wBR/g/tw806OC8YXlSzl+xuWA9g7RZmEjpY3HljfJ8Oy5rd3SeoHpLsACFBAEHWp3j5nqcNLAKCx2AJPoMc9zPGGy+Wq5hbVs07FCR7KKdI997e88sORPLlhiy/DlpAhMxpCSPGJCEoE3BWCANpjxEkdPK3ZtnRFVqZVFVABIEBvEDZvaFvIgHywgVqajIh3Yio+oid2BYAm4Jk3PoAeeJXR6L0qVOrMgatHhDAKG0lp8QgCdh5HF+LD+f7zo/vwAltRo09PelmWkwumjTpGoIBN56yTviq3CMwANKVleKoL97KqC32ahVq+wqk2AkkLMiZu8M4w1bMZYLb7NxUA2MGAY6eGR/mw5LTxN6b8bOU2EzJ8MFQUqVQV0BQ6l0kqjiPvVEZTK7EkwUWLnDHwbLilSfxMw1MRqNwoEAegjBGoIB9MB+OV+6yNVuYpG3UkTHvnCt1TjWcbVVeo4JpuzNM/dJJmfK4j+k46zRyRp5DLUQEY6aY01I0khddwSASGExIkjljlGUQONKBmLRaRceyZHNdz5CJ3t0fO8erNswRRsE39NR8unU+uNLE6Ldlq1bvcwtYliO6hjpgzrsNMqIAAgE45n2wyhXP1yHCnWNM+YBJHKdxJ8vOHzshmCa9SSSSgMkkkw3X/mwo/SL4M8x0g6lUrPWGt5ybQcKdU6dPo2qd5QpzH2Zq7RF3JBt1Dziv224dVzmfy9BG0JTQuzXIlm5AbkBBuR7Xrg19H/CPq+XII8bGW8jAsALCLC34cacE+1z2aq7hT3a7fd8J5+U+/wCMz3aAOp2J0PqC1GIcQ8U2WAoglNasFBERqJ535RZvJ1FplWWjJRlk08xQKq1Mgw2msoYKfiD0w21spXLVnSrqD+wAf8P2VMAwCYBNzY+pOPQ2ZUUVjVM941iR4hAtb2SST/Ta5vWp0j8P4YwATumaIUNl8xTabRLIzU2nwmYBJgn0s99m6dR5rVaVMFdAajUsqoQZbu4JLEEnWfZPIjDNV4j4TUqUFkPCh10kQrN7ZBkkCAABcx549Sjli1QKrI9OWYI7KbnchWA3B36E4Y2FP/8ANKodUp5uhVJMEaZH91gpkjwlpM2FoY8vabNizZZSeoJ/fFh8jTqCe/ZlamHivTWouiZJmos7GDLWB9+PMh2co6PAaWnYdz3qL5+GnW0zM7Dpg6PXIuEZyrRaaQKGItqvBk+G4Y8hIOxPrFXq1WcPX1rLE3BUgbwkxDECBFtRGMxmADXDc9nM04VWYoBJVQsAC2kFxEk28RJuTyOGjheXNFWbOVEJM8lUKCZjUoXVyuRyx5jMTfeEF9ovpBCDTlk1TYVGsvSQNzgPlGq5oqTrdjaCwIJkkMX0hVn8IDMBELEk5jMPMNdpcLlpFL6wxB9gFVp1ASqmoWQ64g+Ji0FQQqg4vU9YUoHqCr3qh02RWOmL+JKd4mS+qbcozGYnezejJtUYa072rD06tMr3RFxprBlWPuyGaJ1SukjQT3C+z1Om3eOFapJMhVAEmdgBJm+ojeSAsxjMZhUQZGPRjzGYRvdOIcxllcEMAQdwcZjMALBy9XIPKg1Mqd150z1Hl5WHnNyXzfDKWcpq6MJjwOL+4+/kdjjMZgvrRFrhnC1ooEA23PU4vKgGMxmCXSqh2jy1V6D06Kgs4iSQIB398YAdrOyr1qGVWiBqo2IP4SBMjn4lHzuJnGYzFSps3opU8jXR0Spl2Vad/ZI1MCABq0nUBO/SN98WuAcAr18xUqGk1MCIL2CSLmPMD7vyx5jMVrmnwy3xt6OvYjhMVKleDpulMkRqE3b0Jv8AHDmi4zGYmuqTJkeZpfAw6iPjbCv9ITN9U0UxLu6KB7xO/IC58hjMZhT2oqcP4alBIt5m956TsJ2H64kr5XMOPs1CDq9z7gNvf8MeYzGqFzsVw/MU81qqVNaNTYehlTt7sHc92f7/AD9OuwHd0aZY/wBTyNA8wILeoXrjMZjPlezhoSqKWXLnZVZz82wE7B0mGW1NZqjFj++2MxmCejq6nBdKBFe0gmZBMKFEG8G0z1NowQzeaSmpeo6oo3LEAfPGYzB7KST0CP20yIMfWF9dLx8dMYJ5bNUK66qbJUUwCykHa4uLiJ9048xmKswJEyiK2pZBC6QATAUbALsPdiueGCFC1HUKItpuZksSRckmScZjMELH/9k="/>
          <p:cNvSpPr>
            <a:spLocks noChangeAspect="1" noChangeArrowheads="1"/>
          </p:cNvSpPr>
          <p:nvPr/>
        </p:nvSpPr>
        <p:spPr bwMode="auto">
          <a:xfrm>
            <a:off x="155575" y="-1257300"/>
            <a:ext cx="464820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0766" y="266251"/>
            <a:ext cx="4954312" cy="2788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6410" y="3045340"/>
            <a:ext cx="4808668" cy="257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88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5203" y="212463"/>
            <a:ext cx="10396882" cy="1151965"/>
          </a:xfrm>
        </p:spPr>
        <p:txBody>
          <a:bodyPr/>
          <a:lstStyle/>
          <a:p>
            <a:r>
              <a:rPr lang="en-US" dirty="0" smtClean="0"/>
              <a:t>Positive train control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" y="1192381"/>
            <a:ext cx="2799278" cy="20994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9279" y="1192381"/>
            <a:ext cx="3631554" cy="44015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3291840"/>
            <a:ext cx="2799278" cy="228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2611" y="1192380"/>
            <a:ext cx="5715000" cy="438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50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TM04033927[[fn=Main Event]]</Template>
  <TotalTime>82</TotalTime>
  <Words>431</Words>
  <Application>Microsoft Office PowerPoint</Application>
  <PresentationFormat>Widescreen</PresentationFormat>
  <Paragraphs>41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Impact</vt:lpstr>
      <vt:lpstr>inherit</vt:lpstr>
      <vt:lpstr>nimbus-sans</vt:lpstr>
      <vt:lpstr>Snap ITC</vt:lpstr>
      <vt:lpstr>Times New Roman</vt:lpstr>
      <vt:lpstr>Main Event</vt:lpstr>
      <vt:lpstr>Positive train control</vt:lpstr>
      <vt:lpstr>What is PTC?</vt:lpstr>
      <vt:lpstr>How ptc works !!</vt:lpstr>
      <vt:lpstr>Requirements</vt:lpstr>
      <vt:lpstr>Advantages</vt:lpstr>
      <vt:lpstr>Disadvantages</vt:lpstr>
      <vt:lpstr>Co$t</vt:lpstr>
      <vt:lpstr>Positive train control</vt:lpstr>
    </vt:vector>
  </TitlesOfParts>
  <Company>University of Memphis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Positive train control</dc:title>
  <dc:creator>Maria Munoz (mmunoz1)</dc:creator>
  <cp:lastModifiedBy>Maria Munoz (mmunoz1)</cp:lastModifiedBy>
  <cp:revision>9</cp:revision>
  <dcterms:created xsi:type="dcterms:W3CDTF">2016-07-15T14:59:14Z</dcterms:created>
  <dcterms:modified xsi:type="dcterms:W3CDTF">2016-07-15T16:21:39Z</dcterms:modified>
</cp:coreProperties>
</file>