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44" r:id="rId1"/>
  </p:sldMasterIdLst>
  <p:notesMasterIdLst>
    <p:notesMasterId r:id="rId16"/>
  </p:notesMasterIdLst>
  <p:sldIdLst>
    <p:sldId id="285" r:id="rId2"/>
    <p:sldId id="291" r:id="rId3"/>
    <p:sldId id="293" r:id="rId4"/>
    <p:sldId id="289" r:id="rId5"/>
    <p:sldId id="294" r:id="rId6"/>
    <p:sldId id="292" r:id="rId7"/>
    <p:sldId id="295" r:id="rId8"/>
    <p:sldId id="296" r:id="rId9"/>
    <p:sldId id="297" r:id="rId10"/>
    <p:sldId id="298" r:id="rId11"/>
    <p:sldId id="299" r:id="rId12"/>
    <p:sldId id="302" r:id="rId13"/>
    <p:sldId id="300" r:id="rId14"/>
    <p:sldId id="301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D9441"/>
    <a:srgbClr val="E65B00"/>
    <a:srgbClr val="E65BFF"/>
    <a:srgbClr val="2D50C8"/>
    <a:srgbClr val="AA001A"/>
    <a:srgbClr val="FFC90E"/>
    <a:srgbClr val="BFBFB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865" autoAdjust="0"/>
    <p:restoredTop sz="89747" autoAdjust="0"/>
  </p:normalViewPr>
  <p:slideViewPr>
    <p:cSldViewPr>
      <p:cViewPr varScale="1">
        <p:scale>
          <a:sx n="117" d="100"/>
          <a:sy n="117" d="100"/>
        </p:scale>
        <p:origin x="1944" y="17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notesMaster" Target="notesMasters/notesMaster1.xml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B42702-A0D3-4388-B8F2-16FBBB94ED02}" type="datetimeFigureOut">
              <a:rPr lang="en-US" smtClean="0"/>
              <a:t>7/11/16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814528-CDB3-41FC-9E0A-30467094AC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72508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814528-CDB3-41FC-9E0A-30467094ACD7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200464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814528-CDB3-41FC-9E0A-30467094ACD7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17038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814528-CDB3-41FC-9E0A-30467094ACD7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995013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814528-CDB3-41FC-9E0A-30467094ACD7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36990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814528-CDB3-41FC-9E0A-30467094ACD7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48657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814528-CDB3-41FC-9E0A-30467094ACD7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486575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814528-CDB3-41FC-9E0A-30467094ACD7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773571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814528-CDB3-41FC-9E0A-30467094ACD7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773571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814528-CDB3-41FC-9E0A-30467094ACD7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380413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814528-CDB3-41FC-9E0A-30467094ACD7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112374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814528-CDB3-41FC-9E0A-30467094ACD7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35456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814528-CDB3-41FC-9E0A-30467094ACD7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21614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Relationship Id="rId3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057400"/>
            <a:ext cx="6019800" cy="20574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05200" y="4191000"/>
            <a:ext cx="5562600" cy="1143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019800"/>
            <a:ext cx="2133600" cy="365125"/>
          </a:xfrm>
        </p:spPr>
        <p:txBody>
          <a:bodyPr/>
          <a:lstStyle/>
          <a:p>
            <a:fld id="{6CF98D11-96BC-4868-B807-B4E0453A7417}" type="datetimeFigureOut">
              <a:rPr lang="en-US" smtClean="0"/>
              <a:t>7/11/16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52800" y="6035675"/>
            <a:ext cx="2895600" cy="365125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5250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98D11-96BC-4868-B807-B4E0453A7417}" type="datetimeFigureOut">
              <a:rPr lang="en-US" smtClean="0"/>
              <a:t>7/11/16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24016-3D52-458F-8765-1423AAC4D3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531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98D11-96BC-4868-B807-B4E0453A7417}" type="datetimeFigureOut">
              <a:rPr lang="en-US" smtClean="0"/>
              <a:t>7/11/16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24016-3D52-458F-8765-1423AAC4D3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53279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43500"/>
          </a:xfrm>
        </p:spPr>
        <p:txBody>
          <a:bodyPr/>
          <a:lstStyle>
            <a:lvl1pPr>
              <a:defRPr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98D11-96BC-4868-B807-B4E0453A7417}" type="datetimeFigureOut">
              <a:rPr lang="en-US" smtClean="0"/>
              <a:t>7/11/16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24016-3D52-458F-8765-1423AAC4D37A}" type="slidenum">
              <a:rPr lang="en-US" smtClean="0"/>
              <a:t>‹#›</a:t>
            </a:fld>
            <a:endParaRPr lang="en-US"/>
          </a:p>
        </p:txBody>
      </p:sp>
      <p:grpSp>
        <p:nvGrpSpPr>
          <p:cNvPr id="21" name="Group 20"/>
          <p:cNvGrpSpPr>
            <a:grpSpLocks noChangeAspect="1"/>
          </p:cNvGrpSpPr>
          <p:nvPr userDrawn="1"/>
        </p:nvGrpSpPr>
        <p:grpSpPr>
          <a:xfrm>
            <a:off x="7416354" y="4777211"/>
            <a:ext cx="1499046" cy="1348952"/>
            <a:chOff x="6463665" y="4419601"/>
            <a:chExt cx="2375536" cy="2140584"/>
          </a:xfrm>
        </p:grpSpPr>
        <p:sp>
          <p:nvSpPr>
            <p:cNvPr id="22" name="Rectangle 21"/>
            <p:cNvSpPr>
              <a:spLocks noChangeAspect="1"/>
            </p:cNvSpPr>
            <p:nvPr/>
          </p:nvSpPr>
          <p:spPr>
            <a:xfrm>
              <a:off x="6463665" y="4419601"/>
              <a:ext cx="2375536" cy="214058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3" name="Picture 22"/>
            <p:cNvPicPr/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53200" y="4495800"/>
              <a:ext cx="2196465" cy="1988185"/>
            </a:xfrm>
            <a:prstGeom prst="rect">
              <a:avLst/>
            </a:prstGeom>
            <a:ln>
              <a:noFill/>
            </a:ln>
          </p:spPr>
        </p:pic>
      </p:grpSp>
    </p:spTree>
    <p:extLst>
      <p:ext uri="{BB962C8B-B14F-4D97-AF65-F5344CB8AC3E}">
        <p14:creationId xmlns:p14="http://schemas.microsoft.com/office/powerpoint/2010/main" val="2456209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98D11-96BC-4868-B807-B4E0453A7417}" type="datetimeFigureOut">
              <a:rPr lang="en-US" smtClean="0"/>
              <a:t>7/11/16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24016-3D52-458F-8765-1423AAC4D3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70748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98D11-96BC-4868-B807-B4E0453A7417}" type="datetimeFigureOut">
              <a:rPr lang="en-US" smtClean="0"/>
              <a:t>7/11/16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24016-3D52-458F-8765-1423AAC4D3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6815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98D11-96BC-4868-B807-B4E0453A7417}" type="datetimeFigureOut">
              <a:rPr lang="en-US" smtClean="0"/>
              <a:t>7/11/16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24016-3D52-458F-8765-1423AAC4D3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1049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98D11-96BC-4868-B807-B4E0453A7417}" type="datetimeFigureOut">
              <a:rPr lang="en-US" smtClean="0"/>
              <a:t>7/11/16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24016-3D52-458F-8765-1423AAC4D3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2352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98D11-96BC-4868-B807-B4E0453A7417}" type="datetimeFigureOut">
              <a:rPr lang="en-US" smtClean="0"/>
              <a:t>7/11/16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24016-3D52-458F-8765-1423AAC4D3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36633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98D11-96BC-4868-B807-B4E0453A7417}" type="datetimeFigureOut">
              <a:rPr lang="en-US" smtClean="0"/>
              <a:t>7/11/16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24016-3D52-458F-8765-1423AAC4D3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86644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98D11-96BC-4868-B807-B4E0453A7417}" type="datetimeFigureOut">
              <a:rPr lang="en-US" smtClean="0"/>
              <a:t>7/11/16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24016-3D52-458F-8765-1423AAC4D3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0625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F98D11-96BC-4868-B807-B4E0453A7417}" type="datetimeFigureOut">
              <a:rPr lang="en-US" smtClean="0"/>
              <a:t>7/11/16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A24016-3D52-458F-8765-1423AAC4D3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62352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45" r:id="rId1"/>
    <p:sldLayoutId id="2147484046" r:id="rId2"/>
    <p:sldLayoutId id="2147484047" r:id="rId3"/>
    <p:sldLayoutId id="2147484048" r:id="rId4"/>
    <p:sldLayoutId id="2147484049" r:id="rId5"/>
    <p:sldLayoutId id="2147484050" r:id="rId6"/>
    <p:sldLayoutId id="2147484051" r:id="rId7"/>
    <p:sldLayoutId id="2147484052" r:id="rId8"/>
    <p:sldLayoutId id="2147484053" r:id="rId9"/>
    <p:sldLayoutId id="2147484054" r:id="rId10"/>
    <p:sldLayoutId id="2147484055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2.tif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3.tif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4.tif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5.tif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6.tif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7.tif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8.tif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9.tif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0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-762000" y="1968533"/>
            <a:ext cx="7772400" cy="2222467"/>
          </a:xfrm>
        </p:spPr>
        <p:txBody>
          <a:bodyPr>
            <a:noAutofit/>
          </a:bodyPr>
          <a:lstStyle/>
          <a:p>
            <a:r>
              <a:rPr lang="en-US" sz="4000" b="1" dirty="0" smtClean="0">
                <a:ln w="18415" cmpd="sng">
                  <a:noFill/>
                  <a:prstDash val="solid"/>
                </a:ln>
              </a:rPr>
              <a:t>Guidelines for </a:t>
            </a:r>
            <a:br>
              <a:rPr lang="en-US" sz="4000" b="1" dirty="0" smtClean="0">
                <a:ln w="18415" cmpd="sng">
                  <a:noFill/>
                  <a:prstDash val="solid"/>
                </a:ln>
              </a:rPr>
            </a:br>
            <a:r>
              <a:rPr lang="en-US" sz="4000" b="1" dirty="0" smtClean="0">
                <a:ln w="18415" cmpd="sng">
                  <a:noFill/>
                  <a:prstDash val="solid"/>
                </a:ln>
              </a:rPr>
              <a:t>Technical Presentations</a:t>
            </a:r>
            <a:endParaRPr lang="en-US" sz="4800" dirty="0">
              <a:ln w="18415" cmpd="sng">
                <a:solidFill>
                  <a:srgbClr val="FFFFFF"/>
                </a:solidFill>
                <a:prstDash val="solid"/>
              </a:ln>
            </a:endParaRPr>
          </a:p>
        </p:txBody>
      </p:sp>
      <p:sp>
        <p:nvSpPr>
          <p:cNvPr id="4" name="AutoShape 4" descr="https://wistrans.basecamphq.com/projects/12436821/file/195661153/NTWC_logo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AutoShape 6" descr="https://wistrans.basecamphq.com/projects/12436821/file/195661153/NTWC_logo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AutoShape 8" descr="https://wistrans.basecamphq.com/projects/12436821/file/195661153/NTWC_logo.jp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4343400" y="4419600"/>
            <a:ext cx="325153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2016 Transportation Academy</a:t>
            </a:r>
          </a:p>
          <a:p>
            <a:pPr algn="ctr"/>
            <a:r>
              <a:rPr lang="en-US" dirty="0" smtClean="0"/>
              <a:t>July 11-15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03450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Questions??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7162800" y="4419600"/>
            <a:ext cx="1828800" cy="1676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2" descr="C:\Users\Trice\AppData\Local\Microsoft\Windows\Temporary Internet Files\Content.IE5\8IFD5LWI\MP900439536[1].jpg"/>
          <p:cNvPicPr>
            <a:picLocks noChangeAspect="1" noChangeArrowheads="1"/>
          </p:cNvPicPr>
          <p:nvPr/>
        </p:nvPicPr>
        <p:blipFill>
          <a:blip r:embed="rId3" cstate="print"/>
          <a:srcRect l="5609" r="5609"/>
          <a:stretch>
            <a:fillRect/>
          </a:stretch>
        </p:blipFill>
        <p:spPr bwMode="auto">
          <a:xfrm>
            <a:off x="969736" y="1600200"/>
            <a:ext cx="7204528" cy="436652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4209271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Additional Tips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Using Notecards</a:t>
            </a:r>
          </a:p>
          <a:p>
            <a:pPr lvl="1"/>
            <a:r>
              <a:rPr lang="en-US" dirty="0" smtClean="0"/>
              <a:t>write out intro and conclusion (and memorize!)</a:t>
            </a:r>
          </a:p>
          <a:p>
            <a:pPr lvl="1"/>
            <a:r>
              <a:rPr lang="en-US" dirty="0" smtClean="0"/>
              <a:t>Outline body of presentation</a:t>
            </a:r>
          </a:p>
          <a:p>
            <a:pPr lvl="1"/>
            <a:r>
              <a:rPr lang="en-US" dirty="0" smtClean="0"/>
              <a:t>Write out statistics or quotes</a:t>
            </a:r>
          </a:p>
          <a:p>
            <a:pPr lvl="1"/>
            <a:r>
              <a:rPr lang="en-US" dirty="0" smtClean="0"/>
              <a:t>Number cards</a:t>
            </a:r>
          </a:p>
        </p:txBody>
      </p:sp>
      <p:sp>
        <p:nvSpPr>
          <p:cNvPr id="5" name="Rectangle 4"/>
          <p:cNvSpPr/>
          <p:nvPr/>
        </p:nvSpPr>
        <p:spPr>
          <a:xfrm>
            <a:off x="7162800" y="4419600"/>
            <a:ext cx="1828800" cy="1676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63746" y="3962400"/>
            <a:ext cx="2475453" cy="1854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95192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Additional Tips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600200"/>
            <a:ext cx="6411686" cy="4525963"/>
          </a:xfrm>
        </p:spPr>
        <p:txBody>
          <a:bodyPr/>
          <a:lstStyle/>
          <a:p>
            <a:r>
              <a:rPr lang="en-US" dirty="0" smtClean="0"/>
              <a:t>Group Dynamics</a:t>
            </a:r>
          </a:p>
          <a:p>
            <a:pPr lvl="1"/>
            <a:r>
              <a:rPr lang="en-US" dirty="0" smtClean="0"/>
              <a:t>Each person should introduce the next</a:t>
            </a:r>
          </a:p>
          <a:p>
            <a:pPr lvl="1"/>
            <a:r>
              <a:rPr lang="en-US" dirty="0" smtClean="0"/>
              <a:t>Balance speaking assignments</a:t>
            </a:r>
          </a:p>
          <a:p>
            <a:pPr lvl="1"/>
            <a:r>
              <a:rPr lang="en-US" dirty="0" smtClean="0"/>
              <a:t>Be a good team member – be prepared!</a:t>
            </a:r>
          </a:p>
        </p:txBody>
      </p:sp>
      <p:sp>
        <p:nvSpPr>
          <p:cNvPr id="5" name="Rectangle 4"/>
          <p:cNvSpPr/>
          <p:nvPr/>
        </p:nvSpPr>
        <p:spPr>
          <a:xfrm>
            <a:off x="7162800" y="4419600"/>
            <a:ext cx="1828800" cy="1676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93691" y="3048000"/>
            <a:ext cx="1903995" cy="2908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87526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Additional Tips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Using PowerPoint</a:t>
            </a:r>
          </a:p>
          <a:p>
            <a:pPr lvl="1"/>
            <a:r>
              <a:rPr lang="en-US" dirty="0" smtClean="0"/>
              <a:t>Contrasting colors</a:t>
            </a:r>
          </a:p>
          <a:p>
            <a:pPr lvl="1"/>
            <a:r>
              <a:rPr lang="en-US" dirty="0" smtClean="0"/>
              <a:t>6 words per line</a:t>
            </a:r>
          </a:p>
          <a:p>
            <a:pPr lvl="1"/>
            <a:r>
              <a:rPr lang="en-US" dirty="0" smtClean="0"/>
              <a:t>No more than 6 lines</a:t>
            </a:r>
          </a:p>
          <a:p>
            <a:pPr lvl="1"/>
            <a:r>
              <a:rPr lang="en-US" dirty="0" smtClean="0"/>
              <a:t>One idea per visual</a:t>
            </a:r>
          </a:p>
          <a:p>
            <a:pPr lvl="1"/>
            <a:r>
              <a:rPr lang="en-US" dirty="0" smtClean="0"/>
              <a:t>Consistent font/graphics</a:t>
            </a:r>
          </a:p>
        </p:txBody>
      </p:sp>
      <p:sp>
        <p:nvSpPr>
          <p:cNvPr id="5" name="Rectangle 4"/>
          <p:cNvSpPr/>
          <p:nvPr/>
        </p:nvSpPr>
        <p:spPr>
          <a:xfrm>
            <a:off x="7162800" y="4419600"/>
            <a:ext cx="1828800" cy="1676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78500" y="3352800"/>
            <a:ext cx="3060700" cy="2654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3849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Additional Tips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Q&amp;A</a:t>
            </a:r>
          </a:p>
          <a:p>
            <a:pPr lvl="1"/>
            <a:r>
              <a:rPr lang="en-US" dirty="0" smtClean="0"/>
              <a:t>Repeat the question</a:t>
            </a:r>
          </a:p>
          <a:p>
            <a:pPr lvl="1"/>
            <a:r>
              <a:rPr lang="en-US" dirty="0" smtClean="0"/>
              <a:t>Make eye contact</a:t>
            </a:r>
          </a:p>
          <a:p>
            <a:pPr lvl="1"/>
            <a:r>
              <a:rPr lang="en-US" dirty="0" smtClean="0"/>
              <a:t>Reword difficult questions</a:t>
            </a:r>
          </a:p>
          <a:p>
            <a:pPr lvl="1"/>
            <a:r>
              <a:rPr lang="en-US" dirty="0" smtClean="0"/>
              <a:t>Don’t argue</a:t>
            </a:r>
          </a:p>
          <a:p>
            <a:pPr lvl="1"/>
            <a:r>
              <a:rPr lang="en-US" dirty="0" smtClean="0"/>
              <a:t>Keep it short!</a:t>
            </a:r>
          </a:p>
        </p:txBody>
      </p:sp>
      <p:sp>
        <p:nvSpPr>
          <p:cNvPr id="5" name="Rectangle 4"/>
          <p:cNvSpPr/>
          <p:nvPr/>
        </p:nvSpPr>
        <p:spPr>
          <a:xfrm>
            <a:off x="7162800" y="4419600"/>
            <a:ext cx="1828800" cy="1676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33076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Reminder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Remember that every group has to present, so you are not alone!</a:t>
            </a:r>
          </a:p>
          <a:p>
            <a:pPr marL="0" indent="0">
              <a:buNone/>
            </a:pPr>
            <a:endParaRPr lang="en-US" sz="1400" dirty="0" smtClean="0"/>
          </a:p>
        </p:txBody>
      </p:sp>
      <p:sp>
        <p:nvSpPr>
          <p:cNvPr id="3" name="Rectangle 2"/>
          <p:cNvSpPr/>
          <p:nvPr/>
        </p:nvSpPr>
        <p:spPr>
          <a:xfrm>
            <a:off x="7162800" y="4419600"/>
            <a:ext cx="1828800" cy="1676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6" descr="C:\Users\Trice\AppData\Local\Microsoft\Windows\Temporary Internet Files\Content.IE5\8IFD5LWI\MC900433819[2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24600" y="3048000"/>
            <a:ext cx="2130311" cy="213348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930359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to include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</a:p>
          <a:p>
            <a:r>
              <a:rPr lang="en-US" dirty="0" smtClean="0"/>
              <a:t>Problem Description</a:t>
            </a:r>
          </a:p>
          <a:p>
            <a:r>
              <a:rPr lang="en-US" dirty="0" smtClean="0"/>
              <a:t>Methodology</a:t>
            </a:r>
          </a:p>
          <a:p>
            <a:r>
              <a:rPr lang="en-US" dirty="0" smtClean="0"/>
              <a:t>Results</a:t>
            </a:r>
          </a:p>
          <a:p>
            <a:r>
              <a:rPr lang="en-US" dirty="0" smtClean="0"/>
              <a:t>Conclusions</a:t>
            </a:r>
          </a:p>
          <a:p>
            <a:r>
              <a:rPr lang="en-US" dirty="0" smtClean="0"/>
              <a:t>Acknowledgements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7162800" y="4419600"/>
            <a:ext cx="1828800" cy="1676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4984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idx="1"/>
          </p:nvPr>
        </p:nvSpPr>
        <p:spPr>
          <a:xfrm>
            <a:off x="457200" y="1600200"/>
            <a:ext cx="7010400" cy="4525963"/>
          </a:xfrm>
        </p:spPr>
        <p:txBody>
          <a:bodyPr>
            <a:normAutofit fontScale="85000" lnSpcReduction="20000"/>
          </a:bodyPr>
          <a:lstStyle/>
          <a:p>
            <a:endParaRPr lang="en-US" dirty="0"/>
          </a:p>
          <a:p>
            <a:r>
              <a:rPr lang="en-US" dirty="0"/>
              <a:t>What is your group name?</a:t>
            </a:r>
            <a:endParaRPr lang="en-US" dirty="0"/>
          </a:p>
          <a:p>
            <a:endParaRPr lang="en-US" dirty="0"/>
          </a:p>
          <a:p>
            <a:r>
              <a:rPr lang="en-US" dirty="0"/>
              <a:t>Who are the members in your group</a:t>
            </a:r>
            <a:r>
              <a:rPr lang="en-US" dirty="0" smtClean="0"/>
              <a:t>?</a:t>
            </a:r>
          </a:p>
          <a:p>
            <a:endParaRPr lang="en-US" dirty="0"/>
          </a:p>
          <a:p>
            <a:r>
              <a:rPr lang="en-US" dirty="0" smtClean="0"/>
              <a:t>Attention getting</a:t>
            </a:r>
          </a:p>
          <a:p>
            <a:endParaRPr lang="en-US" dirty="0" smtClean="0"/>
          </a:p>
          <a:p>
            <a:r>
              <a:rPr lang="en-US" dirty="0" smtClean="0"/>
              <a:t>Short preview</a:t>
            </a:r>
          </a:p>
          <a:p>
            <a:endParaRPr lang="en-US" dirty="0" smtClean="0"/>
          </a:p>
          <a:p>
            <a:r>
              <a:rPr lang="en-US" dirty="0" smtClean="0"/>
              <a:t>Memorize!!</a:t>
            </a:r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7162800" y="4419600"/>
            <a:ext cx="1828800" cy="1676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91200" y="3784991"/>
            <a:ext cx="2895600" cy="17522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97350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Problem Description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idx="1"/>
          </p:nvPr>
        </p:nvSpPr>
        <p:spPr>
          <a:xfrm>
            <a:off x="457200" y="1265237"/>
            <a:ext cx="4495800" cy="4525963"/>
          </a:xfrm>
        </p:spPr>
        <p:txBody>
          <a:bodyPr>
            <a:normAutofit fontScale="92500"/>
          </a:bodyPr>
          <a:lstStyle/>
          <a:p>
            <a:endParaRPr lang="en-US" dirty="0"/>
          </a:p>
          <a:p>
            <a:r>
              <a:rPr lang="en-US" dirty="0" smtClean="0"/>
              <a:t>Describe your challenge or project in detail.  Be sure to include any constraints that were given to you.</a:t>
            </a:r>
          </a:p>
          <a:p>
            <a:pPr lvl="1"/>
            <a:r>
              <a:rPr lang="en-US" dirty="0" smtClean="0"/>
              <a:t>Constraints:  limitations or restrictions (i.e.: cost, time, etc.)</a:t>
            </a:r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7162800" y="4419600"/>
            <a:ext cx="1828800" cy="1676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81600" y="2006636"/>
            <a:ext cx="3276600" cy="157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0973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Methodology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idx="1"/>
          </p:nvPr>
        </p:nvSpPr>
        <p:spPr>
          <a:xfrm>
            <a:off x="457200" y="1600200"/>
            <a:ext cx="7086600" cy="4525963"/>
          </a:xfrm>
        </p:spPr>
        <p:txBody>
          <a:bodyPr>
            <a:normAutofit lnSpcReduction="10000"/>
          </a:bodyPr>
          <a:lstStyle/>
          <a:p>
            <a:endParaRPr lang="en-US" dirty="0" smtClean="0">
              <a:latin typeface="Trebuchet MS" charset="0"/>
            </a:endParaRPr>
          </a:p>
          <a:p>
            <a:r>
              <a:rPr lang="en-US" dirty="0" smtClean="0">
                <a:latin typeface="Trebuchet MS" charset="0"/>
              </a:rPr>
              <a:t>Describe the procedure, technique, or specific way your group completed the challenge or project.</a:t>
            </a:r>
            <a:endParaRPr lang="en-US" dirty="0" smtClean="0">
              <a:latin typeface="Trebuchet MS" charset="0"/>
            </a:endParaRPr>
          </a:p>
          <a:p>
            <a:endParaRPr lang="en-US" b="1" dirty="0" smtClean="0">
              <a:latin typeface="Trebuchet MS" charset="0"/>
            </a:endParaRPr>
          </a:p>
          <a:p>
            <a:r>
              <a:rPr lang="en-US" dirty="0" smtClean="0">
                <a:latin typeface="Trebuchet MS" charset="0"/>
              </a:rPr>
              <a:t>Also describe rationale for why you approached the challenge or project in the manner that you did.</a:t>
            </a:r>
            <a:endParaRPr lang="en-US" dirty="0" smtClean="0">
              <a:latin typeface="Trebuchet MS" charset="0"/>
            </a:endParaRPr>
          </a:p>
          <a:p>
            <a:pPr marL="0" indent="0">
              <a:buNone/>
            </a:pPr>
            <a:endParaRPr lang="en-US" dirty="0">
              <a:latin typeface="Trebuchet MS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162800" y="4449763"/>
            <a:ext cx="1828800" cy="1676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41029" y="2867706"/>
            <a:ext cx="1295400" cy="1549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12475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7162800" y="4419600"/>
            <a:ext cx="1828800" cy="1676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idx="1"/>
          </p:nvPr>
        </p:nvSpPr>
        <p:spPr>
          <a:xfrm>
            <a:off x="304800" y="2027237"/>
            <a:ext cx="8077200" cy="4525963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rebuchet MS" charset="0"/>
              </a:rPr>
              <a:t>What were the outcomes?</a:t>
            </a:r>
            <a:endParaRPr lang="en-US" dirty="0">
              <a:latin typeface="Trebuchet MS" charset="0"/>
            </a:endParaRPr>
          </a:p>
          <a:p>
            <a:pPr lvl="1"/>
            <a:r>
              <a:rPr lang="en-US" dirty="0" smtClean="0">
                <a:latin typeface="Trebuchet MS" charset="0"/>
              </a:rPr>
              <a:t>Was your group successful with the challenge or project?</a:t>
            </a:r>
            <a:br>
              <a:rPr lang="en-US" dirty="0" smtClean="0">
                <a:latin typeface="Trebuchet MS" charset="0"/>
              </a:rPr>
            </a:br>
            <a:endParaRPr lang="en-US" dirty="0" smtClean="0">
              <a:latin typeface="Trebuchet MS" charset="0"/>
            </a:endParaRPr>
          </a:p>
          <a:p>
            <a:pPr lvl="1"/>
            <a:r>
              <a:rPr lang="en-US" dirty="0" smtClean="0">
                <a:latin typeface="Trebuchet MS" charset="0"/>
              </a:rPr>
              <a:t>Be sure to include outcomes for any specific requirements of the problem or challenge </a:t>
            </a:r>
            <a:endParaRPr lang="en-US" dirty="0" smtClean="0">
              <a:latin typeface="Trebuchet MS" charset="0"/>
            </a:endParaRPr>
          </a:p>
          <a:p>
            <a:endParaRPr lang="en-US" dirty="0" smtClean="0">
              <a:latin typeface="Trebuchet MS" charset="0"/>
            </a:endParaRPr>
          </a:p>
          <a:p>
            <a:endParaRPr lang="en-US" dirty="0" smtClean="0">
              <a:latin typeface="Trebuchet MS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29400" y="1143000"/>
            <a:ext cx="2146300" cy="15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97270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7162800" y="4419600"/>
            <a:ext cx="1828800" cy="1676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idx="1"/>
          </p:nvPr>
        </p:nvSpPr>
        <p:spPr>
          <a:xfrm>
            <a:off x="304800" y="2027237"/>
            <a:ext cx="8077200" cy="4525963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rebuchet MS" charset="0"/>
              </a:rPr>
              <a:t>What did you learn?  </a:t>
            </a:r>
          </a:p>
          <a:p>
            <a:r>
              <a:rPr lang="en-US" dirty="0" smtClean="0">
                <a:latin typeface="Trebuchet MS" charset="0"/>
              </a:rPr>
              <a:t>Summarize key points briefly.</a:t>
            </a:r>
          </a:p>
          <a:p>
            <a:r>
              <a:rPr lang="en-US" dirty="0" smtClean="0">
                <a:latin typeface="Trebuchet MS" charset="0"/>
              </a:rPr>
              <a:t>Don’t present new information</a:t>
            </a:r>
          </a:p>
          <a:p>
            <a:r>
              <a:rPr lang="en-US" dirty="0" smtClean="0">
                <a:latin typeface="Trebuchet MS" charset="0"/>
              </a:rPr>
              <a:t>Link to introduction</a:t>
            </a:r>
          </a:p>
          <a:p>
            <a:r>
              <a:rPr lang="en-US" dirty="0" smtClean="0">
                <a:latin typeface="Trebuchet MS" charset="0"/>
              </a:rPr>
              <a:t>Keep it short!</a:t>
            </a:r>
            <a:br>
              <a:rPr lang="en-US" dirty="0" smtClean="0">
                <a:latin typeface="Trebuchet MS" charset="0"/>
              </a:rPr>
            </a:br>
            <a:endParaRPr lang="en-US" dirty="0" smtClean="0">
              <a:latin typeface="Trebuchet MS" charset="0"/>
            </a:endParaRPr>
          </a:p>
          <a:p>
            <a:endParaRPr lang="en-US" dirty="0" smtClean="0">
              <a:latin typeface="Trebuchet MS" charset="0"/>
            </a:endParaRPr>
          </a:p>
          <a:p>
            <a:endParaRPr lang="en-US" dirty="0" smtClean="0">
              <a:latin typeface="Trebuchet MS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68747" y="3657600"/>
            <a:ext cx="2301082" cy="2301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885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Acknowledgements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7162800" y="4419600"/>
            <a:ext cx="1828800" cy="1676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idx="1"/>
          </p:nvPr>
        </p:nvSpPr>
        <p:spPr>
          <a:xfrm>
            <a:off x="304800" y="2027237"/>
            <a:ext cx="5914571" cy="4525963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rebuchet MS" charset="0"/>
              </a:rPr>
              <a:t>Be sure to thank your mentors, program faculty, and most importantly, program sponsors!!</a:t>
            </a:r>
            <a:br>
              <a:rPr lang="en-US" dirty="0" smtClean="0">
                <a:latin typeface="Trebuchet MS" charset="0"/>
              </a:rPr>
            </a:br>
            <a:endParaRPr lang="en-US" dirty="0" smtClean="0">
              <a:latin typeface="Trebuchet MS" charset="0"/>
            </a:endParaRPr>
          </a:p>
          <a:p>
            <a:endParaRPr lang="en-US" dirty="0" smtClean="0">
              <a:latin typeface="Trebuchet MS" charset="0"/>
            </a:endParaRPr>
          </a:p>
          <a:p>
            <a:endParaRPr lang="en-US" dirty="0" smtClean="0">
              <a:latin typeface="Trebuchet MS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19371" y="1676400"/>
            <a:ext cx="2794000" cy="1741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7315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Gisha">
      <a:majorFont>
        <a:latin typeface="Gisha"/>
        <a:ea typeface=""/>
        <a:cs typeface=""/>
      </a:majorFont>
      <a:minorFont>
        <a:latin typeface="Gish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1256</TotalTime>
  <Words>280</Words>
  <Application>Microsoft Macintosh PowerPoint</Application>
  <PresentationFormat>On-screen Show (4:3)</PresentationFormat>
  <Paragraphs>82</Paragraphs>
  <Slides>14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Calibri</vt:lpstr>
      <vt:lpstr>Gisha</vt:lpstr>
      <vt:lpstr>Trebuchet MS</vt:lpstr>
      <vt:lpstr>Arial</vt:lpstr>
      <vt:lpstr>Office Theme</vt:lpstr>
      <vt:lpstr>Guidelines for  Technical Presentations</vt:lpstr>
      <vt:lpstr>Reminder</vt:lpstr>
      <vt:lpstr>What to include</vt:lpstr>
      <vt:lpstr>Introduction</vt:lpstr>
      <vt:lpstr>Problem Description</vt:lpstr>
      <vt:lpstr>Methodology</vt:lpstr>
      <vt:lpstr>Results</vt:lpstr>
      <vt:lpstr>Conclusion</vt:lpstr>
      <vt:lpstr>Acknowledgements</vt:lpstr>
      <vt:lpstr>Questions??</vt:lpstr>
      <vt:lpstr>Additional Tips</vt:lpstr>
      <vt:lpstr>Additional Tips</vt:lpstr>
      <vt:lpstr>Additional Tips</vt:lpstr>
      <vt:lpstr>Additional Tips</vt:lpstr>
    </vt:vector>
  </TitlesOfParts>
  <Company>DOT</Company>
  <LinksUpToDate>false</LinksUpToDate>
  <SharedDoc>false</SharedDoc>
  <HyperlinksChanged>false</HyperlinksChanged>
  <AppVersion>15.0023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Regional Surface Transportation Workforce Centers Request for Applications</dc:title>
  <dc:creator>Bayliff, Sarah CTR (FHWA)</dc:creator>
  <cp:lastModifiedBy>Stephanie S Ivey (ssalyers)</cp:lastModifiedBy>
  <cp:revision>156</cp:revision>
  <dcterms:created xsi:type="dcterms:W3CDTF">2014-06-09T17:45:21Z</dcterms:created>
  <dcterms:modified xsi:type="dcterms:W3CDTF">2016-07-11T13:47:39Z</dcterms:modified>
</cp:coreProperties>
</file>