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9"/>
  </p:notesMasterIdLst>
  <p:sldIdLst>
    <p:sldId id="285" r:id="rId2"/>
    <p:sldId id="291" r:id="rId3"/>
    <p:sldId id="293" r:id="rId4"/>
    <p:sldId id="289" r:id="rId5"/>
    <p:sldId id="294" r:id="rId6"/>
    <p:sldId id="292" r:id="rId7"/>
    <p:sldId id="29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9441"/>
    <a:srgbClr val="E65B00"/>
    <a:srgbClr val="E65BFF"/>
    <a:srgbClr val="2D50C8"/>
    <a:srgbClr val="AA001A"/>
    <a:srgbClr val="FFC90E"/>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89714" autoAdjust="0"/>
  </p:normalViewPr>
  <p:slideViewPr>
    <p:cSldViewPr>
      <p:cViewPr varScale="1">
        <p:scale>
          <a:sx n="97" d="100"/>
          <a:sy n="97" d="100"/>
        </p:scale>
        <p:origin x="-664" y="-9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B42702-A0D3-4388-B8F2-16FBBB94ED02}" type="datetimeFigureOut">
              <a:rPr lang="en-US" smtClean="0"/>
              <a:t>7/6/16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814528-CDB3-41FC-9E0A-30467094ACD7}" type="slidenum">
              <a:rPr lang="en-US" smtClean="0"/>
              <a:t>‹#›</a:t>
            </a:fld>
            <a:endParaRPr lang="en-US"/>
          </a:p>
        </p:txBody>
      </p:sp>
    </p:spTree>
    <p:extLst>
      <p:ext uri="{BB962C8B-B14F-4D97-AF65-F5344CB8AC3E}">
        <p14:creationId xmlns:p14="http://schemas.microsoft.com/office/powerpoint/2010/main" val="2847250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charset="0"/>
              </a:rPr>
              <a:t>These three components of a transportation system have an interconnected relationship.  We can design the environment and the vehicle, but have limited influence on the behavior of the user.</a:t>
            </a:r>
            <a:endParaRPr lang="en-US" b="1" u="sng"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3</a:t>
            </a:fld>
            <a:endParaRPr lang="en-US"/>
          </a:p>
        </p:txBody>
      </p:sp>
    </p:spTree>
    <p:extLst>
      <p:ext uri="{BB962C8B-B14F-4D97-AF65-F5344CB8AC3E}">
        <p14:creationId xmlns:p14="http://schemas.microsoft.com/office/powerpoint/2010/main" val="2462004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the types of users on the roadway (passenger car, heavy truck, transit, bicycle, pedestrian)</a:t>
            </a:r>
          </a:p>
          <a:p>
            <a:r>
              <a:rPr lang="en-US" baseline="0" dirty="0" smtClean="0"/>
              <a:t>Have groups each take one type of user and brainstorm factors that are important to planning and designing a transportation system that accommodates this user.  Groups have 10 minutes to discuss and prepare information to present.  Once all groups have presented, discuss the complexity involved when accommodating all of these users and tradeoffs.  </a:t>
            </a:r>
          </a:p>
        </p:txBody>
      </p:sp>
      <p:sp>
        <p:nvSpPr>
          <p:cNvPr id="4" name="Slide Number Placeholder 3"/>
          <p:cNvSpPr>
            <a:spLocks noGrp="1"/>
          </p:cNvSpPr>
          <p:nvPr>
            <p:ph type="sldNum" sz="quarter" idx="10"/>
          </p:nvPr>
        </p:nvSpPr>
        <p:spPr/>
        <p:txBody>
          <a:bodyPr/>
          <a:lstStyle/>
          <a:p>
            <a:fld id="{28814528-CDB3-41FC-9E0A-30467094ACD7}" type="slidenum">
              <a:rPr lang="en-US" smtClean="0"/>
              <a:t>4</a:t>
            </a:fld>
            <a:endParaRPr lang="en-US"/>
          </a:p>
        </p:txBody>
      </p:sp>
    </p:spTree>
    <p:extLst>
      <p:ext uri="{BB962C8B-B14F-4D97-AF65-F5344CB8AC3E}">
        <p14:creationId xmlns:p14="http://schemas.microsoft.com/office/powerpoint/2010/main" val="3664865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groups brainstorm</a:t>
            </a:r>
            <a:r>
              <a:rPr lang="en-US" baseline="0" dirty="0" smtClean="0"/>
              <a:t> for 5 minutes about advantages/disadvantages of rail transportation and how this may impact mode choice decisions from the perspective of both types of users.</a:t>
            </a:r>
          </a:p>
        </p:txBody>
      </p:sp>
      <p:sp>
        <p:nvSpPr>
          <p:cNvPr id="4" name="Slide Number Placeholder 3"/>
          <p:cNvSpPr>
            <a:spLocks noGrp="1"/>
          </p:cNvSpPr>
          <p:nvPr>
            <p:ph type="sldNum" sz="quarter" idx="10"/>
          </p:nvPr>
        </p:nvSpPr>
        <p:spPr/>
        <p:txBody>
          <a:bodyPr/>
          <a:lstStyle/>
          <a:p>
            <a:fld id="{28814528-CDB3-41FC-9E0A-30467094ACD7}" type="slidenum">
              <a:rPr lang="en-US" smtClean="0"/>
              <a:t>5</a:t>
            </a:fld>
            <a:endParaRPr lang="en-US"/>
          </a:p>
        </p:txBody>
      </p:sp>
    </p:spTree>
    <p:extLst>
      <p:ext uri="{BB962C8B-B14F-4D97-AF65-F5344CB8AC3E}">
        <p14:creationId xmlns:p14="http://schemas.microsoft.com/office/powerpoint/2010/main" val="3664865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6</a:t>
            </a:fld>
            <a:endParaRPr lang="en-US"/>
          </a:p>
        </p:txBody>
      </p:sp>
    </p:spTree>
    <p:extLst>
      <p:ext uri="{BB962C8B-B14F-4D97-AF65-F5344CB8AC3E}">
        <p14:creationId xmlns:p14="http://schemas.microsoft.com/office/powerpoint/2010/main" val="1937735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7</a:t>
            </a:fld>
            <a:endParaRPr lang="en-US"/>
          </a:p>
        </p:txBody>
      </p:sp>
    </p:spTree>
    <p:extLst>
      <p:ext uri="{BB962C8B-B14F-4D97-AF65-F5344CB8AC3E}">
        <p14:creationId xmlns:p14="http://schemas.microsoft.com/office/powerpoint/2010/main" val="1937735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0" y="2057400"/>
            <a:ext cx="6019800" cy="2057400"/>
          </a:xfr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505200" y="4191000"/>
            <a:ext cx="5562600" cy="11430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6019800"/>
            <a:ext cx="2133600" cy="365125"/>
          </a:xfrm>
        </p:spPr>
        <p:txBody>
          <a:bodyPr/>
          <a:lstStyle/>
          <a:p>
            <a:fld id="{6CF98D11-96BC-4868-B807-B4E0453A7417}" type="datetimeFigureOut">
              <a:rPr lang="en-US" smtClean="0"/>
              <a:t>7/6/16</a:t>
            </a:fld>
            <a:endParaRPr lang="en-US" dirty="0"/>
          </a:p>
        </p:txBody>
      </p:sp>
      <p:sp>
        <p:nvSpPr>
          <p:cNvPr id="5" name="Footer Placeholder 4"/>
          <p:cNvSpPr>
            <a:spLocks noGrp="1"/>
          </p:cNvSpPr>
          <p:nvPr>
            <p:ph type="ftr" sz="quarter" idx="11"/>
          </p:nvPr>
        </p:nvSpPr>
        <p:spPr>
          <a:xfrm>
            <a:off x="3352800" y="6035675"/>
            <a:ext cx="2895600" cy="365125"/>
          </a:xfrm>
        </p:spPr>
        <p:txBody>
          <a:bodyPr/>
          <a:lstStyle/>
          <a:p>
            <a:endParaRPr lang="en-US" dirty="0"/>
          </a:p>
        </p:txBody>
      </p:sp>
    </p:spTree>
    <p:extLst>
      <p:ext uri="{BB962C8B-B14F-4D97-AF65-F5344CB8AC3E}">
        <p14:creationId xmlns:p14="http://schemas.microsoft.com/office/powerpoint/2010/main" val="1405250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395753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222532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533400"/>
            <a:ext cx="8229600" cy="9435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grpSp>
        <p:nvGrpSpPr>
          <p:cNvPr id="21" name="Group 20"/>
          <p:cNvGrpSpPr>
            <a:grpSpLocks noChangeAspect="1"/>
          </p:cNvGrpSpPr>
          <p:nvPr userDrawn="1"/>
        </p:nvGrpSpPr>
        <p:grpSpPr>
          <a:xfrm>
            <a:off x="7416354" y="4777211"/>
            <a:ext cx="1499046" cy="1348952"/>
            <a:chOff x="6463665" y="4419601"/>
            <a:chExt cx="2375536" cy="2140584"/>
          </a:xfrm>
        </p:grpSpPr>
        <p:sp>
          <p:nvSpPr>
            <p:cNvPr id="22" name="Rectangle 21"/>
            <p:cNvSpPr>
              <a:spLocks noChangeAspect="1"/>
            </p:cNvSpPr>
            <p:nvPr/>
          </p:nvSpPr>
          <p:spPr>
            <a:xfrm>
              <a:off x="6463665" y="4419601"/>
              <a:ext cx="2375536" cy="214058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3" name="Picture 22"/>
            <p:cNvPicPr/>
            <p:nvPr/>
          </p:nvPicPr>
          <p:blipFill>
            <a:blip r:embed="rId3" cstate="print">
              <a:extLst>
                <a:ext uri="{28A0092B-C50C-407E-A947-70E740481C1C}">
                  <a14:useLocalDpi xmlns:a14="http://schemas.microsoft.com/office/drawing/2010/main" val="0"/>
                </a:ext>
              </a:extLst>
            </a:blip>
            <a:stretch>
              <a:fillRect/>
            </a:stretch>
          </p:blipFill>
          <p:spPr>
            <a:xfrm>
              <a:off x="6553200" y="4495800"/>
              <a:ext cx="2196465" cy="1988185"/>
            </a:xfrm>
            <a:prstGeom prst="rect">
              <a:avLst/>
            </a:prstGeom>
            <a:ln>
              <a:noFill/>
            </a:ln>
          </p:spPr>
        </p:pic>
      </p:grpSp>
    </p:spTree>
    <p:extLst>
      <p:ext uri="{BB962C8B-B14F-4D97-AF65-F5344CB8AC3E}">
        <p14:creationId xmlns:p14="http://schemas.microsoft.com/office/powerpoint/2010/main" val="245620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887074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F98D11-96BC-4868-B807-B4E0453A7417}" type="datetimeFigureOut">
              <a:rPr lang="en-US" smtClean="0"/>
              <a:t>7/6/16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2816815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F98D11-96BC-4868-B807-B4E0453A7417}" type="datetimeFigureOut">
              <a:rPr lang="en-US" smtClean="0"/>
              <a:t>7/6/16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3301049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F98D11-96BC-4868-B807-B4E0453A7417}" type="datetimeFigureOut">
              <a:rPr lang="en-US" smtClean="0"/>
              <a:t>7/6/16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402235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F98D11-96BC-4868-B807-B4E0453A7417}" type="datetimeFigureOut">
              <a:rPr lang="en-US" smtClean="0"/>
              <a:t>7/6/16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743663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98D11-96BC-4868-B807-B4E0453A7417}" type="datetimeFigureOut">
              <a:rPr lang="en-US" smtClean="0"/>
              <a:t>7/6/16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79866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98D11-96BC-4868-B807-B4E0453A7417}" type="datetimeFigureOut">
              <a:rPr lang="en-US" smtClean="0"/>
              <a:t>7/6/16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249062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F98D11-96BC-4868-B807-B4E0453A7417}" type="datetimeFigureOut">
              <a:rPr lang="en-US" smtClean="0"/>
              <a:t>7/6/16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A24016-3D52-458F-8765-1423AAC4D37A}" type="slidenum">
              <a:rPr lang="en-US" smtClean="0"/>
              <a:t>‹#›</a:t>
            </a:fld>
            <a:endParaRPr lang="en-US"/>
          </a:p>
        </p:txBody>
      </p:sp>
    </p:spTree>
    <p:extLst>
      <p:ext uri="{BB962C8B-B14F-4D97-AF65-F5344CB8AC3E}">
        <p14:creationId xmlns:p14="http://schemas.microsoft.com/office/powerpoint/2010/main" val="3576235276"/>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hyperlink" Target="http://www.its.dot.gov/communications/media/15cv_future.htm" TargetMode="External"/><Relationship Id="rId4" Type="http://schemas.openxmlformats.org/officeDocument/2006/relationships/image" Target="../media/image4.png"/><Relationship Id="rId5"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BdNOZlZCBlc" TargetMode="External"/><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7A7GsAPR3J0" TargetMode="External"/><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62000" y="1968533"/>
            <a:ext cx="7772400" cy="2222467"/>
          </a:xfrm>
        </p:spPr>
        <p:txBody>
          <a:bodyPr>
            <a:noAutofit/>
          </a:bodyPr>
          <a:lstStyle/>
          <a:p>
            <a:r>
              <a:rPr lang="en-US" sz="4000" b="1" dirty="0" smtClean="0">
                <a:ln w="18415" cmpd="sng">
                  <a:noFill/>
                  <a:prstDash val="solid"/>
                </a:ln>
              </a:rPr>
              <a:t>Modes of Transportation</a:t>
            </a:r>
            <a:endParaRPr lang="en-US" sz="4800" dirty="0">
              <a:ln w="18415" cmpd="sng">
                <a:solidFill>
                  <a:srgbClr val="FFFFFF"/>
                </a:solidFill>
                <a:prstDash val="solid"/>
              </a:ln>
            </a:endParaRPr>
          </a:p>
        </p:txBody>
      </p:sp>
      <p:sp>
        <p:nvSpPr>
          <p:cNvPr id="4" name="AutoShape 4" descr="https://wistrans.basecamphq.com/projects/12436821/file/195661153/NTWC_log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s://wistrans.basecamphq.com/projects/12436821/file/195661153/NTWC_logo.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wistrans.basecamphq.com/projects/12436821/file/195661153/NTWC_logo.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4343400" y="4419600"/>
            <a:ext cx="3251536" cy="646331"/>
          </a:xfrm>
          <a:prstGeom prst="rect">
            <a:avLst/>
          </a:prstGeom>
          <a:noFill/>
        </p:spPr>
        <p:txBody>
          <a:bodyPr wrap="none" rtlCol="0">
            <a:spAutoFit/>
          </a:bodyPr>
          <a:lstStyle/>
          <a:p>
            <a:pPr algn="ctr"/>
            <a:r>
              <a:rPr lang="en-US" dirty="0" smtClean="0"/>
              <a:t>2016 Transportation Academy</a:t>
            </a:r>
          </a:p>
          <a:p>
            <a:pPr algn="ctr"/>
            <a:r>
              <a:rPr lang="en-US" dirty="0" smtClean="0"/>
              <a:t>July 11-15</a:t>
            </a:r>
            <a:endParaRPr lang="en-US" dirty="0"/>
          </a:p>
        </p:txBody>
      </p:sp>
    </p:spTree>
    <p:extLst>
      <p:ext uri="{BB962C8B-B14F-4D97-AF65-F5344CB8AC3E}">
        <p14:creationId xmlns:p14="http://schemas.microsoft.com/office/powerpoint/2010/main" val="3000345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smtClean="0"/>
              <a:t>Considerations for Transportation Systems</a:t>
            </a:r>
            <a:endParaRPr lang="en-US" dirty="0"/>
          </a:p>
        </p:txBody>
      </p:sp>
      <p:sp>
        <p:nvSpPr>
          <p:cNvPr id="2" name="Content Placeholder 1"/>
          <p:cNvSpPr>
            <a:spLocks noGrp="1"/>
          </p:cNvSpPr>
          <p:nvPr>
            <p:ph idx="1"/>
          </p:nvPr>
        </p:nvSpPr>
        <p:spPr/>
        <p:txBody>
          <a:bodyPr>
            <a:normAutofit fontScale="92500" lnSpcReduction="10000"/>
          </a:bodyPr>
          <a:lstStyle/>
          <a:p>
            <a:pPr marL="0" indent="0">
              <a:buNone/>
            </a:pPr>
            <a:endParaRPr lang="en-US" sz="1400" dirty="0" smtClean="0"/>
          </a:p>
          <a:p>
            <a:r>
              <a:rPr lang="en-US" dirty="0"/>
              <a:t>Planning (short and long-term)</a:t>
            </a:r>
          </a:p>
          <a:p>
            <a:r>
              <a:rPr lang="en-US" dirty="0" smtClean="0"/>
              <a:t>Design</a:t>
            </a:r>
          </a:p>
          <a:p>
            <a:r>
              <a:rPr lang="en-US" dirty="0" smtClean="0"/>
              <a:t>Safety</a:t>
            </a:r>
          </a:p>
          <a:p>
            <a:r>
              <a:rPr lang="en-US" dirty="0" smtClean="0"/>
              <a:t>Operations</a:t>
            </a:r>
          </a:p>
          <a:p>
            <a:r>
              <a:rPr lang="en-US" dirty="0" smtClean="0"/>
              <a:t>Maintenance</a:t>
            </a:r>
          </a:p>
          <a:p>
            <a:r>
              <a:rPr lang="en-US" dirty="0" smtClean="0"/>
              <a:t>Environmental impact</a:t>
            </a:r>
          </a:p>
          <a:p>
            <a:r>
              <a:rPr lang="en-US" dirty="0" smtClean="0"/>
              <a:t>Cost</a:t>
            </a:r>
          </a:p>
          <a:p>
            <a:r>
              <a:rPr lang="en-US" dirty="0" smtClean="0"/>
              <a:t>Policies and legal requirements</a:t>
            </a:r>
            <a:endParaRPr lang="en-US" dirty="0"/>
          </a:p>
        </p:txBody>
      </p:sp>
      <p:sp>
        <p:nvSpPr>
          <p:cNvPr id="3" name="Rectangle 2"/>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035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Relationship Model</a:t>
            </a:r>
            <a:endParaRPr lang="en-US" dirty="0"/>
          </a:p>
        </p:txBody>
      </p:sp>
      <p:sp>
        <p:nvSpPr>
          <p:cNvPr id="3" name="Rectangle 2"/>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AutoShape 6"/>
          <p:cNvSpPr>
            <a:spLocks noChangeArrowheads="1"/>
          </p:cNvSpPr>
          <p:nvPr/>
        </p:nvSpPr>
        <p:spPr bwMode="auto">
          <a:xfrm>
            <a:off x="3276600" y="2057400"/>
            <a:ext cx="2514600" cy="1066800"/>
          </a:xfrm>
          <a:prstGeom prst="roundRect">
            <a:avLst>
              <a:gd name="adj" fmla="val 16667"/>
            </a:avLst>
          </a:prstGeom>
          <a:solidFill>
            <a:srgbClr val="0000FF"/>
          </a:solidFill>
          <a:ln w="38100">
            <a:solidFill>
              <a:srgbClr val="FFFFFF"/>
            </a:solidFill>
            <a:round/>
            <a:headEnd type="none" w="sm" len="sm"/>
            <a:tailEnd type="none" w="sm" len="sm"/>
          </a:ln>
        </p:spPr>
        <p:txBody>
          <a:bodyPr wrap="none" anchor="ctr"/>
          <a:lstStyle/>
          <a:p>
            <a:pPr algn="ctr"/>
            <a:endParaRPr lang="en-US" sz="1000">
              <a:latin typeface="Arial" charset="0"/>
            </a:endParaRPr>
          </a:p>
        </p:txBody>
      </p:sp>
      <p:sp>
        <p:nvSpPr>
          <p:cNvPr id="7" name="AutoShape 7"/>
          <p:cNvSpPr>
            <a:spLocks noChangeArrowheads="1"/>
          </p:cNvSpPr>
          <p:nvPr/>
        </p:nvSpPr>
        <p:spPr bwMode="auto">
          <a:xfrm>
            <a:off x="5562600" y="4572000"/>
            <a:ext cx="2514600" cy="1066800"/>
          </a:xfrm>
          <a:prstGeom prst="roundRect">
            <a:avLst>
              <a:gd name="adj" fmla="val 16667"/>
            </a:avLst>
          </a:prstGeom>
          <a:solidFill>
            <a:srgbClr val="CC3399"/>
          </a:solidFill>
          <a:ln w="38100">
            <a:solidFill>
              <a:srgbClr val="FFFFFF"/>
            </a:solidFill>
            <a:round/>
            <a:headEnd type="none" w="sm" len="sm"/>
            <a:tailEnd type="none" w="sm" len="sm"/>
          </a:ln>
        </p:spPr>
        <p:txBody>
          <a:bodyPr wrap="none" anchor="ctr"/>
          <a:lstStyle/>
          <a:p>
            <a:endParaRPr lang="en-US"/>
          </a:p>
        </p:txBody>
      </p:sp>
      <p:sp>
        <p:nvSpPr>
          <p:cNvPr id="8" name="AutoShape 8"/>
          <p:cNvSpPr>
            <a:spLocks noChangeArrowheads="1"/>
          </p:cNvSpPr>
          <p:nvPr/>
        </p:nvSpPr>
        <p:spPr bwMode="auto">
          <a:xfrm>
            <a:off x="1143000" y="4572000"/>
            <a:ext cx="2514600" cy="1066800"/>
          </a:xfrm>
          <a:prstGeom prst="roundRect">
            <a:avLst>
              <a:gd name="adj" fmla="val 16667"/>
            </a:avLst>
          </a:prstGeom>
          <a:solidFill>
            <a:srgbClr val="009900"/>
          </a:solidFill>
          <a:ln w="38100">
            <a:solidFill>
              <a:srgbClr val="FFFFFF"/>
            </a:solidFill>
            <a:round/>
            <a:headEnd type="none" w="sm" len="sm"/>
            <a:tailEnd type="none" w="sm" len="sm"/>
          </a:ln>
        </p:spPr>
        <p:txBody>
          <a:bodyPr wrap="none" anchor="ctr"/>
          <a:lstStyle/>
          <a:p>
            <a:endParaRPr lang="en-US"/>
          </a:p>
        </p:txBody>
      </p:sp>
      <p:sp>
        <p:nvSpPr>
          <p:cNvPr id="9" name="Text Box 10"/>
          <p:cNvSpPr txBox="1">
            <a:spLocks noChangeArrowheads="1"/>
          </p:cNvSpPr>
          <p:nvPr/>
        </p:nvSpPr>
        <p:spPr bwMode="auto">
          <a:xfrm>
            <a:off x="4060825" y="2311400"/>
            <a:ext cx="9747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2800" b="1" dirty="0">
                <a:solidFill>
                  <a:srgbClr val="FFFFFF"/>
                </a:solidFill>
                <a:latin typeface="Arial" charset="0"/>
              </a:rPr>
              <a:t>User</a:t>
            </a:r>
            <a:endParaRPr lang="en-US" b="1" dirty="0">
              <a:solidFill>
                <a:srgbClr val="FFFFFF"/>
              </a:solidFill>
              <a:latin typeface="Arial" charset="0"/>
            </a:endParaRPr>
          </a:p>
        </p:txBody>
      </p:sp>
      <p:sp>
        <p:nvSpPr>
          <p:cNvPr id="11" name="Text Box 11"/>
          <p:cNvSpPr txBox="1">
            <a:spLocks noChangeArrowheads="1"/>
          </p:cNvSpPr>
          <p:nvPr/>
        </p:nvSpPr>
        <p:spPr bwMode="auto">
          <a:xfrm>
            <a:off x="1682750" y="4800600"/>
            <a:ext cx="14287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2800" b="1">
                <a:solidFill>
                  <a:srgbClr val="FFFFFF"/>
                </a:solidFill>
                <a:latin typeface="Arial" charset="0"/>
              </a:rPr>
              <a:t>Vehicle</a:t>
            </a:r>
            <a:endParaRPr lang="en-US" b="1">
              <a:solidFill>
                <a:srgbClr val="FFFFFF"/>
              </a:solidFill>
              <a:latin typeface="Arial" charset="0"/>
            </a:endParaRPr>
          </a:p>
        </p:txBody>
      </p:sp>
      <p:sp>
        <p:nvSpPr>
          <p:cNvPr id="12" name="Text Box 12"/>
          <p:cNvSpPr txBox="1">
            <a:spLocks noChangeArrowheads="1"/>
          </p:cNvSpPr>
          <p:nvPr/>
        </p:nvSpPr>
        <p:spPr bwMode="auto">
          <a:xfrm>
            <a:off x="5641975" y="4800600"/>
            <a:ext cx="23574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2800" b="1">
                <a:solidFill>
                  <a:srgbClr val="FFFFFF"/>
                </a:solidFill>
                <a:latin typeface="Arial" charset="0"/>
              </a:rPr>
              <a:t>Environment</a:t>
            </a:r>
            <a:endParaRPr lang="en-US" b="1">
              <a:solidFill>
                <a:srgbClr val="FFFFFF"/>
              </a:solidFill>
              <a:latin typeface="Arial" charset="0"/>
            </a:endParaRPr>
          </a:p>
        </p:txBody>
      </p:sp>
      <p:cxnSp>
        <p:nvCxnSpPr>
          <p:cNvPr id="13" name="AutoShape 13"/>
          <p:cNvCxnSpPr>
            <a:cxnSpLocks noChangeShapeType="1"/>
            <a:stCxn id="8" idx="0"/>
            <a:endCxn id="5" idx="2"/>
          </p:cNvCxnSpPr>
          <p:nvPr/>
        </p:nvCxnSpPr>
        <p:spPr bwMode="auto">
          <a:xfrm flipV="1">
            <a:off x="2400300" y="3143250"/>
            <a:ext cx="2133600" cy="1409700"/>
          </a:xfrm>
          <a:prstGeom prst="straightConnector1">
            <a:avLst/>
          </a:prstGeom>
          <a:noFill/>
          <a:ln w="50800">
            <a:solidFill>
              <a:srgbClr val="FFFFFF"/>
            </a:solidFill>
            <a:round/>
            <a:headEnd type="stealth" w="med" len="lg"/>
            <a:tailEnd type="stealth" w="med" len="lg"/>
          </a:ln>
          <a:extLst>
            <a:ext uri="{909E8E84-426E-40dd-AFC4-6F175D3DCCD1}">
              <a14:hiddenFill xmlns:a14="http://schemas.microsoft.com/office/drawing/2010/main">
                <a:noFill/>
              </a14:hiddenFill>
            </a:ext>
          </a:extLst>
        </p:spPr>
      </p:cxnSp>
      <p:cxnSp>
        <p:nvCxnSpPr>
          <p:cNvPr id="14" name="AutoShape 14"/>
          <p:cNvCxnSpPr>
            <a:cxnSpLocks noChangeShapeType="1"/>
            <a:stCxn id="5" idx="2"/>
            <a:endCxn id="7" idx="0"/>
          </p:cNvCxnSpPr>
          <p:nvPr/>
        </p:nvCxnSpPr>
        <p:spPr bwMode="auto">
          <a:xfrm>
            <a:off x="4533900" y="3143250"/>
            <a:ext cx="2286000" cy="1409700"/>
          </a:xfrm>
          <a:prstGeom prst="straightConnector1">
            <a:avLst/>
          </a:prstGeom>
          <a:noFill/>
          <a:ln w="50800">
            <a:solidFill>
              <a:srgbClr val="FFFFFF"/>
            </a:solidFill>
            <a:round/>
            <a:headEnd type="stealth" w="med" len="lg"/>
            <a:tailEnd type="stealth" w="med" len="lg"/>
          </a:ln>
          <a:extLst>
            <a:ext uri="{909E8E84-426E-40dd-AFC4-6F175D3DCCD1}">
              <a14:hiddenFill xmlns:a14="http://schemas.microsoft.com/office/drawing/2010/main">
                <a:noFill/>
              </a14:hiddenFill>
            </a:ext>
          </a:extLst>
        </p:spPr>
      </p:cxnSp>
      <p:cxnSp>
        <p:nvCxnSpPr>
          <p:cNvPr id="15" name="AutoShape 15"/>
          <p:cNvCxnSpPr>
            <a:cxnSpLocks noChangeShapeType="1"/>
            <a:stCxn id="8" idx="3"/>
            <a:endCxn id="7" idx="1"/>
          </p:cNvCxnSpPr>
          <p:nvPr/>
        </p:nvCxnSpPr>
        <p:spPr bwMode="auto">
          <a:xfrm>
            <a:off x="3676650" y="5105400"/>
            <a:ext cx="1866900" cy="0"/>
          </a:xfrm>
          <a:prstGeom prst="straightConnector1">
            <a:avLst/>
          </a:prstGeom>
          <a:noFill/>
          <a:ln w="50800">
            <a:solidFill>
              <a:srgbClr val="FFFFFF"/>
            </a:solidFill>
            <a:round/>
            <a:headEnd type="stealth" w="med" len="lg"/>
            <a:tailEnd type="stealth" w="med" len="lg"/>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24984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smtClean="0"/>
              <a:t>Highways and Streets</a:t>
            </a:r>
            <a:endParaRPr lang="en-US" dirty="0"/>
          </a:p>
        </p:txBody>
      </p:sp>
      <p:sp>
        <p:nvSpPr>
          <p:cNvPr id="11" name="Content Placeholder 10"/>
          <p:cNvSpPr>
            <a:spLocks noGrp="1"/>
          </p:cNvSpPr>
          <p:nvPr>
            <p:ph idx="1"/>
          </p:nvPr>
        </p:nvSpPr>
        <p:spPr>
          <a:xfrm>
            <a:off x="457200" y="1600200"/>
            <a:ext cx="7010400" cy="4525963"/>
          </a:xfrm>
        </p:spPr>
        <p:txBody>
          <a:bodyPr>
            <a:normAutofit/>
          </a:bodyPr>
          <a:lstStyle/>
          <a:p>
            <a:endParaRPr lang="en-US" dirty="0"/>
          </a:p>
          <a:p>
            <a:r>
              <a:rPr lang="en-US" dirty="0"/>
              <a:t>Users?</a:t>
            </a:r>
          </a:p>
          <a:p>
            <a:endParaRPr lang="en-US" dirty="0"/>
          </a:p>
          <a:p>
            <a:r>
              <a:rPr lang="en-US" b="1" dirty="0" smtClean="0"/>
              <a:t>Brainstorm:  Factors important in planning </a:t>
            </a:r>
            <a:r>
              <a:rPr lang="en-US" b="1" dirty="0"/>
              <a:t>and </a:t>
            </a:r>
            <a:r>
              <a:rPr lang="en-US" b="1" dirty="0" smtClean="0"/>
              <a:t>design </a:t>
            </a:r>
            <a:endParaRPr lang="en-US" b="1" dirty="0"/>
          </a:p>
          <a:p>
            <a:pPr marL="0" indent="0">
              <a:buNone/>
            </a:pPr>
            <a:endParaRPr lang="en-US" dirty="0"/>
          </a:p>
          <a:p>
            <a:r>
              <a:rPr lang="en-US" dirty="0"/>
              <a:t>Advances in technology</a:t>
            </a:r>
          </a:p>
          <a:p>
            <a:pPr lvl="1"/>
            <a:r>
              <a:rPr lang="en-US" dirty="0">
                <a:hlinkClick r:id="rId3"/>
              </a:rPr>
              <a:t>Connected and autonomous vehicles</a:t>
            </a:r>
            <a:endParaRPr lang="en-US" dirty="0"/>
          </a:p>
          <a:p>
            <a:pPr marL="0" indent="0">
              <a:buNone/>
            </a:pPr>
            <a:endParaRPr lang="en-US" dirty="0"/>
          </a:p>
        </p:txBody>
      </p:sp>
      <p:sp>
        <p:nvSpPr>
          <p:cNvPr id="5" name="Rectangle 4"/>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12" descr="traffic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600200"/>
            <a:ext cx="2362200" cy="155483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28" descr="walk to school 1"/>
          <p:cNvPicPr>
            <a:picLocks noChangeAspect="1" noChangeArrowheads="1"/>
          </p:cNvPicPr>
          <p:nvPr/>
        </p:nvPicPr>
        <p:blipFill>
          <a:blip r:embed="rId5">
            <a:extLst>
              <a:ext uri="{28A0092B-C50C-407E-A947-70E740481C1C}">
                <a14:useLocalDpi xmlns:a14="http://schemas.microsoft.com/office/drawing/2010/main" val="0"/>
              </a:ext>
            </a:extLst>
          </a:blip>
          <a:srcRect b="26089"/>
          <a:stretch>
            <a:fillRect/>
          </a:stretch>
        </p:blipFill>
        <p:spPr bwMode="auto">
          <a:xfrm>
            <a:off x="5943600" y="4038600"/>
            <a:ext cx="2700338" cy="1505289"/>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735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p:val>
                                            <p:fltVal val="0.5"/>
                                          </p:val>
                                        </p:tav>
                                        <p:tav tm="100000">
                                          <p:val>
                                            <p:strVal val="#ppt_x"/>
                                          </p:val>
                                        </p:tav>
                                      </p:tavLst>
                                    </p:anim>
                                    <p:anim calcmode="lin" valueType="num">
                                      <p:cBhvr>
                                        <p:cTn id="10" dur="10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smtClean="0"/>
              <a:t>Rail</a:t>
            </a:r>
            <a:endParaRPr lang="en-US" dirty="0"/>
          </a:p>
        </p:txBody>
      </p:sp>
      <p:sp>
        <p:nvSpPr>
          <p:cNvPr id="11" name="Content Placeholder 10"/>
          <p:cNvSpPr>
            <a:spLocks noGrp="1"/>
          </p:cNvSpPr>
          <p:nvPr>
            <p:ph idx="1"/>
          </p:nvPr>
        </p:nvSpPr>
        <p:spPr>
          <a:xfrm>
            <a:off x="457200" y="1600200"/>
            <a:ext cx="7010400" cy="4525963"/>
          </a:xfrm>
        </p:spPr>
        <p:txBody>
          <a:bodyPr>
            <a:normAutofit fontScale="85000" lnSpcReduction="10000"/>
          </a:bodyPr>
          <a:lstStyle/>
          <a:p>
            <a:endParaRPr lang="en-US" dirty="0"/>
          </a:p>
          <a:p>
            <a:r>
              <a:rPr lang="en-US" dirty="0" smtClean="0"/>
              <a:t>Users</a:t>
            </a:r>
          </a:p>
          <a:p>
            <a:pPr lvl="1"/>
            <a:r>
              <a:rPr lang="en-US" dirty="0" smtClean="0"/>
              <a:t>Passengers</a:t>
            </a:r>
          </a:p>
          <a:p>
            <a:pPr lvl="1"/>
            <a:r>
              <a:rPr lang="en-US" dirty="0" smtClean="0"/>
              <a:t>Freight</a:t>
            </a:r>
            <a:endParaRPr lang="en-US" dirty="0"/>
          </a:p>
          <a:p>
            <a:endParaRPr lang="en-US" dirty="0"/>
          </a:p>
          <a:p>
            <a:r>
              <a:rPr lang="en-US" b="1" dirty="0" smtClean="0"/>
              <a:t>Brainstorm:  What are the advantages/drawbacks of rail transportation?</a:t>
            </a:r>
            <a:endParaRPr lang="en-US" b="1" dirty="0"/>
          </a:p>
          <a:p>
            <a:pPr marL="0" indent="0">
              <a:buNone/>
            </a:pPr>
            <a:endParaRPr lang="en-US" dirty="0"/>
          </a:p>
          <a:p>
            <a:r>
              <a:rPr lang="en-US" dirty="0"/>
              <a:t>Advances in technology</a:t>
            </a:r>
          </a:p>
          <a:p>
            <a:pPr lvl="1"/>
            <a:r>
              <a:rPr lang="en-US" dirty="0" smtClean="0"/>
              <a:t>Positive Train Control</a:t>
            </a:r>
            <a:endParaRPr lang="en-US" dirty="0"/>
          </a:p>
          <a:p>
            <a:pPr marL="0" indent="0">
              <a:buNone/>
            </a:pPr>
            <a:endParaRPr lang="en-US" dirty="0"/>
          </a:p>
        </p:txBody>
      </p:sp>
      <p:sp>
        <p:nvSpPr>
          <p:cNvPr id="5" name="Rectangle 4"/>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16" descr="rail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752600"/>
            <a:ext cx="2291674" cy="16764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973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smtClean="0"/>
              <a:t>Air</a:t>
            </a:r>
            <a:endParaRPr lang="en-US" dirty="0"/>
          </a:p>
        </p:txBody>
      </p:sp>
      <p:sp>
        <p:nvSpPr>
          <p:cNvPr id="11" name="Content Placeholder 10"/>
          <p:cNvSpPr>
            <a:spLocks noGrp="1"/>
          </p:cNvSpPr>
          <p:nvPr>
            <p:ph idx="1"/>
          </p:nvPr>
        </p:nvSpPr>
        <p:spPr>
          <a:xfrm>
            <a:off x="457200" y="1600200"/>
            <a:ext cx="7086600" cy="4525963"/>
          </a:xfrm>
        </p:spPr>
        <p:txBody>
          <a:bodyPr>
            <a:normAutofit/>
          </a:bodyPr>
          <a:lstStyle/>
          <a:p>
            <a:endParaRPr lang="en-US" dirty="0" smtClean="0">
              <a:latin typeface="Trebuchet MS" charset="0"/>
            </a:endParaRPr>
          </a:p>
          <a:p>
            <a:r>
              <a:rPr lang="en-US" dirty="0" smtClean="0">
                <a:latin typeface="Trebuchet MS" charset="0"/>
              </a:rPr>
              <a:t>Users?</a:t>
            </a:r>
          </a:p>
          <a:p>
            <a:endParaRPr lang="en-US" dirty="0" smtClean="0">
              <a:latin typeface="Trebuchet MS" charset="0"/>
            </a:endParaRPr>
          </a:p>
          <a:p>
            <a:r>
              <a:rPr lang="en-US" b="1" dirty="0" smtClean="0">
                <a:latin typeface="Trebuchet MS" charset="0"/>
              </a:rPr>
              <a:t>Brainstorm:  For what kind of goods would you/ would you not consider air transport?  Why?  </a:t>
            </a:r>
          </a:p>
          <a:p>
            <a:pPr marL="0" indent="0">
              <a:buNone/>
            </a:pPr>
            <a:endParaRPr lang="en-US" dirty="0">
              <a:latin typeface="Trebuchet MS" charset="0"/>
            </a:endParaRPr>
          </a:p>
          <a:p>
            <a:r>
              <a:rPr lang="en-US" dirty="0" smtClean="0">
                <a:hlinkClick r:id="rId3"/>
              </a:rPr>
              <a:t>FedEx Overview</a:t>
            </a:r>
            <a:endParaRPr lang="en-US" dirty="0"/>
          </a:p>
        </p:txBody>
      </p:sp>
      <p:sp>
        <p:nvSpPr>
          <p:cNvPr id="5" name="Rectangle 4"/>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2061" descr="b747s at H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295400"/>
            <a:ext cx="2514600" cy="170338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247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smtClean="0"/>
              <a:t>Maritime and Pipeline</a:t>
            </a:r>
            <a:endParaRPr lang="en-US" dirty="0"/>
          </a:p>
        </p:txBody>
      </p:sp>
      <p:sp>
        <p:nvSpPr>
          <p:cNvPr id="5" name="Rectangle 4"/>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ontent Placeholder 10"/>
          <p:cNvSpPr>
            <a:spLocks noGrp="1"/>
          </p:cNvSpPr>
          <p:nvPr>
            <p:ph idx="1"/>
          </p:nvPr>
        </p:nvSpPr>
        <p:spPr>
          <a:xfrm>
            <a:off x="304800" y="2027237"/>
            <a:ext cx="8077200" cy="4525963"/>
          </a:xfrm>
        </p:spPr>
        <p:txBody>
          <a:bodyPr>
            <a:normAutofit fontScale="92500" lnSpcReduction="10000"/>
          </a:bodyPr>
          <a:lstStyle/>
          <a:p>
            <a:r>
              <a:rPr lang="en-US" dirty="0" smtClean="0">
                <a:latin typeface="Trebuchet MS" charset="0"/>
              </a:rPr>
              <a:t>Users?</a:t>
            </a:r>
          </a:p>
          <a:p>
            <a:endParaRPr lang="en-US" dirty="0" smtClean="0">
              <a:latin typeface="Trebuchet MS" charset="0"/>
            </a:endParaRPr>
          </a:p>
          <a:p>
            <a:r>
              <a:rPr lang="en-US" dirty="0" err="1" smtClean="0">
                <a:latin typeface="Trebuchet MS" charset="0"/>
                <a:hlinkClick r:id="rId3"/>
              </a:rPr>
              <a:t>Hyperloop</a:t>
            </a:r>
            <a:endParaRPr lang="en-US" dirty="0" smtClean="0">
              <a:latin typeface="Trebuchet MS" charset="0"/>
            </a:endParaRPr>
          </a:p>
          <a:p>
            <a:endParaRPr lang="en-US" dirty="0" smtClean="0">
              <a:latin typeface="Trebuchet MS" charset="0"/>
            </a:endParaRPr>
          </a:p>
          <a:p>
            <a:r>
              <a:rPr lang="en-US" sz="2800" b="1" dirty="0">
                <a:latin typeface="Trebuchet MS" charset="0"/>
              </a:rPr>
              <a:t>Brainstorm:  What kinds of goods would be transported by water?  By pipeline?  Consider all the modes we have discussed – what are the primary limitations for each mode of transport</a:t>
            </a:r>
            <a:r>
              <a:rPr lang="en-US" sz="2800" b="1" dirty="0" smtClean="0">
                <a:latin typeface="Trebuchet MS" charset="0"/>
              </a:rPr>
              <a:t>?  How might advanced technologies change the operations, efficiency, safety, etc. in </a:t>
            </a:r>
            <a:r>
              <a:rPr lang="en-US" sz="2800" b="1" smtClean="0">
                <a:latin typeface="Trebuchet MS" charset="0"/>
              </a:rPr>
              <a:t>the future?</a:t>
            </a:r>
            <a:endParaRPr lang="en-US" sz="2800" b="1" dirty="0">
              <a:latin typeface="Trebuchet MS" charset="0"/>
            </a:endParaRPr>
          </a:p>
          <a:p>
            <a:endParaRPr lang="en-US" dirty="0" smtClean="0">
              <a:latin typeface="Trebuchet MS" charset="0"/>
            </a:endParaRPr>
          </a:p>
        </p:txBody>
      </p:sp>
      <p:pic>
        <p:nvPicPr>
          <p:cNvPr id="6" name="Picture 11" descr="shipp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8671" y="1752676"/>
            <a:ext cx="1422500" cy="1067139"/>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7" descr="pipeli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9698" y="1752600"/>
            <a:ext cx="1644054" cy="10668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6"/>
          <a:stretch>
            <a:fillRect/>
          </a:stretch>
        </p:blipFill>
        <p:spPr>
          <a:xfrm>
            <a:off x="5483752" y="1752600"/>
            <a:ext cx="2974448" cy="1066875"/>
          </a:xfrm>
          <a:prstGeom prst="rect">
            <a:avLst/>
          </a:prstGeom>
        </p:spPr>
      </p:pic>
    </p:spTree>
    <p:extLst>
      <p:ext uri="{BB962C8B-B14F-4D97-AF65-F5344CB8AC3E}">
        <p14:creationId xmlns:p14="http://schemas.microsoft.com/office/powerpoint/2010/main" val="4289727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isha">
      <a:majorFont>
        <a:latin typeface="Gisha"/>
        <a:ea typeface=""/>
        <a:cs typeface=""/>
      </a:majorFont>
      <a:minorFont>
        <a:latin typeface="Gish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1233</TotalTime>
  <Words>307</Words>
  <Application>Microsoft Macintosh PowerPoint</Application>
  <PresentationFormat>On-screen Show (4:3)</PresentationFormat>
  <Paragraphs>57</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Modes of Transportation</vt:lpstr>
      <vt:lpstr>Considerations for Transportation Systems</vt:lpstr>
      <vt:lpstr>Relationship Model</vt:lpstr>
      <vt:lpstr>Highways and Streets</vt:lpstr>
      <vt:lpstr>Rail</vt:lpstr>
      <vt:lpstr>Air</vt:lpstr>
      <vt:lpstr>Maritime and Pipeline</vt:lpstr>
    </vt:vector>
  </TitlesOfParts>
  <Company>DOT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Regional Surface Transportation Workforce Centers Request for Applications</dc:title>
  <dc:creator>Bayliff, Sarah CTR (FHWA)</dc:creator>
  <cp:lastModifiedBy>Stephanie Ivey</cp:lastModifiedBy>
  <cp:revision>153</cp:revision>
  <dcterms:created xsi:type="dcterms:W3CDTF">2014-06-09T17:45:21Z</dcterms:created>
  <dcterms:modified xsi:type="dcterms:W3CDTF">2016-07-06T16:50:31Z</dcterms:modified>
</cp:coreProperties>
</file>