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10"/>
  </p:notesMasterIdLst>
  <p:sldIdLst>
    <p:sldId id="285" r:id="rId2"/>
    <p:sldId id="288" r:id="rId3"/>
    <p:sldId id="291" r:id="rId4"/>
    <p:sldId id="289" r:id="rId5"/>
    <p:sldId id="293" r:id="rId6"/>
    <p:sldId id="294" r:id="rId7"/>
    <p:sldId id="295" r:id="rId8"/>
    <p:sldId id="29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9441"/>
    <a:srgbClr val="E65B00"/>
    <a:srgbClr val="E65BFF"/>
    <a:srgbClr val="2D50C8"/>
    <a:srgbClr val="AA001A"/>
    <a:srgbClr val="FFC90E"/>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89714" autoAdjust="0"/>
  </p:normalViewPr>
  <p:slideViewPr>
    <p:cSldViewPr>
      <p:cViewPr varScale="1">
        <p:scale>
          <a:sx n="97" d="100"/>
          <a:sy n="97" d="100"/>
        </p:scale>
        <p:origin x="-408" y="-96"/>
      </p:cViewPr>
      <p:guideLst>
        <p:guide orient="horz" pos="2160"/>
        <p:guide pos="2880"/>
      </p:guideLst>
    </p:cSldViewPr>
  </p:slideViewPr>
  <p:notesTextViewPr>
    <p:cViewPr>
      <p:scale>
        <a:sx n="3" d="2"/>
        <a:sy n="3" d="2"/>
      </p:scale>
      <p:origin x="8" y="344"/>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B42702-A0D3-4388-B8F2-16FBBB94ED02}" type="datetimeFigureOut">
              <a:rPr lang="en-US" smtClean="0"/>
              <a:t>7/6/16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814528-CDB3-41FC-9E0A-30467094ACD7}" type="slidenum">
              <a:rPr lang="en-US" smtClean="0"/>
              <a:t>‹#›</a:t>
            </a:fld>
            <a:endParaRPr lang="en-US"/>
          </a:p>
        </p:txBody>
      </p:sp>
    </p:spTree>
    <p:extLst>
      <p:ext uri="{BB962C8B-B14F-4D97-AF65-F5344CB8AC3E}">
        <p14:creationId xmlns:p14="http://schemas.microsoft.com/office/powerpoint/2010/main" val="284725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2</a:t>
            </a:fld>
            <a:endParaRPr lang="en-US"/>
          </a:p>
        </p:txBody>
      </p:sp>
    </p:spTree>
    <p:extLst>
      <p:ext uri="{BB962C8B-B14F-4D97-AF65-F5344CB8AC3E}">
        <p14:creationId xmlns:p14="http://schemas.microsoft.com/office/powerpoint/2010/main" val="2602573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should identify all types of accessibility considerations, and special populations (aging, low income, disabled).  This will lead to discussion of how transportation systems are designed for disabled persons, and how lack of consideration of special needs can lead to significant safety and </a:t>
            </a:r>
            <a:r>
              <a:rPr lang="en-US" baseline="0" smtClean="0"/>
              <a:t>mobility issues.</a:t>
            </a:r>
            <a:endParaRPr lang="en-US"/>
          </a:p>
        </p:txBody>
      </p:sp>
      <p:sp>
        <p:nvSpPr>
          <p:cNvPr id="4" name="Slide Number Placeholder 3"/>
          <p:cNvSpPr>
            <a:spLocks noGrp="1"/>
          </p:cNvSpPr>
          <p:nvPr>
            <p:ph type="sldNum" sz="quarter" idx="10"/>
          </p:nvPr>
        </p:nvSpPr>
        <p:spPr/>
        <p:txBody>
          <a:bodyPr/>
          <a:lstStyle/>
          <a:p>
            <a:fld id="{28814528-CDB3-41FC-9E0A-30467094ACD7}" type="slidenum">
              <a:rPr lang="en-US" smtClean="0"/>
              <a:t>3</a:t>
            </a:fld>
            <a:endParaRPr lang="en-US"/>
          </a:p>
        </p:txBody>
      </p:sp>
    </p:spTree>
    <p:extLst>
      <p:ext uri="{BB962C8B-B14F-4D97-AF65-F5344CB8AC3E}">
        <p14:creationId xmlns:p14="http://schemas.microsoft.com/office/powerpoint/2010/main" val="331503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talk about current issues and provide examples of recent events related to these topics</a:t>
            </a:r>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4</a:t>
            </a:fld>
            <a:endParaRPr lang="en-US"/>
          </a:p>
        </p:txBody>
      </p:sp>
    </p:spTree>
    <p:extLst>
      <p:ext uri="{BB962C8B-B14F-4D97-AF65-F5344CB8AC3E}">
        <p14:creationId xmlns:p14="http://schemas.microsoft.com/office/powerpoint/2010/main" val="3664865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talk about current issues and provide examples of recent events related to these topics</a:t>
            </a:r>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5</a:t>
            </a:fld>
            <a:endParaRPr lang="en-US"/>
          </a:p>
        </p:txBody>
      </p:sp>
    </p:spTree>
    <p:extLst>
      <p:ext uri="{BB962C8B-B14F-4D97-AF65-F5344CB8AC3E}">
        <p14:creationId xmlns:p14="http://schemas.microsoft.com/office/powerpoint/2010/main" val="3664865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talk about current issues and provide examples of recent events related to these topics</a:t>
            </a:r>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6</a:t>
            </a:fld>
            <a:endParaRPr lang="en-US"/>
          </a:p>
        </p:txBody>
      </p:sp>
    </p:spTree>
    <p:extLst>
      <p:ext uri="{BB962C8B-B14F-4D97-AF65-F5344CB8AC3E}">
        <p14:creationId xmlns:p14="http://schemas.microsoft.com/office/powerpoint/2010/main" val="3664865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talk about current issues and provide examples of recent events related to these topics</a:t>
            </a:r>
            <a:endParaRPr lang="en-US" dirty="0"/>
          </a:p>
        </p:txBody>
      </p:sp>
      <p:sp>
        <p:nvSpPr>
          <p:cNvPr id="4" name="Slide Number Placeholder 3"/>
          <p:cNvSpPr>
            <a:spLocks noGrp="1"/>
          </p:cNvSpPr>
          <p:nvPr>
            <p:ph type="sldNum" sz="quarter" idx="10"/>
          </p:nvPr>
        </p:nvSpPr>
        <p:spPr/>
        <p:txBody>
          <a:bodyPr/>
          <a:lstStyle/>
          <a:p>
            <a:fld id="{28814528-CDB3-41FC-9E0A-30467094ACD7}" type="slidenum">
              <a:rPr lang="en-US" smtClean="0"/>
              <a:t>7</a:t>
            </a:fld>
            <a:endParaRPr lang="en-US"/>
          </a:p>
        </p:txBody>
      </p:sp>
    </p:spTree>
    <p:extLst>
      <p:ext uri="{BB962C8B-B14F-4D97-AF65-F5344CB8AC3E}">
        <p14:creationId xmlns:p14="http://schemas.microsoft.com/office/powerpoint/2010/main" val="3664865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0" y="2057400"/>
            <a:ext cx="6019800" cy="2057400"/>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505200" y="4191000"/>
            <a:ext cx="5562600" cy="11430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019800"/>
            <a:ext cx="2133600" cy="365125"/>
          </a:xfrm>
        </p:spPr>
        <p:txBody>
          <a:bodyPr/>
          <a:lstStyle/>
          <a:p>
            <a:fld id="{6CF98D11-96BC-4868-B807-B4E0453A7417}" type="datetimeFigureOut">
              <a:rPr lang="en-US" smtClean="0"/>
              <a:t>7/6/16</a:t>
            </a:fld>
            <a:endParaRPr lang="en-US" dirty="0"/>
          </a:p>
        </p:txBody>
      </p:sp>
      <p:sp>
        <p:nvSpPr>
          <p:cNvPr id="5" name="Footer Placeholder 4"/>
          <p:cNvSpPr>
            <a:spLocks noGrp="1"/>
          </p:cNvSpPr>
          <p:nvPr>
            <p:ph type="ftr" sz="quarter" idx="11"/>
          </p:nvPr>
        </p:nvSpPr>
        <p:spPr>
          <a:xfrm>
            <a:off x="3352800" y="6035675"/>
            <a:ext cx="2895600" cy="365125"/>
          </a:xfrm>
        </p:spPr>
        <p:txBody>
          <a:bodyPr/>
          <a:lstStyle/>
          <a:p>
            <a:endParaRPr lang="en-US" dirty="0"/>
          </a:p>
        </p:txBody>
      </p:sp>
    </p:spTree>
    <p:extLst>
      <p:ext uri="{BB962C8B-B14F-4D97-AF65-F5344CB8AC3E}">
        <p14:creationId xmlns:p14="http://schemas.microsoft.com/office/powerpoint/2010/main" val="140525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395753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22532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533400"/>
            <a:ext cx="8229600" cy="9435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grpSp>
        <p:nvGrpSpPr>
          <p:cNvPr id="21" name="Group 20"/>
          <p:cNvGrpSpPr>
            <a:grpSpLocks noChangeAspect="1"/>
          </p:cNvGrpSpPr>
          <p:nvPr userDrawn="1"/>
        </p:nvGrpSpPr>
        <p:grpSpPr>
          <a:xfrm>
            <a:off x="7416354" y="4777211"/>
            <a:ext cx="1499046" cy="1348952"/>
            <a:chOff x="6463665" y="4419601"/>
            <a:chExt cx="2375536" cy="2140584"/>
          </a:xfrm>
        </p:grpSpPr>
        <p:sp>
          <p:nvSpPr>
            <p:cNvPr id="22" name="Rectangle 21"/>
            <p:cNvSpPr>
              <a:spLocks noChangeAspect="1"/>
            </p:cNvSpPr>
            <p:nvPr/>
          </p:nvSpPr>
          <p:spPr>
            <a:xfrm>
              <a:off x="6463665" y="4419601"/>
              <a:ext cx="2375536" cy="214058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3" name="Picture 22"/>
            <p:cNvPicPr/>
            <p:nvPr/>
          </p:nvPicPr>
          <p:blipFill>
            <a:blip r:embed="rId3" cstate="print">
              <a:extLst>
                <a:ext uri="{28A0092B-C50C-407E-A947-70E740481C1C}">
                  <a14:useLocalDpi xmlns:a14="http://schemas.microsoft.com/office/drawing/2010/main" val="0"/>
                </a:ext>
              </a:extLst>
            </a:blip>
            <a:stretch>
              <a:fillRect/>
            </a:stretch>
          </p:blipFill>
          <p:spPr>
            <a:xfrm>
              <a:off x="6553200" y="4495800"/>
              <a:ext cx="2196465" cy="1988185"/>
            </a:xfrm>
            <a:prstGeom prst="rect">
              <a:avLst/>
            </a:prstGeom>
            <a:ln>
              <a:noFill/>
            </a:ln>
          </p:spPr>
        </p:pic>
      </p:grpSp>
    </p:spTree>
    <p:extLst>
      <p:ext uri="{BB962C8B-B14F-4D97-AF65-F5344CB8AC3E}">
        <p14:creationId xmlns:p14="http://schemas.microsoft.com/office/powerpoint/2010/main" val="245620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F98D11-96BC-4868-B807-B4E0453A7417}" type="datetimeFigureOut">
              <a:rPr lang="en-US" smtClean="0"/>
              <a:t>7/6/16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88707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81681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F98D11-96BC-4868-B807-B4E0453A7417}" type="datetimeFigureOut">
              <a:rPr lang="en-US" smtClean="0"/>
              <a:t>7/6/16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330104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F98D11-96BC-4868-B807-B4E0453A7417}" type="datetimeFigureOut">
              <a:rPr lang="en-US" smtClean="0"/>
              <a:t>7/6/16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402235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98D11-96BC-4868-B807-B4E0453A7417}" type="datetimeFigureOut">
              <a:rPr lang="en-US" smtClean="0"/>
              <a:t>7/6/16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743663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798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98D11-96BC-4868-B807-B4E0453A7417}" type="datetimeFigureOut">
              <a:rPr lang="en-US" smtClean="0"/>
              <a:t>7/6/16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A24016-3D52-458F-8765-1423AAC4D37A}" type="slidenum">
              <a:rPr lang="en-US" smtClean="0"/>
              <a:t>‹#›</a:t>
            </a:fld>
            <a:endParaRPr lang="en-US"/>
          </a:p>
        </p:txBody>
      </p:sp>
    </p:spTree>
    <p:extLst>
      <p:ext uri="{BB962C8B-B14F-4D97-AF65-F5344CB8AC3E}">
        <p14:creationId xmlns:p14="http://schemas.microsoft.com/office/powerpoint/2010/main" val="249062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98D11-96BC-4868-B807-B4E0453A7417}" type="datetimeFigureOut">
              <a:rPr lang="en-US" smtClean="0"/>
              <a:t>7/6/16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A24016-3D52-458F-8765-1423AAC4D37A}" type="slidenum">
              <a:rPr lang="en-US" smtClean="0"/>
              <a:t>‹#›</a:t>
            </a:fld>
            <a:endParaRPr lang="en-US"/>
          </a:p>
        </p:txBody>
      </p:sp>
    </p:spTree>
    <p:extLst>
      <p:ext uri="{BB962C8B-B14F-4D97-AF65-F5344CB8AC3E}">
        <p14:creationId xmlns:p14="http://schemas.microsoft.com/office/powerpoint/2010/main" val="3576235276"/>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b1pzir5kvBA" TargetMode="External"/><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s://www.youtube.com/watch?v=4NhRhUDhbA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62000" y="1968533"/>
            <a:ext cx="7772400" cy="2222467"/>
          </a:xfrm>
        </p:spPr>
        <p:txBody>
          <a:bodyPr>
            <a:noAutofit/>
          </a:bodyPr>
          <a:lstStyle/>
          <a:p>
            <a:r>
              <a:rPr lang="en-US" sz="4000" b="1" dirty="0" smtClean="0">
                <a:ln w="18415" cmpd="sng">
                  <a:noFill/>
                  <a:prstDash val="solid"/>
                </a:ln>
              </a:rPr>
              <a:t>Accessibility </a:t>
            </a:r>
            <a:br>
              <a:rPr lang="en-US" sz="4000" b="1" dirty="0" smtClean="0">
                <a:ln w="18415" cmpd="sng">
                  <a:noFill/>
                  <a:prstDash val="solid"/>
                </a:ln>
              </a:rPr>
            </a:br>
            <a:r>
              <a:rPr lang="en-US" sz="4000" b="1" dirty="0" smtClean="0">
                <a:ln w="18415" cmpd="sng">
                  <a:noFill/>
                  <a:prstDash val="solid"/>
                </a:ln>
              </a:rPr>
              <a:t>in Transportation</a:t>
            </a:r>
            <a:endParaRPr lang="en-US" sz="4800" dirty="0">
              <a:ln w="18415" cmpd="sng">
                <a:solidFill>
                  <a:srgbClr val="FFFFFF"/>
                </a:solidFill>
                <a:prstDash val="solid"/>
              </a:ln>
            </a:endParaRPr>
          </a:p>
        </p:txBody>
      </p:sp>
      <p:sp>
        <p:nvSpPr>
          <p:cNvPr id="4" name="AutoShape 4" descr="https://wistrans.basecamphq.com/projects/12436821/file/195661153/NTWC_log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wistrans.basecamphq.com/projects/12436821/file/195661153/NTWC_logo.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wistrans.basecamphq.com/projects/12436821/file/195661153/NTWC_logo.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4343400" y="4419600"/>
            <a:ext cx="3251536" cy="646331"/>
          </a:xfrm>
          <a:prstGeom prst="rect">
            <a:avLst/>
          </a:prstGeom>
          <a:noFill/>
        </p:spPr>
        <p:txBody>
          <a:bodyPr wrap="none" rtlCol="0">
            <a:spAutoFit/>
          </a:bodyPr>
          <a:lstStyle/>
          <a:p>
            <a:pPr algn="ctr"/>
            <a:r>
              <a:rPr lang="en-US" dirty="0" smtClean="0"/>
              <a:t>2016 Transportation Academy</a:t>
            </a:r>
          </a:p>
          <a:p>
            <a:pPr algn="ctr"/>
            <a:r>
              <a:rPr lang="en-US" dirty="0" smtClean="0"/>
              <a:t>July 11-15</a:t>
            </a:r>
            <a:endParaRPr lang="en-US" dirty="0"/>
          </a:p>
        </p:txBody>
      </p:sp>
    </p:spTree>
    <p:extLst>
      <p:ext uri="{BB962C8B-B14F-4D97-AF65-F5344CB8AC3E}">
        <p14:creationId xmlns:p14="http://schemas.microsoft.com/office/powerpoint/2010/main" val="300034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Accessibility</a:t>
            </a:r>
            <a:r>
              <a:rPr lang="en-US" dirty="0"/>
              <a:t> </a:t>
            </a:r>
            <a:r>
              <a:rPr lang="en-US" dirty="0" smtClean="0"/>
              <a:t>vs. Mobility vs. Connectivity</a:t>
            </a:r>
            <a:endParaRPr lang="en-US" dirty="0"/>
          </a:p>
        </p:txBody>
      </p:sp>
      <p:sp>
        <p:nvSpPr>
          <p:cNvPr id="5" name="Rectangle 4"/>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10"/>
          <p:cNvSpPr>
            <a:spLocks noGrp="1"/>
          </p:cNvSpPr>
          <p:nvPr>
            <p:ph idx="1"/>
          </p:nvPr>
        </p:nvSpPr>
        <p:spPr/>
        <p:txBody>
          <a:bodyPr/>
          <a:lstStyle/>
          <a:p>
            <a:r>
              <a:rPr lang="en-US" sz="2400" i="1" dirty="0" smtClean="0">
                <a:latin typeface="Trebuchet MS" charset="0"/>
              </a:rPr>
              <a:t>Accessibility:  A measure of how </a:t>
            </a:r>
            <a:r>
              <a:rPr lang="en-US" sz="2400" i="1" dirty="0" smtClean="0">
                <a:latin typeface="Trebuchet MS" charset="0"/>
              </a:rPr>
              <a:t>easily a person (or goods) can reach an origin or destination (i.e. cost, time, physical access)</a:t>
            </a:r>
          </a:p>
          <a:p>
            <a:endParaRPr lang="en-US" sz="2400" i="1" dirty="0">
              <a:latin typeface="Trebuchet MS" charset="0"/>
            </a:endParaRPr>
          </a:p>
          <a:p>
            <a:r>
              <a:rPr lang="en-US" sz="2400" i="1" dirty="0" smtClean="0">
                <a:latin typeface="Trebuchet MS" charset="0"/>
              </a:rPr>
              <a:t>Mobility:  Level of eas</a:t>
            </a:r>
            <a:r>
              <a:rPr lang="en-US" sz="2400" i="1" dirty="0" smtClean="0">
                <a:latin typeface="Trebuchet MS" charset="0"/>
              </a:rPr>
              <a:t>e of moving people and goods between origins and destinations (i.e. speeds) </a:t>
            </a:r>
            <a:endParaRPr lang="en-US" sz="2400" i="1" dirty="0" smtClean="0">
              <a:latin typeface="Trebuchet MS" charset="0"/>
            </a:endParaRPr>
          </a:p>
          <a:p>
            <a:endParaRPr lang="en-US" sz="2400" i="1" dirty="0" smtClean="0">
              <a:latin typeface="Trebuchet MS" charset="0"/>
            </a:endParaRPr>
          </a:p>
          <a:p>
            <a:r>
              <a:rPr lang="en-US" sz="2400" i="1" dirty="0" smtClean="0">
                <a:latin typeface="Trebuchet MS" charset="0"/>
              </a:rPr>
              <a:t>Connectivity: Relative connectedness of transportation infrastructure </a:t>
            </a:r>
            <a:endParaRPr lang="en-US" sz="2400" i="1" dirty="0">
              <a:latin typeface="Trebuchet MS" charset="0"/>
            </a:endParaRPr>
          </a:p>
          <a:p>
            <a:pPr marL="0" indent="0">
              <a:buNone/>
            </a:pPr>
            <a:endParaRPr lang="en-US" dirty="0"/>
          </a:p>
        </p:txBody>
      </p:sp>
    </p:spTree>
    <p:extLst>
      <p:ext uri="{BB962C8B-B14F-4D97-AF65-F5344CB8AC3E}">
        <p14:creationId xmlns:p14="http://schemas.microsoft.com/office/powerpoint/2010/main" val="84108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Why do these terms matter?</a:t>
            </a:r>
            <a:endParaRPr lang="en-US" dirty="0"/>
          </a:p>
        </p:txBody>
      </p:sp>
      <p:sp>
        <p:nvSpPr>
          <p:cNvPr id="3" name="Rectangle 2"/>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p:txBody>
          <a:bodyPr/>
          <a:lstStyle/>
          <a:p>
            <a:r>
              <a:rPr lang="en-US" dirty="0" smtClean="0"/>
              <a:t>Brainstorming Activity:</a:t>
            </a:r>
          </a:p>
          <a:p>
            <a:pPr lvl="1"/>
            <a:r>
              <a:rPr lang="en-US" dirty="0" smtClean="0"/>
              <a:t>In your groups, discuss how each of these terms is important to transportation systems.  Given an example of how each might impact your daily life.  For what populations might access be a significant issue?  What role do transportation professionals play in helping to ensure access for all users?</a:t>
            </a:r>
            <a:endParaRPr lang="en-US" dirty="0"/>
          </a:p>
        </p:txBody>
      </p:sp>
    </p:spTree>
    <p:extLst>
      <p:ext uri="{BB962C8B-B14F-4D97-AF65-F5344CB8AC3E}">
        <p14:creationId xmlns:p14="http://schemas.microsoft.com/office/powerpoint/2010/main" val="93035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What’s wrong with this picture?</a:t>
            </a:r>
            <a:endParaRPr lang="en-US" dirty="0"/>
          </a:p>
        </p:txBody>
      </p:sp>
      <p:pic>
        <p:nvPicPr>
          <p:cNvPr id="3" name="Content Placeholder 2"/>
          <p:cNvPicPr>
            <a:picLocks noGrp="1" noChangeAspect="1"/>
          </p:cNvPicPr>
          <p:nvPr>
            <p:ph idx="1"/>
          </p:nvPr>
        </p:nvPicPr>
        <p:blipFill>
          <a:blip r:embed="rId3"/>
          <a:srcRect t="6912" b="6912"/>
          <a:stretch>
            <a:fillRect/>
          </a:stretch>
        </p:blipFill>
        <p:spPr>
          <a:xfrm>
            <a:off x="533400" y="1447800"/>
            <a:ext cx="8305800" cy="4567870"/>
          </a:xfrm>
        </p:spPr>
      </p:pic>
    </p:spTree>
    <p:extLst>
      <p:ext uri="{BB962C8B-B14F-4D97-AF65-F5344CB8AC3E}">
        <p14:creationId xmlns:p14="http://schemas.microsoft.com/office/powerpoint/2010/main" val="396973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What’s wrong with this picture?</a:t>
            </a:r>
            <a:endParaRPr lang="en-US" dirty="0"/>
          </a:p>
        </p:txBody>
      </p:sp>
      <p:pic>
        <p:nvPicPr>
          <p:cNvPr id="4" name="Content Placeholder 3"/>
          <p:cNvPicPr>
            <a:picLocks noGrp="1" noChangeAspect="1"/>
          </p:cNvPicPr>
          <p:nvPr>
            <p:ph idx="1"/>
          </p:nvPr>
        </p:nvPicPr>
        <p:blipFill>
          <a:blip r:embed="rId3"/>
          <a:srcRect t="13289" b="13289"/>
          <a:stretch>
            <a:fillRect/>
          </a:stretch>
        </p:blipFill>
        <p:spPr>
          <a:xfrm>
            <a:off x="457200" y="1600200"/>
            <a:ext cx="8305800" cy="4567870"/>
          </a:xfrm>
        </p:spPr>
      </p:pic>
    </p:spTree>
    <p:extLst>
      <p:ext uri="{BB962C8B-B14F-4D97-AF65-F5344CB8AC3E}">
        <p14:creationId xmlns:p14="http://schemas.microsoft.com/office/powerpoint/2010/main" val="14703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What’s wrong with this picture?</a:t>
            </a:r>
            <a:endParaRPr lang="en-US" dirty="0"/>
          </a:p>
        </p:txBody>
      </p:sp>
      <p:pic>
        <p:nvPicPr>
          <p:cNvPr id="3" name="Content Placeholder 2"/>
          <p:cNvPicPr>
            <a:picLocks noGrp="1" noChangeAspect="1"/>
          </p:cNvPicPr>
          <p:nvPr>
            <p:ph idx="1"/>
          </p:nvPr>
        </p:nvPicPr>
        <p:blipFill>
          <a:blip r:embed="rId3"/>
          <a:srcRect t="6679" b="6679"/>
          <a:stretch>
            <a:fillRect/>
          </a:stretch>
        </p:blipFill>
        <p:spPr>
          <a:xfrm>
            <a:off x="381000" y="1600200"/>
            <a:ext cx="8458200" cy="4525963"/>
          </a:xfrm>
        </p:spPr>
      </p:pic>
    </p:spTree>
    <p:extLst>
      <p:ext uri="{BB962C8B-B14F-4D97-AF65-F5344CB8AC3E}">
        <p14:creationId xmlns:p14="http://schemas.microsoft.com/office/powerpoint/2010/main" val="3351923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smtClean="0"/>
              <a:t>What’s wrong with this picture?</a:t>
            </a:r>
            <a:endParaRPr lang="en-US" dirty="0"/>
          </a:p>
        </p:txBody>
      </p:sp>
      <p:sp>
        <p:nvSpPr>
          <p:cNvPr id="6" name="Rectangle 5"/>
          <p:cNvSpPr/>
          <p:nvPr/>
        </p:nvSpPr>
        <p:spPr>
          <a:xfrm>
            <a:off x="7162800" y="4419600"/>
            <a:ext cx="1828800" cy="167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rotWithShape="1">
          <a:blip r:embed="rId3"/>
          <a:srcRect l="-18187" r="-18187"/>
          <a:stretch/>
        </p:blipFill>
        <p:spPr>
          <a:prstGeom prst="rect">
            <a:avLst/>
          </a:prstGeom>
          <a:noFill/>
          <a:ln>
            <a:noFill/>
          </a:ln>
        </p:spPr>
      </p:pic>
    </p:spTree>
    <p:extLst>
      <p:ext uri="{BB962C8B-B14F-4D97-AF65-F5344CB8AC3E}">
        <p14:creationId xmlns:p14="http://schemas.microsoft.com/office/powerpoint/2010/main" val="225591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Accessibility</a:t>
            </a:r>
            <a:endParaRPr lang="en-US" dirty="0"/>
          </a:p>
        </p:txBody>
      </p:sp>
      <p:sp>
        <p:nvSpPr>
          <p:cNvPr id="3" name="Content Placeholder 2"/>
          <p:cNvSpPr>
            <a:spLocks noGrp="1"/>
          </p:cNvSpPr>
          <p:nvPr>
            <p:ph idx="1"/>
          </p:nvPr>
        </p:nvSpPr>
        <p:spPr/>
        <p:txBody>
          <a:bodyPr>
            <a:normAutofit/>
          </a:bodyPr>
          <a:lstStyle/>
          <a:p>
            <a:r>
              <a:rPr lang="en-US" sz="2400" dirty="0" smtClean="0"/>
              <a:t>Americans with Disabilities Act (ADA)</a:t>
            </a:r>
          </a:p>
          <a:p>
            <a:endParaRPr lang="en-US" sz="2400" dirty="0" smtClean="0"/>
          </a:p>
          <a:p>
            <a:r>
              <a:rPr lang="en-US" sz="2400" dirty="0" smtClean="0">
                <a:hlinkClick r:id="rId2"/>
              </a:rPr>
              <a:t>Technologies for visually impaired pedestrians</a:t>
            </a:r>
            <a:endParaRPr lang="en-US" sz="2400" dirty="0" smtClean="0"/>
          </a:p>
          <a:p>
            <a:pPr marL="0" indent="0">
              <a:buNone/>
            </a:pPr>
            <a:endParaRPr lang="en-US" sz="2400" dirty="0" smtClean="0"/>
          </a:p>
          <a:p>
            <a:r>
              <a:rPr lang="en-US" sz="2400" dirty="0" smtClean="0">
                <a:hlinkClick r:id="rId3"/>
              </a:rPr>
              <a:t>Technologies for visually impaired pedestrians - 2</a:t>
            </a:r>
            <a:endParaRPr lang="en-US" sz="2400" dirty="0"/>
          </a:p>
        </p:txBody>
      </p:sp>
      <p:pic>
        <p:nvPicPr>
          <p:cNvPr id="4" name="Picture 3"/>
          <p:cNvPicPr>
            <a:picLocks noChangeAspect="1"/>
          </p:cNvPicPr>
          <p:nvPr/>
        </p:nvPicPr>
        <p:blipFill>
          <a:blip r:embed="rId4"/>
          <a:stretch>
            <a:fillRect/>
          </a:stretch>
        </p:blipFill>
        <p:spPr>
          <a:xfrm>
            <a:off x="5867400" y="4113953"/>
            <a:ext cx="2971800" cy="2058247"/>
          </a:xfrm>
          <a:prstGeom prst="rect">
            <a:avLst/>
          </a:prstGeom>
        </p:spPr>
      </p:pic>
      <p:pic>
        <p:nvPicPr>
          <p:cNvPr id="6" name="Picture 5"/>
          <p:cNvPicPr>
            <a:picLocks noChangeAspect="1"/>
          </p:cNvPicPr>
          <p:nvPr/>
        </p:nvPicPr>
        <p:blipFill>
          <a:blip r:embed="rId5"/>
          <a:stretch>
            <a:fillRect/>
          </a:stretch>
        </p:blipFill>
        <p:spPr>
          <a:xfrm>
            <a:off x="457200" y="4157056"/>
            <a:ext cx="3048000" cy="2028306"/>
          </a:xfrm>
          <a:prstGeom prst="rect">
            <a:avLst/>
          </a:prstGeom>
        </p:spPr>
      </p:pic>
    </p:spTree>
    <p:extLst>
      <p:ext uri="{BB962C8B-B14F-4D97-AF65-F5344CB8AC3E}">
        <p14:creationId xmlns:p14="http://schemas.microsoft.com/office/powerpoint/2010/main" val="309799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isha">
      <a:majorFont>
        <a:latin typeface="Gisha"/>
        <a:ea typeface=""/>
        <a:cs typeface=""/>
      </a:majorFont>
      <a:minorFont>
        <a:latin typeface="Gish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1162</TotalTime>
  <Words>299</Words>
  <Application>Microsoft Macintosh PowerPoint</Application>
  <PresentationFormat>On-screen Show (4:3)</PresentationFormat>
  <Paragraphs>33</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Accessibility  in Transportation</vt:lpstr>
      <vt:lpstr>Accessibility vs. Mobility vs. Connectivity</vt:lpstr>
      <vt:lpstr>Why do these terms matter?</vt:lpstr>
      <vt:lpstr>What’s wrong with this picture?</vt:lpstr>
      <vt:lpstr>What’s wrong with this picture?</vt:lpstr>
      <vt:lpstr>What’s wrong with this picture?</vt:lpstr>
      <vt:lpstr>What’s wrong with this picture?</vt:lpstr>
      <vt:lpstr>Accessibility</vt:lpstr>
    </vt:vector>
  </TitlesOfParts>
  <Company>DOT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Surface Transportation Workforce Centers Request for Applications</dc:title>
  <dc:creator>Bayliff, Sarah CTR (FHWA)</dc:creator>
  <cp:lastModifiedBy>Stephanie Ivey</cp:lastModifiedBy>
  <cp:revision>153</cp:revision>
  <dcterms:created xsi:type="dcterms:W3CDTF">2014-06-09T17:45:21Z</dcterms:created>
  <dcterms:modified xsi:type="dcterms:W3CDTF">2016-07-06T20:34:14Z</dcterms:modified>
</cp:coreProperties>
</file>