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5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6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5" r:id="rId2"/>
    <p:sldId id="321" r:id="rId3"/>
    <p:sldId id="308" r:id="rId4"/>
    <p:sldId id="290" r:id="rId5"/>
    <p:sldId id="299" r:id="rId6"/>
    <p:sldId id="292" r:id="rId7"/>
    <p:sldId id="301" r:id="rId8"/>
    <p:sldId id="329" r:id="rId9"/>
    <p:sldId id="300" r:id="rId10"/>
    <p:sldId id="302" r:id="rId11"/>
    <p:sldId id="307" r:id="rId12"/>
    <p:sldId id="323" r:id="rId13"/>
    <p:sldId id="304" r:id="rId14"/>
    <p:sldId id="315" r:id="rId15"/>
    <p:sldId id="282" r:id="rId16"/>
    <p:sldId id="324" r:id="rId17"/>
    <p:sldId id="325" r:id="rId18"/>
    <p:sldId id="326" r:id="rId19"/>
    <p:sldId id="327" r:id="rId20"/>
    <p:sldId id="316" r:id="rId21"/>
    <p:sldId id="309" r:id="rId22"/>
    <p:sldId id="310" r:id="rId23"/>
    <p:sldId id="311" r:id="rId24"/>
    <p:sldId id="312" r:id="rId25"/>
    <p:sldId id="313" r:id="rId26"/>
    <p:sldId id="320" r:id="rId27"/>
    <p:sldId id="319" r:id="rId28"/>
  </p:sldIdLst>
  <p:sldSz cx="9144000" cy="6858000" type="screen4x3"/>
  <p:notesSz cx="7102475" cy="9369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1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4"/>
    <p:restoredTop sz="94660"/>
  </p:normalViewPr>
  <p:slideViewPr>
    <p:cSldViewPr>
      <p:cViewPr varScale="1">
        <p:scale>
          <a:sx n="84" d="100"/>
          <a:sy n="84" d="100"/>
        </p:scale>
        <p:origin x="9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908" y="-84"/>
      </p:cViewPr>
      <p:guideLst>
        <p:guide orient="horz" pos="2951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brrston\Bert's%20Documents\Berts%20Research\Homicide%20Research\Shelby%20County\20152015%20Home%20graph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HomeClean!$O$26</c:f>
              <c:strCache>
                <c:ptCount val="1"/>
                <c:pt idx="0">
                  <c:v>High School Dropout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HomeClean!$P$25:$AJ$25</c:f>
              <c:numCache>
                <c:formatCode>General</c:formatCode>
                <c:ptCount val="2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</c:numCache>
            </c:numRef>
          </c:cat>
          <c:val>
            <c:numRef>
              <c:f>HomeClean!$P$26:$AJ$26</c:f>
              <c:numCache>
                <c:formatCode>General</c:formatCode>
                <c:ptCount val="21"/>
                <c:pt idx="0">
                  <c:v>1.0459807269552623</c:v>
                </c:pt>
                <c:pt idx="1">
                  <c:v>1.2587950325230259</c:v>
                </c:pt>
                <c:pt idx="2">
                  <c:v>1.4980360346810517</c:v>
                </c:pt>
                <c:pt idx="3">
                  <c:v>1.7628907618824801</c:v>
                </c:pt>
                <c:pt idx="4">
                  <c:v>2.0514665753877286</c:v>
                </c:pt>
                <c:pt idx="5">
                  <c:v>2.3606923390052619</c:v>
                </c:pt>
                <c:pt idx="6">
                  <c:v>2.6862735612703537</c:v>
                </c:pt>
                <c:pt idx="7">
                  <c:v>3.022713506341244</c:v>
                </c:pt>
                <c:pt idx="8">
                  <c:v>3.3634086536810863</c:v>
                </c:pt>
                <c:pt idx="9">
                  <c:v>3.7008219365753781</c:v>
                </c:pt>
                <c:pt idx="10">
                  <c:v>4.0267312394611476</c:v>
                </c:pt>
                <c:pt idx="11">
                  <c:v>4.3325441804277283</c:v>
                </c:pt>
                <c:pt idx="12">
                  <c:v>4.6096638648456834</c:v>
                </c:pt>
                <c:pt idx="13">
                  <c:v>4.8498847413650097</c:v>
                </c:pt>
                <c:pt idx="14">
                  <c:v>5.0457935712581499</c:v>
                </c:pt>
                <c:pt idx="15">
                  <c:v>5.191148377277659</c:v>
                </c:pt>
                <c:pt idx="16">
                  <c:v>5.2812084255122143</c:v>
                </c:pt>
                <c:pt idx="17">
                  <c:v>5.3129909282259726</c:v>
                </c:pt>
                <c:pt idx="18">
                  <c:v>5.2854350826900713</c:v>
                </c:pt>
                <c:pt idx="19">
                  <c:v>5.1994608628964709</c:v>
                </c:pt>
                <c:pt idx="20">
                  <c:v>5.0579180193471389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2C-4FFC-AA74-CE11F9FAA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491008"/>
        <c:axId val="74492928"/>
      </c:lineChart>
      <c:catAx>
        <c:axId val="74491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baseline="0" dirty="0">
                    <a:effectLst/>
                  </a:rPr>
                  <a:t>Percent High School Dropouts (No GED)</a:t>
                </a:r>
                <a:endParaRPr lang="en-US" sz="1400" b="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92928"/>
        <c:crosses val="autoZero"/>
        <c:auto val="1"/>
        <c:lblAlgn val="ctr"/>
        <c:lblOffset val="100"/>
        <c:noMultiLvlLbl val="0"/>
      </c:catAx>
      <c:valAx>
        <c:axId val="7449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baseline="0" dirty="0">
                    <a:effectLst/>
                  </a:rPr>
                  <a:t>Homicide Count</a:t>
                </a:r>
                <a:endParaRPr lang="en-US" sz="1400" b="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9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Juveniles</c:v>
                </c:pt>
                <c:pt idx="1">
                  <c:v>18-24</c:v>
                </c:pt>
                <c:pt idx="2">
                  <c:v>Youthful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0.16</c:v>
                </c:pt>
                <c:pt idx="1">
                  <c:v>0.56000000000000005</c:v>
                </c:pt>
                <c:pt idx="2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82-4ADF-A26B-3BC0C79F1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4967312"/>
        <c:axId val="417773128"/>
      </c:barChart>
      <c:catAx>
        <c:axId val="40496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773128"/>
        <c:crosses val="autoZero"/>
        <c:auto val="1"/>
        <c:lblAlgn val="ctr"/>
        <c:lblOffset val="100"/>
        <c:noMultiLvlLbl val="0"/>
      </c:catAx>
      <c:valAx>
        <c:axId val="417773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96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DV case with DV history</c:v>
                </c:pt>
                <c:pt idx="1">
                  <c:v>DV case with no DV history</c:v>
                </c:pt>
                <c:pt idx="2">
                  <c:v>Not DV case with DV history</c:v>
                </c:pt>
                <c:pt idx="3">
                  <c:v>Not DV case with no DV history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0.12</c:v>
                </c:pt>
                <c:pt idx="1">
                  <c:v>0.15</c:v>
                </c:pt>
                <c:pt idx="2">
                  <c:v>0.34</c:v>
                </c:pt>
                <c:pt idx="3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F6-4797-86A4-DA53963A3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3085704"/>
        <c:axId val="673084064"/>
      </c:barChart>
      <c:catAx>
        <c:axId val="673085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084064"/>
        <c:crosses val="autoZero"/>
        <c:auto val="1"/>
        <c:lblAlgn val="ctr"/>
        <c:lblOffset val="100"/>
        <c:noMultiLvlLbl val="0"/>
      </c:catAx>
      <c:valAx>
        <c:axId val="67308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085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982-472B-BD81-9C1E2603F0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82-472B-BD81-9C1E2603F023}"/>
              </c:ext>
            </c:extLst>
          </c:dPt>
          <c:dLbls>
            <c:dLbl>
              <c:idx val="0"/>
              <c:layout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982-472B-BD81-9C1E2603F023}"/>
                </c:ext>
              </c:extLst>
            </c:dLbl>
            <c:dLbl>
              <c:idx val="1"/>
              <c:layout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982-472B-BD81-9C1E2603F023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Firearm</c:v>
                </c:pt>
                <c:pt idx="1">
                  <c:v>No Firearm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82-472B-BD81-9C1E2603F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Violent Offenses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148-42C1-BAED-0C3FB61CB7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48-42C1-BAED-0C3FB61CB7BC}"/>
              </c:ext>
            </c:extLst>
          </c:dPt>
          <c:dLbls>
            <c:dLbl>
              <c:idx val="0"/>
              <c:layout>
                <c:manualLayout>
                  <c:x val="0.12290508681518648"/>
                  <c:y val="0.1341552640262638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29426975481423"/>
                      <c:h val="0.344675073000639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148-42C1-BAED-0C3FB61CB7BC}"/>
                </c:ext>
              </c:extLst>
            </c:dLbl>
            <c:dLbl>
              <c:idx val="1"/>
              <c:layout>
                <c:manualLayout>
                  <c:x val="-7.0627818277033447E-2"/>
                  <c:y val="-0.105366513865381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48-42C1-BAED-0C3FB61CB7B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AA/DV Offenses</c:v>
                </c:pt>
                <c:pt idx="1">
                  <c:v>All Others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8-42C1-BAED-0C3FB61CB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Violent Crime Arrests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DA-4816-AB1F-63699EBBD8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DA-4816-AB1F-63699EBBD8C7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AA/DV</c:v>
                </c:pt>
                <c:pt idx="1">
                  <c:v>All Others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0.26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88-41CE-A907-175C2D6A0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AA/DV Arrests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FF-4689-A28F-0B29409AEA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5A-436E-929B-B22636230403}"/>
              </c:ext>
            </c:extLst>
          </c:dPt>
          <c:dLbls>
            <c:dLbl>
              <c:idx val="0"/>
              <c:layout>
                <c:manualLayout>
                  <c:x val="4.4104130508096563E-2"/>
                  <c:y val="-6.471359013418388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CFF-4689-A28F-0B29409AEA52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Firearm</c:v>
                </c:pt>
                <c:pt idx="1">
                  <c:v>No Firearm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F-4689-A28F-0B29409AE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Juvenile</c:v>
                </c:pt>
                <c:pt idx="1">
                  <c:v>18-24</c:v>
                </c:pt>
                <c:pt idx="2">
                  <c:v>Youthful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11.3</c:v>
                </c:pt>
                <c:pt idx="1">
                  <c:v>47.1</c:v>
                </c:pt>
                <c:pt idx="2">
                  <c:v>58.4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77-4B68-8AB3-EEEB4DDBBA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Juvenile</c:v>
                </c:pt>
                <c:pt idx="1">
                  <c:v>18-24</c:v>
                </c:pt>
                <c:pt idx="2">
                  <c:v>Youthful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12.2</c:v>
                </c:pt>
                <c:pt idx="1">
                  <c:v>45.2</c:v>
                </c:pt>
                <c:pt idx="2">
                  <c:v>57.4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77-4B68-8AB3-EEEB4DDBBA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Juvenile</c:v>
                </c:pt>
                <c:pt idx="1">
                  <c:v>18-24</c:v>
                </c:pt>
                <c:pt idx="2">
                  <c:v>Youthful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  <c:pt idx="0">
                  <c:v>11</c:v>
                </c:pt>
                <c:pt idx="1">
                  <c:v>45.1</c:v>
                </c:pt>
                <c:pt idx="2">
                  <c:v>56.1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77-4B68-8AB3-EEEB4DDBBA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2271048"/>
        <c:axId val="492270392"/>
      </c:barChart>
      <c:catAx>
        <c:axId val="492271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270392"/>
        <c:crosses val="autoZero"/>
        <c:auto val="1"/>
        <c:lblAlgn val="ctr"/>
        <c:lblOffset val="100"/>
        <c:noMultiLvlLbl val="0"/>
      </c:catAx>
      <c:valAx>
        <c:axId val="492270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271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</c:f>
              <c:strCache>
                <c:ptCount val="1"/>
                <c:pt idx="0">
                  <c:v>Juvenile Arrests for Violent Firearm Crime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0.16300000000000001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6D-4EBD-BF2B-F53FC3E99B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Juvenile Arrests for Violent Firearm Crime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0.16600000000000001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6D-4EBD-BF2B-F53FC3E99B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Juvenile Arrests for Violent Firearm Crime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0.17399999999999999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6D-4EBD-BF2B-F53FC3E99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1365224"/>
        <c:axId val="421362272"/>
      </c:barChart>
      <c:catAx>
        <c:axId val="421365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1362272"/>
        <c:crosses val="autoZero"/>
        <c:auto val="1"/>
        <c:lblAlgn val="ctr"/>
        <c:lblOffset val="100"/>
        <c:noMultiLvlLbl val="0"/>
      </c:catAx>
      <c:valAx>
        <c:axId val="42136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365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2014-2016 Gun Arrests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Juvenile</c:v>
                </c:pt>
                <c:pt idx="1">
                  <c:v>18-24</c:v>
                </c:pt>
                <c:pt idx="2">
                  <c:v>Youthful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0.114</c:v>
                </c:pt>
                <c:pt idx="1">
                  <c:v>0.45900000000000002</c:v>
                </c:pt>
                <c:pt idx="2">
                  <c:v>0.57299999999999995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0-40B0-9FBD-29B12EF8AC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2014-2016 Violent Gun Arrests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Juvenile</c:v>
                </c:pt>
                <c:pt idx="1">
                  <c:v>18-24</c:v>
                </c:pt>
                <c:pt idx="2">
                  <c:v>Youthful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0.16200000000000001</c:v>
                </c:pt>
                <c:pt idx="1">
                  <c:v>0.432</c:v>
                </c:pt>
                <c:pt idx="2">
                  <c:v>0.59399999999999997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0-40B0-9FBD-29B12EF8AC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2925536"/>
        <c:axId val="492934064"/>
      </c:barChart>
      <c:catAx>
        <c:axId val="49292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934064"/>
        <c:crosses val="autoZero"/>
        <c:auto val="1"/>
        <c:lblAlgn val="ctr"/>
        <c:lblOffset val="100"/>
        <c:noMultiLvlLbl val="0"/>
      </c:catAx>
      <c:valAx>
        <c:axId val="49293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92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0.0614</cdr:x>
      <cdr:y>0.03175</cdr:y>
    </cdr:from>
    <cdr:to>
      <cdr:x>0.60527</cdr:x>
      <cdr:y>0.19577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400" y="152400"/>
          <a:ext cx="4724430" cy="78740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i="1" dirty="0"/>
            <a:t>Note</a:t>
          </a:r>
          <a:r>
            <a:rPr lang="en-US" sz="1800" dirty="0"/>
            <a:t>: A greater percentage of DV homicides had </a:t>
          </a:r>
          <a:r>
            <a:rPr lang="en-US" sz="1800" b="1" i="1" dirty="0"/>
            <a:t>NO</a:t>
          </a:r>
          <a:r>
            <a:rPr lang="en-US" sz="1800" dirty="0"/>
            <a:t> DV history than had DV history.</a:t>
          </a:r>
        </a:p>
      </cdr:txBody>
    </cdr:sp>
  </cdr:relSizeAnchor>
  <cdr:relSizeAnchor xmlns:cdr="http://schemas.openxmlformats.org/drawingml/2006/chartDrawing">
    <cdr:from>
      <cdr:x>0.30702</cdr:x>
      <cdr:y>0.19048</cdr:y>
    </cdr:from>
    <cdr:to>
      <cdr:x>0.37719</cdr:x>
      <cdr:y>0.5873</cdr:y>
    </cdr:to>
    <cdr:cxnSp macro="">
      <cdr:nvCxnSpPr>
        <cdr:cNvPr id="4" name="Straight Arrow Connector 3"/>
        <cdr:cNvCxnSpPr/>
      </cdr:nvCxnSpPr>
      <cdr:spPr>
        <a:xfrm xmlns:a="http://schemas.openxmlformats.org/drawingml/2006/main">
          <a:off x="2667000" y="914400"/>
          <a:ext cx="609600" cy="1905000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119" tIns="47060" rIns="94119" bIns="4706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736" y="0"/>
            <a:ext cx="3077739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119" tIns="47060" rIns="94119" bIns="4706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0954"/>
            <a:ext cx="3077739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119" tIns="47060" rIns="94119" bIns="4706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736" y="8900954"/>
            <a:ext cx="3077739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119" tIns="47060" rIns="94119" bIns="4706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2CF17C-CD99-2D45-83C2-4705CB04A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060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03T21:46:32.539"/>
    </inkml:context>
    <inkml:brush xml:id="br0">
      <inkml:brushProperty name="width" value="0.127" units="cm"/>
      <inkml:brushProperty name="height" value="0.127" units="cm"/>
      <inkml:brushProperty name="ignorePressure" value="1"/>
    </inkml:brush>
  </inkml:definitions>
  <inkml:traceGroup>
    <inkml:annotationXML>
      <emma:emma xmlns:emma="http://www.w3.org/2003/04/emma" version="1.0">
        <emma:interpretation id="{CCF8B732-89DD-4129-AB67-0F8D4C4FCCD8}" emma:medium="tactile" emma:mode="ink">
          <msink:context xmlns:msink="http://schemas.microsoft.com/ink/2010/main" type="inkDrawing" rotatedBoundingBox="11352,9584 16611,11333 15590,14402 10331,12653" hotPoints="15827,11823 13487,14164 11146,11823 13487,9483" semanticType="enclosure" shapeName="Circle"/>
        </emma:interpretation>
      </emma:emma>
    </inkml:annotationXML>
    <inkml:trace contextRef="#ctx0" brushRef="#br0">8166 3864,'0'0,"0"0,0 0,0 0,0 0,0 0,0 0,0 0,0 0,0 0,0 0,0 0,0 0,0 0,0 0,-6 0,-4 0,-5 0,-1 0,-5 0,2 0,4-7,-3-2,2-7,-3 0,2-4,4 1,-4 3,-5 6,1-4,-2 1,2-3,-2 0,-4 3,3 3,-2-2,-3-1,-3-3,-4 0,-2-4,-1 1,-8 5,-4-3,2 1,1-2,-5 0,0 4,2-2,3-5,-4 0,0-3,-6 3,2-2,2 3,12-2,4 3,3 4,0-2,0 3,-2-5,-1 3,0 2,-2-2,-8 2,-1-5,0 2,1-3,-4 0,-1 6,-4-3,0 2,-5-3,3 0,4 5,-3-4,3 3,2-4,-2 0,1 4,3-2,3 1,3-3,2 0,2-2,0 2,-5-4,-3 3,0-3,3 3,-6 5,0-3,1 2,3-4,3 3,-6-5,8 2,-4 5,-1 4,9 4,3 4,1 0,0 2,-1 1,6 0,0-1,-1 1,5 0,0-1,-3 0,-3 0,-2 0,2 0,3 0,-2 0,-3 7,-2 2,-2 7,6 0,0 4,0-1,-1-3,4 2,0-3,0 4,-4 5,-3 6,-2 4,6-3,1-1,6 2,0 2,5 3,6-6,-3 0,4 7,-6-3,3 8,-4-5,2 5,4 3,-3 0,2-2,-3 7,0 1,5-2,3 5,4-1,-3-2,-2 4,3-2,2-2,1-3,3-3,1-4,1 7,0-7,1-2,-1-2,7 0,3-1,-2 2,7-7,-2-1,7 0,-3 2,-2 2,1-4,0-1,3 0,-2 4,3 2,0 2,0-6,7-1,-4 0,3 3,-4-5,1-1,4 3,5-5,2 0,-4 3,1-4,1-6,1 1,-3 3,-1-1,-6 1,1 4,-4-2,2 2,3-5,5 1,-3 4,1 4,2-3,4 0,2 2,2-3,-6 0,0 2,0 3,2-3,2-1,2-4,-6 0,-2-4,2 2,2-3,2 2,-6-3,0-3,1 1,-4 5,-1 6,3-1,-4 1,-6 4,1-5,3 1,-1-4,1 1,-2-4,-6-5,3 1,-3 5,3 0,-1-5,3 3,-1-3,2 3,-2-2,2 4,6-2,3-5,-2 3,1-2,1-4,4 4,2-1,2-3,9-3,2-3,7-3,1-1,5 6,-2 1,2 0,-1-1,-5 4,-6 1,-4-2,-2-2,-3-3,-7-2,-4-2,1-1,1 0,3-1,-6 1,7 0,4-1,3 1,-1 0,8 0,1 0,-1 0,-2 0,5 0,0 0,5 0,-2 0,5 0,-2 0,-3 0,1 0,-2 0,-2 0,-5 0,4 0,0 0,5-7,-1-2,5-6,-3-1,4 1,-2-2,-5 2,-5-5,4 3,-8 3,2-3,-8 2,-3-3,-1 0,0-2,-6 2,-1 2,0 0,-3 0,-7-2,0 1,-2 4,1-3,-1-7,3 3,-2-4,-4-4,3-4,-3 3,5 1,-2-4,3 5,-1 0,-5-2,-3-4,-6 5,6 0,-2-3,0 5,-3-1,-2 5,-1-1,5-4,1-3,-1 3,-1-8,4-5,1-8,-2-4,-2 0,-4 2,0 4,-4 1,1 2,-2 2,1 1,0 0,-8 0,-1 0,0 1,2 5,2 3,2 0,1-3,1-1,1-2,-6 5,-3 1,-6-1,-1-1,2-3,-2-2,0 6,-3 2,-6-2,-5-2,-4-2,-4-1,-1 5,-2 1,-1-1,-6-1,-2-3,0 5,2 2,3-3,1-1,2 4,1 0,8 6,2-1,-1 4,7 6,6 4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20T18:03:21.954"/>
    </inkml:context>
    <inkml:brush xml:id="br0">
      <inkml:brushProperty name="width" value="0.127" units="cm"/>
      <inkml:brushProperty name="height" value="0.127" units="cm"/>
      <inkml:brushProperty name="ignorePressure" value="1"/>
    </inkml:brush>
  </inkml:definitions>
  <inkml:traceGroup>
    <inkml:annotationXML>
      <emma:emma xmlns:emma="http://www.w3.org/2003/04/emma" version="1.0">
        <emma:interpretation id="{1F07B1D6-CECF-4AB9-AEB7-2780FF08B6CD}" emma:medium="tactile" emma:mode="ink">
          <msink:context xmlns:msink="http://schemas.microsoft.com/ink/2010/main" type="inkDrawing" rotatedBoundingBox="4748,8236 22022,13582 20989,16921 3714,11575" hotPoints="20899,14841 19627,17430 5941,10705 7213,8117" semanticType="enclosure" shapeName="Rectangle"/>
        </emma:interpretation>
      </emma:emma>
    </inkml:annotationXML>
    <inkml:trace contextRef="#ctx0" brushRef="#br0">20770 7634,'0'0,"0"0,0 0,0 0,0 0,0 0,0 0,0 0,0 0,0 0,0 0,0 0,0 0,0 0,0 0,0 0,0 0,0 0,0 0,0 0,0 0,0 0,-7 0,-3 0,-7 0,0 0,2 0,-4 0,3 0,-6 0,3 0,4 0,-3-7,1-4,-3 2,2-6,-5-1,3-4,4 1,-2 4,1-4,-3 2,2-3,-5 1,-4 3,-6 7,3-6,-1 3,-3-7,-3 2,-2-4,-2 1,5 4,2-3,0 3,-3 3,-2 4,-2-4,6 0,2 3,-2 3,-1 2,-3-5,-2-1,-1-6,6 0,2 2,-1 5,6 4,8 2,-1 2,-3-6,-5-1,2 0,-1-5,-3-1,4 3,-1 3,-3-5,-4 1,5-6,0 2,-2-5,-3 1,-4 5,0 5,4 5,3-5,-2-1,-1-4,-4-1,0 3,-10-3,-4 1,1 2,2 5,8 4,6 1,0 4,0-8,-1-1,5-7,1-1,6 3,1-5,-5 2,-3-3,-4 0,-3 5,6-2,0 0,-1-3,-2 1,-2 4,-2 5,6 3,2-3,-2-1,-2-6,-2 0,-2-4,-1 1,7 4,-7-3,-3 2,0-3,-2 1,1 4,0-3,2-6,-1 2,1-4,7 4,3 4,0-1,-2 2,-2-3,-2 1,4 5,4-4,-3 2,-1-4,-3 2,-2 3,6-3,-6-6,-3 2,-2-4,-1 4,1-4,1 4,0-2,0 4,1 4,7-3,4 3,-2-4,-1 2,-2-4,-2 2,5 5,10-3,0 1,-2-3,-4 1,3 4,-1-2,-3 1,-4-4,-3 1,-2 4,6-3,1 2,-1-4,-2 1,-2-3,-2 2,6 5,2-4,-1 2,-3-3,-2 1,-2 5,-2 3,8-2,1 0,-1-5,-1 1,-11-5,-3 2,-2 4,1-2,2 1,2-4,0 3,2 3,1-3,0 2,1-4,0 2,-1 2,1 6,-1-4,1 2,-1-7,0 2,0-5,0 2,0 5,8-4,2 3,0-5,-2 2,-3 4,-1-2,-2 1,-1-4,-1 1,8-3,1 2,0 4,6 5,8 4,0-3,3-1,-2-6,-5 0,1 3,-3-3,-3 0,2-3,-1 1,-3 4,-3-3,-4 1,-2 4,6 5,0 2,1-4,-3-1,-2 2,-10-5,-3-1,-1 3,2 3,-6 3,-1-4,3-1,3 1,2 3,3-6,-6 1,0 1,0 3,2 3,-5 2,-1 1,2-5,3-3,-4-6,0-1,0 2,5 5,-6-4,1 0,2 3,2 3,3-5,-5 0,7-4,3-1,3 4,-1 3,1-3,0 1,6 2,2-4,-9-1,-3 4,-3 4,0 3,-8 2,0-6,-7-1,-6-7,0 1,-3-6,-4 2,3 3,0-1,5 0,5-2,0 1,3 4,-4-3,2-5,-3-7,-6 2,2 5,-2 0,-5-3,4 1,0-2,-4 5,4-3,0 4,4 5,6-3,7 3,-4-4,3 2,2-4,4 2,-6-3,-7 3,-1-4,3 3,-3 5,3-1,2 0,-1-3,-7 1,1 5,-3-4,-5 2,2-4,0-6,-4 1,4 6,0-3,-4 4,-3-4,3 3,2 4,-3 5,-3 4,5-4,0-2,-2-4,4 0,0-6,-2 2,4 4,6-2,8 0,5-2,4 1,4 4,0 5,1-4,1 1,-8-5,-3 1,1 2,0 6,-4 2,0 4,-8 1,3-6,2 0,4-8,-2-1,-1 2,4 5,2 3,-4-4,0-1,1 2,4 3,-6 2,1 3,2 0,2 2,-4 0,-1 1,-4 0,-1-1,4 0,-4 0,1 0,4 0,5 0,-5 8,0 2,3-1,2-1,4-3,9 6,4 1,1 5,6 1,0-4,-3-3,-3 3,4 0,0 4,-3 0,-3-4,5 4,0-1,-2 3,4-1,7-5,1 5,3-3,-3 4,3-1,4 2,-4 0,3 2,-5-2,1 2,5-2,4 2,-4 5,1 6,2-4,4 1,2 2,3-4,1 1,0 2,2 3,0 3,-1 3,8 2,2 1,0-8,-2-1,-3 0,-2 2,6 1,2 3,-2-7,6 0,0 0,-2 2,-5 4,6 0,-1 3,5 0,0-7,-3-2,3 2,-2 0,4-4,0-2,2 3,-2-5,-4 1,-6-6,5 2,-2-4,5 3,0 4,-5 4,5-3,6 2,5 2,0 3,1 3,3 3,3 1,4 1,2-7,1-3,8 1,-3 2,-4-6,-2 0,8 1,2-3,0-8,-2 0,6-3,0 3,6 4,1 6,3-1,-2 0,4 3,-3-4,2 1,-2-6,3 2,-4 3,3 4,-2-3,2 0,4 3,-1-4,1 0,-3 3,-6-4,1-7,5 0,-2-2,3 1,12 6,8 6,2 4,9-3,2 0,-1 2,-3 2,-3-5,-4-1,-1 2,-2 3,0 3,-1-6,0 0,-1 2,2-7,-8 1,-3 2,1 5,2-6,2 1,2 2,2-4,1 0,1 2,0 4,7-5,3 2,6 0,2 5,-4 2,5-6,-2 0,3 1,-1-5,-4 0,-5 3,-4-5,4 1,1 3,6 5,-1 2,4-5,-7 0,-7 1,-5-4,-9-2,-5 4,1 3,2 3,3 3,2 1,-5 2,-1-8,1-1,2 0,3 2,2 1,0 3,3-6,0-2,0-6,0 0,0-6,0-5,7 2,2-3,1 4,-3 0,-2-6,-2 5,-2 5,-8 0,-4 2,2-2,7 2,6 5,2-4,6 2,2 3,-2 5,5-5,-1-7,5-1,-3 4,4-3,6 2,5 4,-2-3,-8 1,0-4,-4 1,-4-3,1 2,-9-4,-6-4,-3 1,-1-1,7 4,3-2,0-4,-1 4,-2 6,6 6,1-2,6 2,1 3,3-4,-1-7,4 0,-3-3,-5 2,-6-2,-3-5,-4 3,-2-1,-2 3,-1 8,1-3,-8-4,-9 1,-2-2,2 2,4 6,5 5,3 4,11-2,4-1,0 1,-1-4,-2-8,-2 1,-10-6,-3 4,-1-3,2 4,2-2,2 2,1-2,2 4,-7-4,-3-4,2-5,-7-5,1-3,2-2,-3-1,-8-1,-7 1,-6-1,-3 0,-3 0,-10-7,-2-1,1-1,0-5,4 0,2 2,-6-4,-1 1,1 3,-5 4,0 4,-5-6,-6 0,0-6,-2 0,4 3,-2-3,-4 0,3-4,-1 2,4 4,-2-3,-3 2,-5-5,-4-4,-2-8,-3-4,-1 4,-1 0,1-3,-1 0,0-4,1-1,-1 5,1 2,0 0,0 4,0 1,-7-2,-3-3,-7-5,-1-1,4-2,3-2,3 0,-3 0,-1-1,-5 8,0 3,3 0,-4-3,2 6,3 1,3 4,5 1,-6 3,1 7,0-3,3 2,2-3,3 1,0 4,2-3,0 1,1-4,-1 1,1-3,-1 2,1-3,-1-6,0 3,0 5,0 0,0 2,0 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119" tIns="47060" rIns="94119" bIns="4706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119" tIns="47060" rIns="94119" bIns="4706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9675" y="703263"/>
            <a:ext cx="4683125" cy="3513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450477"/>
            <a:ext cx="5208482" cy="421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119" tIns="47060" rIns="94119" bIns="470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0954"/>
            <a:ext cx="3077739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119" tIns="47060" rIns="94119" bIns="4706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8900954"/>
            <a:ext cx="3077739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119" tIns="47060" rIns="94119" bIns="4706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AE6463-532E-9E40-93F5-DF3CB8426D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452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6463-532E-9E40-93F5-DF3CB8426DD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664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6463-532E-9E40-93F5-DF3CB8426DD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517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6463-532E-9E40-93F5-DF3CB8426DD4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017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6463-532E-9E40-93F5-DF3CB8426DD4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753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6463-532E-9E40-93F5-DF3CB8426DD4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991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6463-532E-9E40-93F5-DF3CB8426DD4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738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6463-532E-9E40-93F5-DF3CB8426DD4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900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6463-532E-9E40-93F5-DF3CB8426DD4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94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6463-532E-9E40-93F5-DF3CB8426DD4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155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6463-532E-9E40-93F5-DF3CB8426DD4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234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6463-532E-9E40-93F5-DF3CB8426DD4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285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6463-532E-9E40-93F5-DF3CB8426DD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462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6463-532E-9E40-93F5-DF3CB8426DD4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956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6463-532E-9E40-93F5-DF3CB8426DD4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1874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6463-532E-9E40-93F5-DF3CB8426DD4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640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slightly decreasing, more than 1 in 10 gun arrests are of juveniles; more than HALF of gun arrests are of  “youthful” offenders (under age 25); Intervening with the juvenile and youthful population presents a significant opportunity to reduce violent and violent gun crime.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6463-532E-9E40-93F5-DF3CB8426DD4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1604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6463-532E-9E40-93F5-DF3CB8426DD4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989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Juveniles were 11.4% of all gun arrests and 16.2% of all violent gun arrests; 18-24 year-olds were 45.9% of all gun arrests and 43.2% of all violent gun arrests;  In total, “youthful” offenders comprised 57.3% of all gun arrests and 59.4% of all violent gun arrests.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6463-532E-9E40-93F5-DF3CB8426DD4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435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16% of gun crime arrests in 2015 were of juveniles with at least 1 prior gun crime arrest since 2010; 56% of gun crime arrests in 2015 were of individuals 18-24 with at least 1 prior gun crime arrest since 2010; 71% of all gun crime arrests in 2015 were of “youthful” offenders with at least 1 prior gun crime arrest since 2010.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6463-532E-9E40-93F5-DF3CB8426DD4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9955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6463-532E-9E40-93F5-DF3CB8426DD4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833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6463-532E-9E40-93F5-DF3CB8426DD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399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6463-532E-9E40-93F5-DF3CB8426DD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262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6463-532E-9E40-93F5-DF3CB8426DD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172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6463-532E-9E40-93F5-DF3CB8426DD4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837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6463-532E-9E40-93F5-DF3CB8426DD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933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6463-532E-9E40-93F5-DF3CB8426DD4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257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6463-532E-9E40-93F5-DF3CB8426DD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735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logo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6253163"/>
            <a:ext cx="184626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914400" y="1066800"/>
            <a:ext cx="7391400" cy="2362200"/>
          </a:xfrm>
        </p:spPr>
        <p:txBody>
          <a:bodyPr lIns="91440" tIns="45720" rIns="91440" bIns="45720"/>
          <a:lstStyle>
            <a:lvl1pPr algn="ctr">
              <a:defRPr sz="47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429000"/>
            <a:ext cx="7391400" cy="22098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pic>
        <p:nvPicPr>
          <p:cNvPr id="8207" name="Picture 15" descr="ba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5080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650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04800"/>
            <a:ext cx="21717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62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093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logo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6253163"/>
            <a:ext cx="184626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914400" y="1066800"/>
            <a:ext cx="7391400" cy="2362200"/>
          </a:xfrm>
        </p:spPr>
        <p:txBody>
          <a:bodyPr lIns="91440" tIns="45720" rIns="91440" bIns="45720"/>
          <a:lstStyle>
            <a:lvl1pPr algn="ctr">
              <a:defRPr sz="47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429000"/>
            <a:ext cx="7391400" cy="22098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pic>
        <p:nvPicPr>
          <p:cNvPr id="8207" name="Picture 15" descr="ba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8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89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864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732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93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464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98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63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pic>
        <p:nvPicPr>
          <p:cNvPr id="1035" name="Picture 11" descr="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ogo_whit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6253163"/>
            <a:ext cx="184626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3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customXml" Target="../ink/ink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cmcctch\Desktop\pillarbl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1716088" cy="22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09800" y="762000"/>
            <a:ext cx="636111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3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dirty="0"/>
              <a:t>Homicide, Domestic Violence, Youth &amp; Guns in Memphis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9800" y="3194008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Dr. James McCutcheon</a:t>
            </a:r>
          </a:p>
          <a:p>
            <a:pPr algn="ctr"/>
            <a:r>
              <a:rPr lang="en-US" dirty="0"/>
              <a:t>Dr. Bert </a:t>
            </a:r>
            <a:r>
              <a:rPr lang="en-US" dirty="0" err="1"/>
              <a:t>Burraston</a:t>
            </a:r>
            <a:endParaRPr lang="en-US" dirty="0"/>
          </a:p>
          <a:p>
            <a:pPr algn="ctr"/>
            <a:r>
              <a:rPr lang="en-US" dirty="0"/>
              <a:t>Dr. </a:t>
            </a:r>
            <a:r>
              <a:rPr lang="en-US" dirty="0" err="1"/>
              <a:t>Amaia</a:t>
            </a:r>
            <a:r>
              <a:rPr lang="en-US" dirty="0"/>
              <a:t> </a:t>
            </a:r>
            <a:r>
              <a:rPr lang="en-US" dirty="0" err="1"/>
              <a:t>Iratzoqui</a:t>
            </a:r>
            <a:endParaRPr lang="en-US" dirty="0"/>
          </a:p>
          <a:p>
            <a:pPr algn="ctr"/>
            <a:r>
              <a:rPr lang="en-US" dirty="0"/>
              <a:t>Department of Criminology &amp; Criminal Justice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8956" y="4909676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Dr. Angela D. Madden</a:t>
            </a:r>
          </a:p>
          <a:p>
            <a:pPr algn="ctr"/>
            <a:r>
              <a:rPr lang="en-US" dirty="0"/>
              <a:t>Public Safety Institute</a:t>
            </a:r>
          </a:p>
        </p:txBody>
      </p:sp>
    </p:spTree>
    <p:extLst>
      <p:ext uri="{BB962C8B-B14F-4D97-AF65-F5344CB8AC3E}">
        <p14:creationId xmlns:p14="http://schemas.microsoft.com/office/powerpoint/2010/main" val="3654095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14" y="228600"/>
            <a:ext cx="8686800" cy="685800"/>
          </a:xfrm>
        </p:spPr>
        <p:txBody>
          <a:bodyPr/>
          <a:lstStyle/>
          <a:p>
            <a:r>
              <a:rPr lang="en-US" sz="3600" dirty="0"/>
              <a:t>Homicide’s Known Predictors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114" y="1095702"/>
            <a:ext cx="8686800" cy="5000297"/>
          </a:xfrm>
        </p:spPr>
        <p:txBody>
          <a:bodyPr/>
          <a:lstStyle/>
          <a:p>
            <a:r>
              <a:rPr lang="en-US" sz="2800" dirty="0"/>
              <a:t>“Economic Disadvantage”</a:t>
            </a:r>
          </a:p>
          <a:p>
            <a:pPr lvl="1"/>
            <a:r>
              <a:rPr lang="en-US" sz="2400" dirty="0"/>
              <a:t>Poverty, Unemployment, Median Income, Median Home Values, % Vacant Homes</a:t>
            </a:r>
            <a:endParaRPr lang="en-US" dirty="0"/>
          </a:p>
          <a:p>
            <a:r>
              <a:rPr lang="en-US" sz="2800" dirty="0"/>
              <a:t>% Female-Headed Households</a:t>
            </a:r>
          </a:p>
          <a:p>
            <a:r>
              <a:rPr lang="en-US" sz="2800" dirty="0"/>
              <a:t>% Black, % Hispanic</a:t>
            </a:r>
          </a:p>
          <a:p>
            <a:r>
              <a:rPr lang="en-US" sz="2800" dirty="0"/>
              <a:t>“Social/Cultural Capital Disadvantage”</a:t>
            </a:r>
          </a:p>
          <a:p>
            <a:pPr lvl="1"/>
            <a:r>
              <a:rPr lang="en-US" sz="2400" dirty="0"/>
              <a:t>% of population age 25 and over without a high school diploma or GED</a:t>
            </a:r>
          </a:p>
          <a:p>
            <a:r>
              <a:rPr lang="en-US" sz="2800" dirty="0"/>
              <a:t>“Residential Mobility” </a:t>
            </a:r>
          </a:p>
          <a:p>
            <a:pPr lvl="1"/>
            <a:r>
              <a:rPr lang="en-US" sz="2400" dirty="0"/>
              <a:t>% of the population who moved into the census tract between 2010 and 2015 </a:t>
            </a:r>
          </a:p>
        </p:txBody>
      </p:sp>
    </p:spTree>
    <p:extLst>
      <p:ext uri="{BB962C8B-B14F-4D97-AF65-F5344CB8AC3E}">
        <p14:creationId xmlns:p14="http://schemas.microsoft.com/office/powerpoint/2010/main" val="1366516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sz="3600" dirty="0"/>
              <a:t>What Predicts Homicide in Memphis?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724400"/>
          </a:xfrm>
        </p:spPr>
        <p:txBody>
          <a:bodyPr/>
          <a:lstStyle/>
          <a:p>
            <a:r>
              <a:rPr lang="en-US" sz="2800" dirty="0"/>
              <a:t>% of population age 25 and over without a high school diploma/GED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Juvenile domestic violence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Residential mobility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r>
              <a:rPr lang="en-US" sz="2800" dirty="0"/>
              <a:t>% Black residents, but this relationship was weak</a:t>
            </a:r>
          </a:p>
        </p:txBody>
      </p:sp>
    </p:spTree>
    <p:extLst>
      <p:ext uri="{BB962C8B-B14F-4D97-AF65-F5344CB8AC3E}">
        <p14:creationId xmlns:p14="http://schemas.microsoft.com/office/powerpoint/2010/main" val="366111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09600"/>
          </a:xfrm>
        </p:spPr>
        <p:txBody>
          <a:bodyPr/>
          <a:lstStyle/>
          <a:p>
            <a:r>
              <a:rPr lang="en-US" sz="3600" dirty="0"/>
              <a:t>What Predicts Homicide in Memphis?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29" y="1143000"/>
            <a:ext cx="8686800" cy="4876800"/>
          </a:xfrm>
        </p:spPr>
        <p:txBody>
          <a:bodyPr/>
          <a:lstStyle/>
          <a:p>
            <a:r>
              <a:rPr lang="en-US" sz="2800" dirty="0"/>
              <a:t>“Economic disadvantage” was </a:t>
            </a:r>
            <a:r>
              <a:rPr lang="en-US" sz="2800" b="1" u="sng" dirty="0"/>
              <a:t>not</a:t>
            </a:r>
            <a:r>
              <a:rPr lang="en-US" sz="2800" dirty="0"/>
              <a:t> significantly associated with neighborhood homicides </a:t>
            </a:r>
          </a:p>
          <a:p>
            <a:r>
              <a:rPr lang="en-US" sz="2800" dirty="0"/>
              <a:t>Family and child development are important in the development of antisocial and criminal behavior (</a:t>
            </a:r>
            <a:r>
              <a:rPr lang="en-US" sz="2400" dirty="0"/>
              <a:t>Social Learning Theory &amp; Social Bond Theory).</a:t>
            </a:r>
            <a:endParaRPr lang="en-US" sz="2800" dirty="0"/>
          </a:p>
          <a:p>
            <a:r>
              <a:rPr lang="en-US" sz="2800" dirty="0"/>
              <a:t>Neighborhoods with significant populations without an </a:t>
            </a:r>
            <a:r>
              <a:rPr lang="en-US" sz="2800" b="1" i="1" dirty="0"/>
              <a:t>education</a:t>
            </a:r>
            <a:r>
              <a:rPr lang="en-US" sz="2800" dirty="0"/>
              <a:t>, with high levels of </a:t>
            </a:r>
            <a:r>
              <a:rPr lang="en-US" sz="2800" b="1" i="1" dirty="0"/>
              <a:t>juvenile DV </a:t>
            </a:r>
            <a:r>
              <a:rPr lang="en-US" sz="2800" dirty="0"/>
              <a:t>and high </a:t>
            </a:r>
            <a:r>
              <a:rPr lang="en-US" sz="2800" b="1" i="1" dirty="0"/>
              <a:t>residential mobility </a:t>
            </a:r>
            <a:r>
              <a:rPr lang="en-US" sz="2800" dirty="0"/>
              <a:t>(a measure of neighborhood instability) had the highest numbers of homicides.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16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dirty="0"/>
              <a:t>Homicides and Percent of High School Dropouts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736492"/>
              </p:ext>
            </p:extLst>
          </p:nvPr>
        </p:nvGraphicFramePr>
        <p:xfrm>
          <a:off x="152400" y="990600"/>
          <a:ext cx="8786037" cy="472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792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031421"/>
          </a:xfrm>
        </p:spPr>
        <p:txBody>
          <a:bodyPr/>
          <a:lstStyle/>
          <a:p>
            <a:r>
              <a:rPr lang="en-US" sz="3200" dirty="0"/>
              <a:t>Study 3: Homicide and Prior DV History (2015-2016)*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16743"/>
            <a:ext cx="9067800" cy="4453164"/>
          </a:xfrm>
        </p:spPr>
        <p:txBody>
          <a:bodyPr/>
          <a:lstStyle/>
          <a:p>
            <a:r>
              <a:rPr lang="en-US" dirty="0"/>
              <a:t>Was the homicide a “DV case”?</a:t>
            </a:r>
          </a:p>
          <a:p>
            <a:r>
              <a:rPr lang="en-US" dirty="0"/>
              <a:t>Did either involved party have a “DV history”? </a:t>
            </a:r>
          </a:p>
          <a:p>
            <a:r>
              <a:rPr lang="en-US" b="1" i="1" dirty="0"/>
              <a:t>61% of homicides</a:t>
            </a:r>
            <a:r>
              <a:rPr lang="en-US" dirty="0"/>
              <a:t> were DV cases and/or involved a party with a DV history.</a:t>
            </a:r>
          </a:p>
          <a:p>
            <a:r>
              <a:rPr lang="en-US" dirty="0"/>
              <a:t>The % would probably have been much higher had we looked back further </a:t>
            </a:r>
          </a:p>
          <a:p>
            <a:pPr lvl="1"/>
            <a:r>
              <a:rPr lang="en-US" dirty="0"/>
              <a:t>Only 39% had no DV connection.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6241143"/>
            <a:ext cx="457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*30 cases could not be determined</a:t>
            </a:r>
          </a:p>
        </p:txBody>
      </p:sp>
    </p:spTree>
    <p:extLst>
      <p:ext uri="{BB962C8B-B14F-4D97-AF65-F5344CB8AC3E}">
        <p14:creationId xmlns:p14="http://schemas.microsoft.com/office/powerpoint/2010/main" val="3532299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09600"/>
          </a:xfrm>
        </p:spPr>
        <p:txBody>
          <a:bodyPr anchor="t"/>
          <a:lstStyle/>
          <a:p>
            <a:pPr algn="ctr"/>
            <a:r>
              <a:rPr lang="en-US" sz="3200" dirty="0"/>
              <a:t>DV History Predicting Homicide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95643930"/>
              </p:ext>
            </p:extLst>
          </p:nvPr>
        </p:nvGraphicFramePr>
        <p:xfrm>
          <a:off x="228600" y="1066800"/>
          <a:ext cx="8686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324600"/>
            <a:ext cx="426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*30 cases could not be classified</a:t>
            </a:r>
          </a:p>
        </p:txBody>
      </p:sp>
    </p:spTree>
    <p:extLst>
      <p:ext uri="{BB962C8B-B14F-4D97-AF65-F5344CB8AC3E}">
        <p14:creationId xmlns:p14="http://schemas.microsoft.com/office/powerpoint/2010/main" val="903713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sz="3600" dirty="0"/>
              <a:t>Domestic Violence Predicts Homicide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86" y="1295400"/>
            <a:ext cx="8686800" cy="4343400"/>
          </a:xfrm>
        </p:spPr>
        <p:txBody>
          <a:bodyPr/>
          <a:lstStyle/>
          <a:p>
            <a:r>
              <a:rPr lang="en-US" dirty="0"/>
              <a:t>A history of domestic violence predicts not only domestic violence homicide but </a:t>
            </a:r>
            <a:r>
              <a:rPr lang="en-US" b="1" i="1" dirty="0"/>
              <a:t>ALL homicide</a:t>
            </a:r>
          </a:p>
          <a:p>
            <a:r>
              <a:rPr lang="en-US" dirty="0"/>
              <a:t>55% of robbery homicides</a:t>
            </a:r>
          </a:p>
          <a:p>
            <a:r>
              <a:rPr lang="en-US" dirty="0"/>
              <a:t>51% of “disagreement” homicides</a:t>
            </a:r>
          </a:p>
          <a:p>
            <a:r>
              <a:rPr lang="en-US" dirty="0"/>
              <a:t>45% of gang homicides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493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685800"/>
          </a:xfrm>
        </p:spPr>
        <p:txBody>
          <a:bodyPr anchor="t"/>
          <a:lstStyle/>
          <a:p>
            <a:r>
              <a:rPr lang="en-US" sz="3200" dirty="0"/>
              <a:t>Implications of Homicide Studies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3733800"/>
          </a:xfrm>
        </p:spPr>
        <p:txBody>
          <a:bodyPr>
            <a:normAutofit/>
          </a:bodyPr>
          <a:lstStyle/>
          <a:p>
            <a:r>
              <a:rPr lang="en-US" dirty="0"/>
              <a:t>Risk factors for homicides (DV or not) are the same</a:t>
            </a:r>
          </a:p>
          <a:p>
            <a:pPr lvl="1"/>
            <a:r>
              <a:rPr lang="en-US" dirty="0"/>
              <a:t>Strategies to prevent homicide must include preventing DV</a:t>
            </a:r>
          </a:p>
          <a:p>
            <a:pPr lvl="1"/>
            <a:r>
              <a:rPr lang="en-US" dirty="0"/>
              <a:t>Increase education level in the community</a:t>
            </a:r>
          </a:p>
          <a:p>
            <a:pPr lvl="1"/>
            <a:r>
              <a:rPr lang="en-US" dirty="0"/>
              <a:t>Uncovering crime attractors and generators at the city level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17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533400"/>
          </a:xfrm>
        </p:spPr>
        <p:txBody>
          <a:bodyPr anchor="t"/>
          <a:lstStyle/>
          <a:p>
            <a:r>
              <a:rPr lang="en-US" sz="3200" dirty="0"/>
              <a:t>Implications of Homicide Studies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648200"/>
          </a:xfrm>
        </p:spPr>
        <p:txBody>
          <a:bodyPr>
            <a:normAutofit/>
          </a:bodyPr>
          <a:lstStyle/>
          <a:p>
            <a:r>
              <a:rPr lang="en-US" sz="2800" b="1" dirty="0"/>
              <a:t>For police:</a:t>
            </a:r>
          </a:p>
          <a:p>
            <a:pPr lvl="1"/>
            <a:r>
              <a:rPr lang="en-US" sz="2400" dirty="0"/>
              <a:t>Crime prevention strategies should extend beyond precinct level</a:t>
            </a:r>
          </a:p>
          <a:p>
            <a:pPr lvl="2"/>
            <a:r>
              <a:rPr lang="en-US" dirty="0"/>
              <a:t>Increase communication</a:t>
            </a:r>
          </a:p>
          <a:p>
            <a:pPr lvl="2"/>
            <a:r>
              <a:rPr lang="en-US" dirty="0"/>
              <a:t>Interpreting Memphis as a larger unit</a:t>
            </a:r>
          </a:p>
          <a:p>
            <a:pPr lvl="3"/>
            <a:r>
              <a:rPr lang="en-US" sz="2400" dirty="0"/>
              <a:t>City-level crime generators and attractors: streets, interstates, schools, apartments, and other physical features</a:t>
            </a:r>
          </a:p>
          <a:p>
            <a:pPr lvl="1"/>
            <a:r>
              <a:rPr lang="en-US" sz="2400" dirty="0"/>
              <a:t>Notice to victims of services available</a:t>
            </a:r>
          </a:p>
          <a:p>
            <a:pPr lvl="2"/>
            <a:r>
              <a:rPr lang="en-US" dirty="0"/>
              <a:t>Police as educators of community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205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For community:</a:t>
            </a:r>
          </a:p>
          <a:p>
            <a:pPr lvl="1"/>
            <a:r>
              <a:rPr lang="en-US" dirty="0"/>
              <a:t>Conflict resolution and domestic violence classes in schools </a:t>
            </a:r>
          </a:p>
          <a:p>
            <a:pPr lvl="1"/>
            <a:r>
              <a:rPr lang="en-US" dirty="0"/>
              <a:t>Focus efforts toward high school retention</a:t>
            </a:r>
          </a:p>
          <a:p>
            <a:pPr lvl="1"/>
            <a:r>
              <a:rPr lang="en-US" dirty="0"/>
              <a:t>Community GED programs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 anchor="t"/>
          <a:lstStyle/>
          <a:p>
            <a:r>
              <a:rPr lang="en-US" sz="3200" dirty="0"/>
              <a:t>Implications of Homicide Studies</a:t>
            </a:r>
          </a:p>
        </p:txBody>
      </p:sp>
    </p:spTree>
    <p:extLst>
      <p:ext uri="{BB962C8B-B14F-4D97-AF65-F5344CB8AC3E}">
        <p14:creationId xmlns:p14="http://schemas.microsoft.com/office/powerpoint/2010/main" val="169172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800600"/>
          </a:xfrm>
        </p:spPr>
        <p:txBody>
          <a:bodyPr/>
          <a:lstStyle/>
          <a:p>
            <a:r>
              <a:rPr lang="en-US" dirty="0"/>
              <a:t>This presentation results from various research conducted at the request of various agencies and for program development and implementation. </a:t>
            </a:r>
          </a:p>
          <a:p>
            <a:r>
              <a:rPr lang="en-US" dirty="0"/>
              <a:t>Memphis Police Department, Shelby County Sheriff’s Office, Shelby County Juvenile Court, Shelby County District Attorney General’s Office, Family Safety Center   </a:t>
            </a:r>
          </a:p>
        </p:txBody>
      </p:sp>
    </p:spTree>
    <p:extLst>
      <p:ext uri="{BB962C8B-B14F-4D97-AF65-F5344CB8AC3E}">
        <p14:creationId xmlns:p14="http://schemas.microsoft.com/office/powerpoint/2010/main" val="3894886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09600"/>
          </a:xfrm>
        </p:spPr>
        <p:txBody>
          <a:bodyPr/>
          <a:lstStyle/>
          <a:p>
            <a:r>
              <a:rPr lang="en-US" sz="3600" dirty="0"/>
              <a:t>Study 4: Guns, DV, and youth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077200" cy="4419600"/>
          </a:xfrm>
        </p:spPr>
        <p:txBody>
          <a:bodyPr/>
          <a:lstStyle/>
          <a:p>
            <a:r>
              <a:rPr lang="en-US" dirty="0"/>
              <a:t>Firearm violence, domestic violence, and youth involvement were evaluated.</a:t>
            </a:r>
          </a:p>
          <a:p>
            <a:r>
              <a:rPr lang="en-US" dirty="0"/>
              <a:t>Both “offenses/reports” and “arrests” were examined. </a:t>
            </a:r>
          </a:p>
          <a:p>
            <a:r>
              <a:rPr lang="en-US" dirty="0"/>
              <a:t>AA/DV: “aggravated assault/domestic violence”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025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245725"/>
            <a:ext cx="8991600" cy="701674"/>
          </a:xfrm>
        </p:spPr>
        <p:txBody>
          <a:bodyPr/>
          <a:lstStyle/>
          <a:p>
            <a:r>
              <a:rPr lang="en-US" sz="3600" dirty="0"/>
              <a:t>2016 Violent &amp; AA/DV Offenses/Reports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19% of all violent offenses/reports were for AA/DV.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30% of these AA/DV offenses/reports involved a firearm.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69754352"/>
              </p:ext>
            </p:extLst>
          </p:nvPr>
        </p:nvGraphicFramePr>
        <p:xfrm>
          <a:off x="4800600" y="2736056"/>
          <a:ext cx="4140096" cy="3034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0903134"/>
              </p:ext>
            </p:extLst>
          </p:nvPr>
        </p:nvGraphicFramePr>
        <p:xfrm>
          <a:off x="629842" y="2736057"/>
          <a:ext cx="4399358" cy="3034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01967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832" y="311480"/>
            <a:ext cx="7886700" cy="72675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2016 Violent &amp; AA/DV Arrests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9842" y="1219200"/>
            <a:ext cx="3868340" cy="1187213"/>
          </a:xfrm>
        </p:spPr>
        <p:txBody>
          <a:bodyPr/>
          <a:lstStyle/>
          <a:p>
            <a:r>
              <a:rPr lang="en-US" dirty="0"/>
              <a:t>26% of all arrests for violent crime were for AA/DV (500/1,915).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47075376"/>
              </p:ext>
            </p:extLst>
          </p:nvPr>
        </p:nvGraphicFramePr>
        <p:xfrm>
          <a:off x="381000" y="2555758"/>
          <a:ext cx="3999308" cy="309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29150" y="1219200"/>
            <a:ext cx="3887391" cy="1190373"/>
          </a:xfrm>
        </p:spPr>
        <p:txBody>
          <a:bodyPr/>
          <a:lstStyle/>
          <a:p>
            <a:r>
              <a:rPr lang="en-US" dirty="0"/>
              <a:t>25% of these AA/DV arrests involved a firearm (125/500). 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67552301"/>
              </p:ext>
            </p:extLst>
          </p:nvPr>
        </p:nvGraphicFramePr>
        <p:xfrm>
          <a:off x="4800600" y="2555758"/>
          <a:ext cx="3887391" cy="3050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/>
          <p:cNvSpPr/>
          <p:nvPr/>
        </p:nvSpPr>
        <p:spPr>
          <a:xfrm>
            <a:off x="1180476" y="2875002"/>
            <a:ext cx="5677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54825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1"/>
            <a:ext cx="8839200" cy="609599"/>
          </a:xfrm>
        </p:spPr>
        <p:txBody>
          <a:bodyPr>
            <a:noAutofit/>
          </a:bodyPr>
          <a:lstStyle/>
          <a:p>
            <a:r>
              <a:rPr lang="en-US" sz="3200" dirty="0"/>
              <a:t>Proportion of Gun Arrests* by Age: 2014-2016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565091"/>
              </p:ext>
            </p:extLst>
          </p:nvPr>
        </p:nvGraphicFramePr>
        <p:xfrm>
          <a:off x="304800" y="914400"/>
          <a:ext cx="8382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6324600"/>
            <a:ext cx="4911152" cy="369332"/>
          </a:xfrm>
          <a:prstGeom prst="rect">
            <a:avLst/>
          </a:prstGeom>
          <a:solidFill>
            <a:prstClr val="white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*includes Weapon/Misdemeanor &amp; Weapon/Felony</a:t>
            </a:r>
          </a:p>
        </p:txBody>
      </p:sp>
    </p:spTree>
    <p:extLst>
      <p:ext uri="{BB962C8B-B14F-4D97-AF65-F5344CB8AC3E}">
        <p14:creationId xmlns:p14="http://schemas.microsoft.com/office/powerpoint/2010/main" val="4112281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37" y="504372"/>
            <a:ext cx="8685863" cy="642256"/>
          </a:xfrm>
        </p:spPr>
        <p:txBody>
          <a:bodyPr>
            <a:noAutofit/>
          </a:bodyPr>
          <a:lstStyle/>
          <a:p>
            <a:r>
              <a:rPr lang="en-US" sz="2800" dirty="0"/>
              <a:t>Proportion of Juvenile Arrests for Violent* Gun Crime: 2014-2016</a:t>
            </a:r>
            <a:endParaRPr lang="en-US" sz="44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40495768"/>
              </p:ext>
            </p:extLst>
          </p:nvPr>
        </p:nvGraphicFramePr>
        <p:xfrm>
          <a:off x="426507" y="1143000"/>
          <a:ext cx="6812494" cy="455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24967" y="5579792"/>
            <a:ext cx="71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2015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6413" y="5575094"/>
            <a:ext cx="69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2016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9001" y="1128379"/>
            <a:ext cx="18278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proportion of juvenile arrests for violent firearm crime increased 6.7% between 2014 and 2016.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7223" y="5579792"/>
            <a:ext cx="6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2014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507" y="6248400"/>
            <a:ext cx="5615064" cy="369332"/>
          </a:xfrm>
          <a:prstGeom prst="rect">
            <a:avLst/>
          </a:prstGeom>
          <a:solidFill>
            <a:prstClr val="white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*excludes Weapons/Misdemeanor &amp; Weapons/Felony</a:t>
            </a:r>
          </a:p>
        </p:txBody>
      </p:sp>
    </p:spTree>
    <p:extLst>
      <p:ext uri="{BB962C8B-B14F-4D97-AF65-F5344CB8AC3E}">
        <p14:creationId xmlns:p14="http://schemas.microsoft.com/office/powerpoint/2010/main" val="679097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4" y="381000"/>
            <a:ext cx="9144000" cy="380999"/>
          </a:xfrm>
        </p:spPr>
        <p:txBody>
          <a:bodyPr>
            <a:noAutofit/>
          </a:bodyPr>
          <a:lstStyle/>
          <a:p>
            <a:r>
              <a:rPr lang="en-US" sz="2800" dirty="0"/>
              <a:t>Gun Arrests &amp; Violent Gun Arrests by Age: 2014-2016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30092"/>
              </p:ext>
            </p:extLst>
          </p:nvPr>
        </p:nvGraphicFramePr>
        <p:xfrm>
          <a:off x="304800" y="9906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5953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Gun Crime Recidivists Since 2010 By Age Group (2015 arrestees)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962063"/>
              </p:ext>
            </p:extLst>
          </p:nvPr>
        </p:nvGraphicFramePr>
        <p:xfrm>
          <a:off x="228600" y="1676400"/>
          <a:ext cx="8686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2872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953000"/>
          </a:xfrm>
        </p:spPr>
        <p:txBody>
          <a:bodyPr/>
          <a:lstStyle/>
          <a:p>
            <a:r>
              <a:rPr lang="en-US" dirty="0"/>
              <a:t>Gun violence, DV, youth, and homicide are all connected in Memphis.</a:t>
            </a:r>
          </a:p>
          <a:p>
            <a:r>
              <a:rPr lang="en-US" dirty="0"/>
              <a:t>Juvenile and “youthful” involvement in violent gun crime is increasing. </a:t>
            </a:r>
          </a:p>
          <a:p>
            <a:r>
              <a:rPr lang="en-US" dirty="0"/>
              <a:t>The proportion of violent crime committed with a firearm has increased nearly 11% since 2013 (from 41.7% to 46.1%).  </a:t>
            </a:r>
          </a:p>
          <a:p>
            <a:r>
              <a:rPr lang="en-US" dirty="0"/>
              <a:t>Gun violence prevention, suppression, and intervention programs are critical for youth.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37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sz="3600" dirty="0"/>
              <a:t>Study 1: Homicide Research (2016)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651829"/>
          </a:xfrm>
        </p:spPr>
        <p:txBody>
          <a:bodyPr/>
          <a:lstStyle/>
          <a:p>
            <a:r>
              <a:rPr lang="en-US" dirty="0"/>
              <a:t>Homicides and supplemental homicide reports were evaluated and mapped</a:t>
            </a:r>
          </a:p>
          <a:p>
            <a:r>
              <a:rPr lang="en-US" dirty="0"/>
              <a:t>Census tract level data were used along with other socioeconomic factors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Residential Mobility (movement in and out of neighborhoods)</a:t>
            </a:r>
          </a:p>
        </p:txBody>
      </p:sp>
    </p:spTree>
    <p:extLst>
      <p:ext uri="{BB962C8B-B14F-4D97-AF65-F5344CB8AC3E}">
        <p14:creationId xmlns:p14="http://schemas.microsoft.com/office/powerpoint/2010/main" val="289944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/>
          <a:srcRect l="3850" t="42046" r="87001" b="45448"/>
          <a:stretch/>
        </p:blipFill>
        <p:spPr bwMode="auto">
          <a:xfrm>
            <a:off x="7903778" y="4800600"/>
            <a:ext cx="1219200" cy="129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27309" t="22865" r="24985" b="6612"/>
          <a:stretch/>
        </p:blipFill>
        <p:spPr bwMode="auto">
          <a:xfrm>
            <a:off x="609600" y="533400"/>
            <a:ext cx="7162800" cy="556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199" y="533400"/>
            <a:ext cx="822960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Census Tracts Showing Deviation from “Average” in Number of Homicides: Red has the Highest Deviation from Average</a:t>
            </a:r>
          </a:p>
        </p:txBody>
      </p:sp>
    </p:spTree>
    <p:extLst>
      <p:ext uri="{BB962C8B-B14F-4D97-AF65-F5344CB8AC3E}">
        <p14:creationId xmlns:p14="http://schemas.microsoft.com/office/powerpoint/2010/main" val="2767411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27275" t="22162" r="23279" b="5347"/>
          <a:stretch/>
        </p:blipFill>
        <p:spPr bwMode="auto">
          <a:xfrm>
            <a:off x="1524000" y="758456"/>
            <a:ext cx="6019800" cy="502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1856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Homicides In Memphis</a:t>
            </a:r>
          </a:p>
        </p:txBody>
      </p:sp>
    </p:spTree>
    <p:extLst>
      <p:ext uri="{BB962C8B-B14F-4D97-AF65-F5344CB8AC3E}">
        <p14:creationId xmlns:p14="http://schemas.microsoft.com/office/powerpoint/2010/main" val="4213640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Homicides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26% of the homicide incidents within Memphis were within a 1.5 mile proximity of Lamar Ave.</a:t>
            </a:r>
          </a:p>
          <a:p>
            <a:pPr lvl="1"/>
            <a:r>
              <a:rPr lang="en-US" sz="2400" dirty="0"/>
              <a:t>This roadway crosses various precincts (Mt. Moriah, Ridgeway, Tillman, Crump, Airways)</a:t>
            </a:r>
          </a:p>
          <a:p>
            <a:r>
              <a:rPr lang="en-US" sz="2800" dirty="0"/>
              <a:t>14% were in Old Allen</a:t>
            </a:r>
          </a:p>
          <a:p>
            <a:r>
              <a:rPr lang="en-US" sz="2800" dirty="0"/>
              <a:t>16% were south of I-240, between Bill Morris Pkwy (Hwy 385) and Hwy 78 (Ridgeway and Mt. Moriah)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13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25028" t="20170" r="23599" b="6489"/>
          <a:stretch/>
        </p:blipFill>
        <p:spPr bwMode="auto">
          <a:xfrm>
            <a:off x="609600" y="533400"/>
            <a:ext cx="78486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304800"/>
            <a:ext cx="601980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Lamar Ave. corridor (circled in red) with area between Hwy 385 and Hwy 78 highlighted (circled in black)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3917906" y="3554505"/>
              <a:ext cx="1917792" cy="1352448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95225" y="3531826"/>
                <a:ext cx="1963154" cy="13978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0353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64269"/>
            <a:ext cx="7543799" cy="520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029200"/>
            <a:ext cx="584597" cy="100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298" y="345257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Juvenile Violent Crime Counts by Census Tract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1543923" y="3262345"/>
              <a:ext cx="6135264" cy="2572416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21242" y="3239666"/>
                <a:ext cx="6180625" cy="261777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335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Study 2: Lamar &amp; Juvenile Domestic Violence (DV)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572000"/>
          </a:xfrm>
        </p:spPr>
        <p:txBody>
          <a:bodyPr/>
          <a:lstStyle/>
          <a:p>
            <a:r>
              <a:rPr lang="en-US" sz="2800" dirty="0"/>
              <a:t>About 25% of juveniles brought to juvenile court are brought for DV</a:t>
            </a:r>
          </a:p>
          <a:p>
            <a:r>
              <a:rPr lang="en-US" sz="2800" dirty="0"/>
              <a:t>Home addresses of juvenile DV offenders were mapped</a:t>
            </a:r>
          </a:p>
          <a:p>
            <a:r>
              <a:rPr lang="en-US" sz="2800" dirty="0"/>
              <a:t>23% of all juvenile DV offenders lived within a 1.5 mile proximity of Lamar</a:t>
            </a:r>
          </a:p>
          <a:p>
            <a:r>
              <a:rPr lang="en-US" sz="2800" dirty="0"/>
              <a:t>Violence is learned in the home, so DV is likely a precursor to neighborhood violence (rates of general violence high where rates of DV high)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2475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99"/>
      </a:accent1>
      <a:accent2>
        <a:srgbClr val="FFCC00"/>
      </a:accent2>
      <a:accent3>
        <a:srgbClr val="FFFFFF"/>
      </a:accent3>
      <a:accent4>
        <a:srgbClr val="000000"/>
      </a:accent4>
      <a:accent5>
        <a:srgbClr val="AAAACA"/>
      </a:accent5>
      <a:accent6>
        <a:srgbClr val="E7B900"/>
      </a:accent6>
      <a:hlink>
        <a:srgbClr val="DDDDDD"/>
      </a:hlink>
      <a:folHlink>
        <a:srgbClr val="00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DDDDDD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15933</TotalTime>
  <Words>1208</Words>
  <Application>Microsoft Office PowerPoint</Application>
  <PresentationFormat>On-screen Show (4:3)</PresentationFormat>
  <Paragraphs>151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Times New Roman</vt:lpstr>
      <vt:lpstr>Wingdings</vt:lpstr>
      <vt:lpstr>Default Design</vt:lpstr>
      <vt:lpstr>PowerPoint Presentation</vt:lpstr>
      <vt:lpstr>Introduction</vt:lpstr>
      <vt:lpstr>Study 1: Homicide Research (2016)</vt:lpstr>
      <vt:lpstr>PowerPoint Presentation</vt:lpstr>
      <vt:lpstr>PowerPoint Presentation</vt:lpstr>
      <vt:lpstr>Location of Homicides</vt:lpstr>
      <vt:lpstr>PowerPoint Presentation</vt:lpstr>
      <vt:lpstr>PowerPoint Presentation</vt:lpstr>
      <vt:lpstr>Study 2: Lamar &amp; Juvenile Domestic Violence (DV)</vt:lpstr>
      <vt:lpstr>Homicide’s Known Predictors</vt:lpstr>
      <vt:lpstr>What Predicts Homicide in Memphis?</vt:lpstr>
      <vt:lpstr>What Predicts Homicide in Memphis?</vt:lpstr>
      <vt:lpstr>Homicides and Percent of High School Dropouts</vt:lpstr>
      <vt:lpstr>Study 3: Homicide and Prior DV History (2015-2016)*</vt:lpstr>
      <vt:lpstr>DV History Predicting Homicide</vt:lpstr>
      <vt:lpstr>Domestic Violence Predicts Homicide</vt:lpstr>
      <vt:lpstr>Implications of Homicide Studies</vt:lpstr>
      <vt:lpstr>Implications of Homicide Studies</vt:lpstr>
      <vt:lpstr>Implications of Homicide Studies</vt:lpstr>
      <vt:lpstr>Study 4: Guns, DV, and youth</vt:lpstr>
      <vt:lpstr>2016 Violent &amp; AA/DV Offenses/Reports</vt:lpstr>
      <vt:lpstr>2016 Violent &amp; AA/DV Arrests</vt:lpstr>
      <vt:lpstr>Proportion of Gun Arrests* by Age: 2014-2016 </vt:lpstr>
      <vt:lpstr>Proportion of Juvenile Arrests for Violent* Gun Crime: 2014-2016</vt:lpstr>
      <vt:lpstr>Gun Arrests &amp; Violent Gun Arrests by Age: 2014-2016</vt:lpstr>
      <vt:lpstr>Gun Crime Recidivists Since 2010 By Age Group (2015 arrestees)</vt:lpstr>
      <vt:lpstr>Implications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Implications for Theoretical Expansion</dc:title>
  <dc:creator>Amaia Iratzoqui (ratzoqui)</dc:creator>
  <cp:lastModifiedBy>Debra M Turner (dmturner)</cp:lastModifiedBy>
  <cp:revision>162</cp:revision>
  <cp:lastPrinted>2017-04-20T18:30:22Z</cp:lastPrinted>
  <dcterms:created xsi:type="dcterms:W3CDTF">2015-11-02T14:58:37Z</dcterms:created>
  <dcterms:modified xsi:type="dcterms:W3CDTF">2017-05-23T15:29:06Z</dcterms:modified>
</cp:coreProperties>
</file>