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61" r:id="rId3"/>
    <p:sldId id="257" r:id="rId4"/>
    <p:sldId id="274" r:id="rId5"/>
    <p:sldId id="277" r:id="rId6"/>
    <p:sldId id="271" r:id="rId7"/>
    <p:sldId id="272" r:id="rId8"/>
    <p:sldId id="258" r:id="rId9"/>
    <p:sldId id="283" r:id="rId10"/>
    <p:sldId id="279" r:id="rId11"/>
    <p:sldId id="285" r:id="rId12"/>
    <p:sldId id="284" r:id="rId13"/>
    <p:sldId id="323" r:id="rId14"/>
    <p:sldId id="275" r:id="rId15"/>
    <p:sldId id="329" r:id="rId16"/>
    <p:sldId id="328" r:id="rId17"/>
    <p:sldId id="290" r:id="rId18"/>
    <p:sldId id="310" r:id="rId19"/>
    <p:sldId id="289" r:id="rId20"/>
    <p:sldId id="286" r:id="rId21"/>
    <p:sldId id="276" r:id="rId22"/>
    <p:sldId id="326" r:id="rId23"/>
    <p:sldId id="320" r:id="rId24"/>
    <p:sldId id="266" r:id="rId25"/>
    <p:sldId id="294" r:id="rId26"/>
    <p:sldId id="293" r:id="rId27"/>
    <p:sldId id="300" r:id="rId28"/>
    <p:sldId id="295" r:id="rId29"/>
    <p:sldId id="325" r:id="rId30"/>
    <p:sldId id="324" r:id="rId31"/>
    <p:sldId id="322" r:id="rId32"/>
    <p:sldId id="307" r:id="rId33"/>
    <p:sldId id="32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4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19" autoAdjust="0"/>
  </p:normalViewPr>
  <p:slideViewPr>
    <p:cSldViewPr snapToGrid="0" snapToObjects="1">
      <p:cViewPr varScale="1">
        <p:scale>
          <a:sx n="84" d="100"/>
          <a:sy n="84" d="100"/>
        </p:scale>
        <p:origin x="52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86A15-4D23-4097-B8F2-B59ABCF5A61B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A6985-8E62-43C1-982E-A66A7A3A3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4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picture</a:t>
            </a:r>
            <a:r>
              <a:rPr lang="en-US" baseline="0" dirty="0"/>
              <a:t> what a mapping exercise looks like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A6985-8E62-43C1-982E-A66A7A3A38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7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A6985-8E62-43C1-982E-A66A7A3A38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4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orange</a:t>
            </a:r>
            <a:r>
              <a:rPr lang="en-US" baseline="0" dirty="0"/>
              <a:t> circles identify where the pains exits that were identified – gives a good visual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A6985-8E62-43C1-982E-A66A7A3A38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7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4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4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5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5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5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2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53AC-A7D0-4E45-A234-101BFA8E3C1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0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C53AC-A7D0-4E45-A234-101BFA8E3C1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6CFBA-0707-354A-8FC0-12A0138D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1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0645.17-UOM-New-Brand-PowerPoint-Template-Title-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76100" cy="695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70" y="3090727"/>
            <a:ext cx="66798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Process Improvement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0959" y="4514289"/>
            <a:ext cx="466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 Training</a:t>
            </a:r>
          </a:p>
        </p:txBody>
      </p:sp>
    </p:spTree>
    <p:extLst>
      <p:ext uri="{BB962C8B-B14F-4D97-AF65-F5344CB8AC3E}">
        <p14:creationId xmlns:p14="http://schemas.microsoft.com/office/powerpoint/2010/main" val="42484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3666" y="227119"/>
            <a:ext cx="8294033" cy="50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FFFF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Management Group (PMG) Role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38283" y="1072377"/>
            <a:ext cx="8615936" cy="5443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Serves as champions of change and support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improvement efforts, both large and small </a:t>
            </a:r>
          </a:p>
          <a:p>
            <a:pPr>
              <a:buSzPct val="70000"/>
              <a:buFont typeface="Wingdings" panose="05000000000000000000" pitchFamily="2" charset="2"/>
              <a:buChar char="v"/>
            </a:pP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Work to eliminate project roadblocks within the 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organization</a:t>
            </a:r>
          </a:p>
          <a:p>
            <a:pPr>
              <a:buSzPct val="70000"/>
              <a:buFont typeface="Wingdings" panose="05000000000000000000" pitchFamily="2" charset="2"/>
              <a:buChar char="v"/>
            </a:pP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Oversight committee for Process Improvement projects</a:t>
            </a:r>
          </a:p>
          <a:p>
            <a:pPr>
              <a:buSzPct val="70000"/>
              <a:buFont typeface="Wingdings" panose="05000000000000000000" pitchFamily="2" charset="2"/>
              <a:buChar char="v"/>
            </a:pP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Construct project scopes to ensure it is well-defined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Identify team members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Bi-weekly meetings</a:t>
            </a:r>
          </a:p>
        </p:txBody>
      </p:sp>
    </p:spTree>
    <p:extLst>
      <p:ext uri="{BB962C8B-B14F-4D97-AF65-F5344CB8AC3E}">
        <p14:creationId xmlns:p14="http://schemas.microsoft.com/office/powerpoint/2010/main" val="65070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99987A-1B7E-129B-8127-9E3FEE1FB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0" y="9047"/>
            <a:ext cx="9059539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4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677" y="2721114"/>
            <a:ext cx="6062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Improvement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4310743"/>
            <a:ext cx="4637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414883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4" name="Content Placeholder 3" descr="70645.17-UOM-New-Brand-PowerPoint-Template-sectio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5" name="Picture 4" descr="70645.17-UOM-New-Brand-PowerPoint-Template-sec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400" cy="69535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478" y="623232"/>
            <a:ext cx="7511144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1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Definition and Analysis Terminology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00050" y="2773694"/>
            <a:ext cx="7511144" cy="45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endParaRPr lang="en-US" sz="2800" b="1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770" y="1236007"/>
            <a:ext cx="7953375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kern="0" dirty="0">
                <a:solidFill>
                  <a:srgbClr val="FF0000"/>
                </a:solidFill>
              </a:rPr>
              <a:t>What is Process Improvement?</a:t>
            </a:r>
          </a:p>
          <a:p>
            <a:r>
              <a:rPr lang="en-US" sz="3000" dirty="0">
                <a:solidFill>
                  <a:schemeClr val="tx2"/>
                </a:solidFill>
              </a:rPr>
              <a:t>A systematic approach to identifying , analyzing and improving existing processes. 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3000" b="1" dirty="0"/>
          </a:p>
          <a:p>
            <a:endParaRPr lang="en-US" sz="2900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625" y="3159611"/>
            <a:ext cx="7953375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kern="0" dirty="0">
                <a:solidFill>
                  <a:srgbClr val="FF0000"/>
                </a:solidFill>
              </a:rPr>
              <a:t>What is a Process?</a:t>
            </a:r>
          </a:p>
          <a:p>
            <a:r>
              <a:rPr lang="en-US" sz="3000" dirty="0">
                <a:solidFill>
                  <a:schemeClr val="tx2"/>
                </a:solidFill>
              </a:rPr>
              <a:t>A sequence of </a:t>
            </a:r>
            <a:r>
              <a:rPr lang="en-US" sz="3000" u="sng" dirty="0">
                <a:solidFill>
                  <a:schemeClr val="tx2"/>
                </a:solidFill>
              </a:rPr>
              <a:t>controlled</a:t>
            </a:r>
            <a:r>
              <a:rPr lang="en-US" sz="3000" dirty="0">
                <a:solidFill>
                  <a:schemeClr val="tx2"/>
                </a:solidFill>
              </a:rPr>
              <a:t> or </a:t>
            </a:r>
            <a:r>
              <a:rPr lang="en-US" sz="3000" u="sng" dirty="0">
                <a:solidFill>
                  <a:schemeClr val="tx2"/>
                </a:solidFill>
              </a:rPr>
              <a:t>managed</a:t>
            </a:r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lang="en-US" sz="3000" b="1" dirty="0">
                <a:solidFill>
                  <a:schemeClr val="tx2"/>
                </a:solidFill>
              </a:rPr>
              <a:t>activities</a:t>
            </a:r>
            <a:r>
              <a:rPr lang="en-US" sz="3000" dirty="0">
                <a:solidFill>
                  <a:schemeClr val="tx2"/>
                </a:solidFill>
              </a:rPr>
              <a:t>, with a natural </a:t>
            </a:r>
            <a:r>
              <a:rPr lang="en-US" sz="3000" b="1" dirty="0">
                <a:solidFill>
                  <a:schemeClr val="tx2"/>
                </a:solidFill>
              </a:rPr>
              <a:t>beginning </a:t>
            </a:r>
            <a:r>
              <a:rPr lang="en-US" sz="3000" dirty="0">
                <a:solidFill>
                  <a:schemeClr val="tx2"/>
                </a:solidFill>
              </a:rPr>
              <a:t>and</a:t>
            </a:r>
            <a:r>
              <a:rPr lang="en-US" sz="3000" b="1" dirty="0">
                <a:solidFill>
                  <a:schemeClr val="tx2"/>
                </a:solidFill>
              </a:rPr>
              <a:t> end</a:t>
            </a:r>
            <a:r>
              <a:rPr lang="en-US" sz="3000" dirty="0">
                <a:solidFill>
                  <a:schemeClr val="tx2"/>
                </a:solidFill>
              </a:rPr>
              <a:t>, </a:t>
            </a:r>
            <a:r>
              <a:rPr lang="en-US" sz="3000" b="1" dirty="0">
                <a:solidFill>
                  <a:schemeClr val="tx2"/>
                </a:solidFill>
              </a:rPr>
              <a:t>triggered by time or an event</a:t>
            </a:r>
            <a:r>
              <a:rPr lang="en-US" sz="3000" dirty="0">
                <a:solidFill>
                  <a:schemeClr val="tx2"/>
                </a:solidFill>
              </a:rPr>
              <a:t>, that is intended to produce a </a:t>
            </a:r>
            <a:r>
              <a:rPr lang="en-US" sz="3000" b="1" dirty="0">
                <a:solidFill>
                  <a:schemeClr val="tx2"/>
                </a:solidFill>
              </a:rPr>
              <a:t>specific result</a:t>
            </a:r>
            <a:r>
              <a:rPr lang="en-US" sz="3000" dirty="0">
                <a:solidFill>
                  <a:schemeClr val="tx2"/>
                </a:solidFill>
              </a:rPr>
              <a:t> (hopefully of value) for an </a:t>
            </a:r>
            <a:r>
              <a:rPr lang="en-US" sz="3000" b="1" dirty="0">
                <a:solidFill>
                  <a:schemeClr val="tx2"/>
                </a:solidFill>
              </a:rPr>
              <a:t>internal and/or external customer</a:t>
            </a:r>
          </a:p>
          <a:p>
            <a:endParaRPr lang="en-US" sz="29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234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0645.17-UOM-New-Brand-PowerPoint-Template-sectio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5" name="Picture 4" descr="70645.17-UOM-New-Brand-PowerPoint-Template-sec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-97569"/>
            <a:ext cx="9271400" cy="69535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6305" y="419628"/>
            <a:ext cx="8172450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1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Process Improvement Methodology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812074-7F5C-41C0-B8D0-23E24C391580}"/>
              </a:ext>
            </a:extLst>
          </p:cNvPr>
          <p:cNvSpPr txBox="1"/>
          <p:nvPr/>
        </p:nvSpPr>
        <p:spPr>
          <a:xfrm>
            <a:off x="481862" y="872112"/>
            <a:ext cx="85081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Six Stages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Initiate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Define Project Prioritization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Define Current State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Analyze Current State &amp; Technology Gap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Define Future State Improved Process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Create Recommendation &amp; Action Plan </a:t>
            </a:r>
            <a:endParaRPr lang="en-US" sz="2500" dirty="0"/>
          </a:p>
        </p:txBody>
      </p:sp>
      <p:pic>
        <p:nvPicPr>
          <p:cNvPr id="11" name="Picture 10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6E49B71-3780-41C0-BB56-6A583F1EA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" y="3833416"/>
            <a:ext cx="9122229" cy="2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2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0645.17-UOM-New-Brand-PowerPoint-Template-sectio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5" name="Picture 4" descr="70645.17-UOM-New-Brand-PowerPoint-Template-sec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7" y="-68262"/>
            <a:ext cx="9271400" cy="69535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5707" y="654231"/>
            <a:ext cx="7292620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31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Improvement – Approach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5707" y="1554798"/>
            <a:ext cx="8404225" cy="488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sz="2900" b="1" dirty="0">
                <a:solidFill>
                  <a:schemeClr val="tx2"/>
                </a:solidFill>
              </a:rPr>
              <a:t>“Bite-sized” projects  </a:t>
            </a:r>
            <a:r>
              <a:rPr lang="en-US" sz="2800" b="1" dirty="0">
                <a:solidFill>
                  <a:schemeClr val="tx2"/>
                </a:solidFill>
              </a:rPr>
              <a:t>(Band-Aid approach)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sz="2900" b="1" dirty="0">
                <a:solidFill>
                  <a:schemeClr val="tx2"/>
                </a:solidFill>
                <a:latin typeface="Calibri" pitchFamily="34" charset="0"/>
              </a:rPr>
              <a:t>Well-defined, short timeframe for process analysis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sz="2900" b="1" dirty="0">
                <a:solidFill>
                  <a:schemeClr val="tx2"/>
                </a:solidFill>
              </a:rPr>
              <a:t>Small core team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sz="2900" b="1" dirty="0">
                <a:solidFill>
                  <a:schemeClr val="tx2"/>
                </a:solidFill>
                <a:latin typeface="Calibri" pitchFamily="34" charset="0"/>
              </a:rPr>
              <a:t>Defined methodology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sz="2900" b="1" dirty="0">
                <a:solidFill>
                  <a:schemeClr val="tx2"/>
                </a:solidFill>
                <a:latin typeface="Calibri" pitchFamily="34" charset="0"/>
              </a:rPr>
              <a:t>Leadership commitment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sz="2900" b="1" dirty="0">
                <a:solidFill>
                  <a:schemeClr val="tx2"/>
                </a:solidFill>
                <a:latin typeface="Calibri" pitchFamily="34" charset="0"/>
              </a:rPr>
              <a:t>Manage communications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sz="2900" b="1" dirty="0">
                <a:solidFill>
                  <a:schemeClr val="tx2"/>
                </a:solidFill>
                <a:latin typeface="Calibri" pitchFamily="34" charset="0"/>
              </a:rPr>
              <a:t>Support from PMG &amp; Executive Leadership</a:t>
            </a:r>
            <a:endParaRPr lang="en-US" sz="2900" b="1" dirty="0">
              <a:solidFill>
                <a:schemeClr val="tx2"/>
              </a:solidFill>
              <a:latin typeface="+mj-lt"/>
            </a:endParaRPr>
          </a:p>
          <a:p>
            <a:endParaRPr lang="en-US" sz="2900" b="1" dirty="0">
              <a:solidFill>
                <a:schemeClr val="tx2"/>
              </a:solidFill>
              <a:latin typeface="+mj-lt"/>
            </a:endParaRPr>
          </a:p>
          <a:p>
            <a:endParaRPr lang="en-US" sz="29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097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4" name="Content Placeholder 3" descr="70645.17-UOM-New-Brand-PowerPoint-Template-sectio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5" name="Picture 4" descr="70645.17-UOM-New-Brand-PowerPoint-Template-sec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4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057" y="623232"/>
            <a:ext cx="8686800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1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Process Improvement do for UofM?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00050" y="2773694"/>
            <a:ext cx="7511144" cy="45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endParaRPr lang="en-US" sz="2800" b="1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770" y="1236007"/>
            <a:ext cx="795337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9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30B43-7F13-4DA1-AE8E-C9C28ED1F727}"/>
              </a:ext>
            </a:extLst>
          </p:cNvPr>
          <p:cNvSpPr txBox="1"/>
          <p:nvPr/>
        </p:nvSpPr>
        <p:spPr>
          <a:xfrm>
            <a:off x="997526" y="1433988"/>
            <a:ext cx="669397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900" b="1" dirty="0">
                <a:solidFill>
                  <a:srgbClr val="1F497D"/>
                </a:solidFill>
              </a:rPr>
              <a:t>Breaks down 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900" b="1" dirty="0">
              <a:solidFill>
                <a:srgbClr val="1F497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900" b="1" dirty="0">
                <a:solidFill>
                  <a:srgbClr val="1F497D"/>
                </a:solidFill>
              </a:rPr>
              <a:t>Empowers Staff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900" b="1" dirty="0">
              <a:solidFill>
                <a:srgbClr val="1F497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900" b="1" dirty="0">
                <a:solidFill>
                  <a:srgbClr val="1F497D"/>
                </a:solidFill>
              </a:rPr>
              <a:t>Supports Change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900" b="1" dirty="0">
              <a:solidFill>
                <a:srgbClr val="1F497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900" b="1" dirty="0">
                <a:solidFill>
                  <a:srgbClr val="1F497D"/>
                </a:solidFill>
              </a:rPr>
              <a:t>Improves Customer Service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900" b="1" dirty="0">
              <a:solidFill>
                <a:srgbClr val="1F497D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900" b="1" dirty="0">
                <a:solidFill>
                  <a:srgbClr val="1F497D"/>
                </a:solidFill>
              </a:rPr>
              <a:t>Encourages Open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6972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0645.17-UOM-New-Brand-PowerPoint-Template-sectio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5" name="Picture 4" descr="70645.17-UOM-New-Brand-PowerPoint-Template-sec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2" y="0"/>
            <a:ext cx="9271400" cy="69535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6499" y="367034"/>
            <a:ext cx="8039736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1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633" y="731837"/>
            <a:ext cx="9014733" cy="577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latin typeface="+mj-lt"/>
              </a:rPr>
              <a:t> </a:t>
            </a:r>
            <a:r>
              <a:rPr lang="en-US" sz="2200" b="1" dirty="0">
                <a:latin typeface="+mj-lt"/>
              </a:rPr>
              <a:t>“</a:t>
            </a:r>
            <a:r>
              <a:rPr lang="en-US" sz="2200" b="1" dirty="0">
                <a:solidFill>
                  <a:schemeClr val="tx2"/>
                </a:solidFill>
                <a:latin typeface="+mj-lt"/>
              </a:rPr>
              <a:t>As Is” State</a:t>
            </a:r>
          </a:p>
          <a:p>
            <a:pPr marL="628650" lvl="1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2"/>
                </a:solidFill>
                <a:latin typeface="+mj-lt"/>
              </a:rPr>
              <a:t>The </a:t>
            </a:r>
            <a:r>
              <a:rPr lang="en-US" sz="2200" u="sng" dirty="0">
                <a:solidFill>
                  <a:schemeClr val="tx2"/>
                </a:solidFill>
                <a:latin typeface="+mj-lt"/>
              </a:rPr>
              <a:t>actual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ways a process is currently performed (not how it is supposed to be performed)</a:t>
            </a:r>
          </a:p>
          <a:p>
            <a:pPr marL="1085850" lvl="2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2"/>
                </a:solidFill>
                <a:latin typeface="+mj-lt"/>
              </a:rPr>
              <a:t>Teams tend to want to tell you how it should be working</a:t>
            </a:r>
          </a:p>
          <a:p>
            <a:pPr marL="628650" lvl="1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2"/>
                </a:solidFill>
                <a:latin typeface="+mj-lt"/>
              </a:rPr>
              <a:t>Includes workarounds, shortcuts, extra paper copies/files maintained, extra notifications, etc. </a:t>
            </a:r>
          </a:p>
          <a:p>
            <a:pPr marL="628650" lvl="1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2"/>
                </a:solidFill>
                <a:latin typeface="+mj-lt"/>
              </a:rPr>
              <a:t>Understand where the process begins, ends and what key variations (exceptions) are within the process</a:t>
            </a:r>
          </a:p>
          <a:p>
            <a:pPr marL="628650" lvl="1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SzPct val="70000"/>
              <a:buFont typeface="Wingdings" panose="05000000000000000000" pitchFamily="2" charset="2"/>
              <a:buChar char="v"/>
            </a:pPr>
            <a:endParaRPr lang="en-US" sz="100" b="1" dirty="0">
              <a:solidFill>
                <a:schemeClr val="tx2"/>
              </a:solidFill>
              <a:latin typeface="+mj-lt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200" b="1" dirty="0">
                <a:solidFill>
                  <a:schemeClr val="tx2"/>
                </a:solidFill>
                <a:latin typeface="+mj-lt"/>
              </a:rPr>
              <a:t>“To Be” State</a:t>
            </a:r>
          </a:p>
          <a:p>
            <a:pPr marL="628650" lvl="1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2"/>
                </a:solidFill>
                <a:latin typeface="+mj-lt"/>
              </a:rPr>
              <a:t>The way you want the process to be performed in the future</a:t>
            </a:r>
          </a:p>
          <a:p>
            <a:pPr marL="628650" lvl="1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2"/>
                </a:solidFill>
                <a:latin typeface="+mj-lt"/>
              </a:rPr>
              <a:t>Only constrained by law, socially acceptable behavior and the technological capabilities that are in existence in the marketplace today</a:t>
            </a:r>
          </a:p>
          <a:p>
            <a:pPr marL="628650" lvl="1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2"/>
                </a:solidFill>
                <a:latin typeface="+mj-lt"/>
              </a:rPr>
              <a:t>Should incorporate elements to achieve UM’s goals (Service Excellence)</a:t>
            </a:r>
            <a:endParaRPr lang="en-US" sz="22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723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0645.17-UOM-New-Brand-PowerPoint-Template-sectio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5" name="Picture 4" descr="70645.17-UOM-New-Brand-PowerPoint-Template-sec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" y="0"/>
            <a:ext cx="9271400" cy="69535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0934" y="486619"/>
            <a:ext cx="8069233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1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381" y="1099394"/>
            <a:ext cx="9026619" cy="317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200" b="1" dirty="0">
                <a:solidFill>
                  <a:schemeClr val="tx2"/>
                </a:solidFill>
                <a:latin typeface="+mj-lt"/>
              </a:rPr>
              <a:t>“Swim lanes” </a:t>
            </a:r>
            <a:endParaRPr lang="en-US" sz="2200" dirty="0">
              <a:solidFill>
                <a:schemeClr val="tx2"/>
              </a:solidFill>
              <a:latin typeface="+mj-lt"/>
            </a:endParaRPr>
          </a:p>
          <a:p>
            <a:pPr marL="628650" lvl="1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1F497D"/>
                </a:solidFill>
              </a:rPr>
              <a:t>Swim lane flowchart differs from other flowcharts in that processes and decisions are grouped visually by placing them in </a:t>
            </a:r>
            <a:r>
              <a:rPr lang="en-US" sz="2200" i="1" dirty="0">
                <a:solidFill>
                  <a:srgbClr val="1F497D"/>
                </a:solidFill>
              </a:rPr>
              <a:t>lanes</a:t>
            </a:r>
            <a:r>
              <a:rPr lang="en-US" sz="2200" dirty="0">
                <a:solidFill>
                  <a:srgbClr val="1F497D"/>
                </a:solidFill>
              </a:rPr>
              <a:t>. </a:t>
            </a:r>
          </a:p>
          <a:p>
            <a:pPr marL="628650" lvl="1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1F497D"/>
                </a:solidFill>
              </a:rPr>
              <a:t>Parallel lines divide the chart into lanes, with one lane for each role, group or sub process. </a:t>
            </a:r>
          </a:p>
          <a:p>
            <a:pPr marL="628650" lvl="1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1F497D"/>
                </a:solidFill>
              </a:rPr>
              <a:t>Symbols enables clear linkage to be shown between related flow charts when charting flows with complex relationships</a:t>
            </a:r>
            <a:r>
              <a:rPr lang="en-US" dirty="0"/>
              <a:t>.</a:t>
            </a:r>
          </a:p>
          <a:p>
            <a:pPr marL="628650" lvl="1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Font typeface="Wingdings" panose="05000000000000000000" pitchFamily="2" charset="2"/>
              <a:buChar char="§"/>
            </a:pPr>
            <a:endParaRPr lang="en-US" sz="1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204" y="4455983"/>
            <a:ext cx="8491596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tx2"/>
                </a:solidFill>
              </a:rPr>
              <a:t>“Subject Matter Experts” (SME)</a:t>
            </a:r>
          </a:p>
          <a:p>
            <a:pPr marL="628650" lvl="1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2"/>
                </a:solidFill>
              </a:rPr>
              <a:t>People with firsthand knowledge about the process, how why it is performed the way that it is; generally involved day to day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7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0645.17-UOM-New-Brand-PowerPoint-Template-sectio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5" name="Picture 4" descr="70645.17-UOM-New-Brand-PowerPoint-Template-sec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400" cy="6953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504" y="999901"/>
            <a:ext cx="9032991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200" b="1" dirty="0">
                <a:solidFill>
                  <a:schemeClr val="tx2"/>
                </a:solidFill>
                <a:latin typeface="+mj-lt"/>
              </a:rPr>
              <a:t>“Value Added”</a:t>
            </a:r>
          </a:p>
          <a:p>
            <a:pPr marL="628650" lvl="1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2"/>
                </a:solidFill>
                <a:latin typeface="+mj-lt"/>
              </a:rPr>
              <a:t>The benefit resulting from work </a:t>
            </a:r>
            <a:r>
              <a:rPr lang="en-US" sz="2200" u="sng" dirty="0">
                <a:solidFill>
                  <a:schemeClr val="tx2"/>
                </a:solidFill>
                <a:latin typeface="+mj-lt"/>
              </a:rPr>
              <a:t>exceeds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the cost or effort to produce that benefit</a:t>
            </a:r>
          </a:p>
          <a:p>
            <a:pPr marL="628650" lvl="1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SzPct val="70000"/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2"/>
              </a:solidFill>
              <a:latin typeface="+mj-lt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</a:rPr>
              <a:t>“</a:t>
            </a:r>
            <a:r>
              <a:rPr lang="en-US" sz="2200" b="1" dirty="0">
                <a:solidFill>
                  <a:schemeClr val="tx2"/>
                </a:solidFill>
              </a:rPr>
              <a:t>Efficiency”</a:t>
            </a:r>
          </a:p>
          <a:p>
            <a:pPr marL="628650" lvl="1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2"/>
                </a:solidFill>
              </a:rPr>
              <a:t>Refers to doing things in a right manner</a:t>
            </a:r>
          </a:p>
          <a:p>
            <a:pPr marL="628650" lvl="1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SzPct val="70000"/>
              <a:buFont typeface="Wingdings" panose="05000000000000000000" pitchFamily="2" charset="2"/>
              <a:buChar char="v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tx2"/>
                </a:solidFill>
              </a:rPr>
              <a:t> “Effectiveness”</a:t>
            </a:r>
          </a:p>
          <a:p>
            <a:pPr marL="628650" lvl="1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2"/>
                </a:solidFill>
              </a:rPr>
              <a:t>Doing the right things</a:t>
            </a:r>
          </a:p>
          <a:p>
            <a:pPr marL="628650" lvl="1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SzPct val="70000"/>
              <a:buFont typeface="Wingdings" panose="05000000000000000000" pitchFamily="2" charset="2"/>
              <a:buChar char="v"/>
            </a:pPr>
            <a:endParaRPr lang="en-US" sz="2200" dirty="0">
              <a:solidFill>
                <a:schemeClr val="tx2"/>
              </a:solidFill>
            </a:endParaRPr>
          </a:p>
          <a:p>
            <a:pPr marL="285750" lvl="1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SzPct val="70000"/>
            </a:pPr>
            <a:br>
              <a:rPr lang="en-US" sz="2200" dirty="0">
                <a:solidFill>
                  <a:schemeClr val="tx2"/>
                </a:solidFill>
                <a:latin typeface="+mj-lt"/>
              </a:rPr>
            </a:br>
            <a:r>
              <a:rPr lang="en-US" sz="1000" dirty="0">
                <a:solidFill>
                  <a:schemeClr val="tx2"/>
                </a:solidFill>
                <a:latin typeface="+mj-lt"/>
              </a:rPr>
              <a:t>  </a:t>
            </a:r>
            <a:endParaRPr lang="en-US" sz="2200" b="1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</a:pP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4099" y="387126"/>
            <a:ext cx="8039736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1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 </a:t>
            </a:r>
          </a:p>
        </p:txBody>
      </p:sp>
    </p:spTree>
    <p:extLst>
      <p:ext uri="{BB962C8B-B14F-4D97-AF65-F5344CB8AC3E}">
        <p14:creationId xmlns:p14="http://schemas.microsoft.com/office/powerpoint/2010/main" val="68864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"/>
            <a:ext cx="9144000" cy="6858000"/>
          </a:xfrm>
          <a:prstGeom prst="rect">
            <a:avLst/>
          </a:prstGeom>
        </p:spPr>
      </p:pic>
      <p:sp>
        <p:nvSpPr>
          <p:cNvPr id="5" name="Shape 136"/>
          <p:cNvSpPr txBox="1">
            <a:spLocks noGrp="1"/>
          </p:cNvSpPr>
          <p:nvPr>
            <p:ph type="title"/>
          </p:nvPr>
        </p:nvSpPr>
        <p:spPr>
          <a:xfrm>
            <a:off x="275573" y="161409"/>
            <a:ext cx="2367419" cy="87825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  <p:sp>
        <p:nvSpPr>
          <p:cNvPr id="3" name="Rectangle 2"/>
          <p:cNvSpPr/>
          <p:nvPr/>
        </p:nvSpPr>
        <p:spPr>
          <a:xfrm>
            <a:off x="275573" y="2010736"/>
            <a:ext cx="81920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342900">
              <a:buFont typeface="Wingdings" panose="05000000000000000000" pitchFamily="2" charset="2"/>
              <a:buChar char="§"/>
            </a:pPr>
            <a:r>
              <a:rPr lang="e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UofM Approach to University Process Improvement </a:t>
            </a:r>
          </a:p>
          <a:p>
            <a:pPr marL="514350" indent="-342900">
              <a:buFont typeface="Wingdings" panose="05000000000000000000" pitchFamily="2" charset="2"/>
              <a:buChar char="§"/>
            </a:pPr>
            <a:endParaRPr lang="en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514350" indent="-342900">
              <a:buFont typeface="Wingdings" panose="05000000000000000000" pitchFamily="2" charset="2"/>
              <a:buChar char="§"/>
            </a:pPr>
            <a:r>
              <a:rPr lang="e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Resources </a:t>
            </a:r>
            <a:br>
              <a:rPr lang="e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endParaRPr lang="en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514350" indent="-342900">
              <a:buFont typeface="Wingdings" panose="05000000000000000000" pitchFamily="2" charset="2"/>
              <a:buChar char="§"/>
            </a:pPr>
            <a:r>
              <a:rPr lang="e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Process Improvement Methodology</a:t>
            </a:r>
            <a:r>
              <a:rPr lang="e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94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677" y="2721114"/>
            <a:ext cx="6062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Process, Tools and Methods</a:t>
            </a:r>
          </a:p>
        </p:txBody>
      </p:sp>
    </p:spTree>
    <p:extLst>
      <p:ext uri="{BB962C8B-B14F-4D97-AF65-F5344CB8AC3E}">
        <p14:creationId xmlns:p14="http://schemas.microsoft.com/office/powerpoint/2010/main" val="107450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0645.17-UOM-New-Brand-PowerPoint-Template-sectio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5" name="Picture 4" descr="70645.17-UOM-New-Brand-PowerPoint-Template-sec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3" y="0"/>
            <a:ext cx="9058797" cy="6794098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1234" y="646708"/>
            <a:ext cx="5573673" cy="5191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Process Work Session Steps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1234" y="1417638"/>
            <a:ext cx="827496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893763" eaLnBrk="1" hangingPunct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Identify the general scope (beginning &amp; end) of the process </a:t>
            </a:r>
            <a:br>
              <a:rPr lang="en-US" sz="20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pPr marL="342900" indent="-342900" defTabSz="893763" eaLnBrk="1" hangingPunct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Define the process including:</a:t>
            </a:r>
          </a:p>
          <a:p>
            <a:pPr marL="800100" lvl="1" indent="-342900" defTabSz="893763" eaLnBrk="1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</a:rPr>
              <a:t>Who are the “players” in the process today</a:t>
            </a:r>
          </a:p>
          <a:p>
            <a:pPr marL="800100" lvl="1" indent="-342900" defTabSz="893763" eaLnBrk="1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</a:rPr>
              <a:t>What triggers the process to begin</a:t>
            </a:r>
          </a:p>
          <a:p>
            <a:pPr marL="800100" lvl="1" indent="-342900" defTabSz="893763" eaLnBrk="1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</a:rPr>
              <a:t>Inputs and outputs</a:t>
            </a:r>
          </a:p>
          <a:p>
            <a:pPr marL="800100" lvl="1" indent="-342900" defTabSz="893763" eaLnBrk="1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</a:rPr>
              <a:t>What concludes the process </a:t>
            </a:r>
          </a:p>
          <a:p>
            <a:pPr marL="800100" lvl="1" indent="-342900" defTabSz="893763" eaLnBrk="1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</a:rPr>
              <a:t>Approximately how frequently is this performed (on a daily, weekly or monthly basis) and how long do the activities take</a:t>
            </a:r>
          </a:p>
          <a:p>
            <a:pPr marL="800100" lvl="1" indent="-342900" defTabSz="893763" eaLnBrk="1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</a:rPr>
              <a:t>What cost, quality, service and speed issues exist?</a:t>
            </a:r>
          </a:p>
        </p:txBody>
      </p:sp>
    </p:spTree>
    <p:extLst>
      <p:ext uri="{BB962C8B-B14F-4D97-AF65-F5344CB8AC3E}">
        <p14:creationId xmlns:p14="http://schemas.microsoft.com/office/powerpoint/2010/main" val="38322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0645.17-UOM-New-Brand-PowerPoint-Template-sectio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5" name="Picture 4" descr="70645.17-UOM-New-Brand-PowerPoint-Template-sec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" y="0"/>
            <a:ext cx="9271400" cy="695355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0520" y="446196"/>
            <a:ext cx="6035980" cy="4221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Generating “As Is” Process Flow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0625" y="1013597"/>
            <a:ext cx="8605381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Gather and review preliminary process information</a:t>
            </a:r>
          </a:p>
          <a:p>
            <a:pPr marL="233363" indent="-233363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Understand where the process begins, ends and what key variations are within the process</a:t>
            </a:r>
          </a:p>
          <a:p>
            <a:pPr marL="233363" indent="-233363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Define the process as it ‘</a:t>
            </a:r>
            <a:r>
              <a:rPr lang="en-US" sz="2000" b="1" dirty="0">
                <a:solidFill>
                  <a:schemeClr val="tx2"/>
                </a:solidFill>
              </a:rPr>
              <a:t>ACTUALLY IS</a:t>
            </a:r>
            <a:r>
              <a:rPr lang="en-US" sz="2000" dirty="0">
                <a:solidFill>
                  <a:schemeClr val="tx2"/>
                </a:solidFill>
              </a:rPr>
              <a:t>’ NOT ‘How it Should Be’</a:t>
            </a:r>
          </a:p>
          <a:p>
            <a:pPr marL="800100" lvl="1" indent="-342900">
              <a:spcAft>
                <a:spcPct val="400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</a:rPr>
              <a:t>Conduct small group work sessions to map the process</a:t>
            </a:r>
          </a:p>
          <a:p>
            <a:pPr marL="800100" lvl="1" indent="-342900">
              <a:spcAft>
                <a:spcPct val="400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</a:rPr>
              <a:t>Collect key documents used within the process</a:t>
            </a:r>
          </a:p>
          <a:p>
            <a:pPr marL="233363" indent="-233363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Create and circulate process maps for review and approval</a:t>
            </a:r>
          </a:p>
          <a:p>
            <a:pPr marL="233363" indent="-233363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Focus will be on the primary flow, exception flows will be documented if necessary</a:t>
            </a:r>
          </a:p>
          <a:p>
            <a:pPr marL="233363" indent="-233363">
              <a:spcBef>
                <a:spcPct val="30000"/>
              </a:spcBef>
            </a:pPr>
            <a:r>
              <a:rPr lang="en-US" sz="2000" u="sng" dirty="0">
                <a:solidFill>
                  <a:schemeClr val="tx2"/>
                </a:solidFill>
              </a:rPr>
              <a:t>Level of Detail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spcBef>
                <a:spcPct val="3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Avoid atomic level of definition</a:t>
            </a:r>
          </a:p>
          <a:p>
            <a:pPr marL="342900" indent="-342900">
              <a:spcBef>
                <a:spcPct val="3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Focus on – step by step “what do you do, how do you do it (e.g., use Excel to...)”</a:t>
            </a:r>
          </a:p>
        </p:txBody>
      </p:sp>
    </p:spTree>
    <p:extLst>
      <p:ext uri="{BB962C8B-B14F-4D97-AF65-F5344CB8AC3E}">
        <p14:creationId xmlns:p14="http://schemas.microsoft.com/office/powerpoint/2010/main" val="155106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hape 403"/>
          <p:cNvSpPr txBox="1">
            <a:spLocks/>
          </p:cNvSpPr>
          <p:nvPr/>
        </p:nvSpPr>
        <p:spPr>
          <a:xfrm>
            <a:off x="0" y="209550"/>
            <a:ext cx="838200" cy="314355"/>
          </a:xfrm>
          <a:prstGeom prst="rect">
            <a:avLst/>
          </a:prstGeom>
          <a:solidFill>
            <a:srgbClr val="00BFF3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r>
              <a:rPr lang="en" sz="2000">
                <a:solidFill>
                  <a:srgbClr val="00BFF3"/>
                </a:solidFill>
                <a:latin typeface="Georgia" panose="02040502050405020303" pitchFamily="18" charset="0"/>
                <a:ea typeface="Muli"/>
                <a:cs typeface="Muli"/>
                <a:sym typeface="Muli"/>
              </a:rPr>
              <a:t>  </a:t>
            </a:r>
            <a:endParaRPr lang="en" sz="4800" dirty="0">
              <a:solidFill>
                <a:srgbClr val="00BFF3"/>
              </a:solidFill>
              <a:latin typeface="Georgia" panose="02040502050405020303" pitchFamily="18" charset="0"/>
              <a:ea typeface="Muli"/>
              <a:cs typeface="Muli"/>
              <a:sym typeface="Mul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4192" y="164964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‘AS IS’ MAPPING SESSION - Visual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" y="626629"/>
            <a:ext cx="9127273" cy="56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5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89413" y="114984"/>
            <a:ext cx="8462930" cy="6127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1F497D"/>
                </a:solidFill>
                <a:latin typeface="Calibri" pitchFamily="34" charset="0"/>
              </a:rPr>
              <a:t>Process, Tools and Methods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7799" y="801741"/>
            <a:ext cx="1595430" cy="4221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+mj-lt"/>
              </a:rPr>
              <a:t>Analysis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 rot="19466630">
            <a:off x="289466" y="1395845"/>
            <a:ext cx="3187524" cy="45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4000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Is it what/how our customer’s want it?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 rot="1406767">
            <a:off x="6127151" y="1594642"/>
            <a:ext cx="3055468" cy="46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Why is it done?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What value does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it add?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How is the quality, speed and timeliness?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1466" y="2357581"/>
            <a:ext cx="3799498" cy="247680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 rot="21241818">
            <a:off x="391686" y="4984181"/>
            <a:ext cx="2904355" cy="45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4000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What is the value compared to the cost?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 rot="19591927">
            <a:off x="5712568" y="4899690"/>
            <a:ext cx="2637962" cy="453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What  work is done?</a:t>
            </a:r>
          </a:p>
        </p:txBody>
      </p:sp>
    </p:spTree>
    <p:extLst>
      <p:ext uri="{BB962C8B-B14F-4D97-AF65-F5344CB8AC3E}">
        <p14:creationId xmlns:p14="http://schemas.microsoft.com/office/powerpoint/2010/main" val="94641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 rot="21282943">
            <a:off x="453036" y="1950701"/>
            <a:ext cx="7660576" cy="308669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Why?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67642" y="223841"/>
            <a:ext cx="8462930" cy="6127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1F497D"/>
                </a:solidFill>
                <a:latin typeface="Calibri" pitchFamily="34" charset="0"/>
              </a:rPr>
              <a:t>Process, Tools and Methods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7784" y="925739"/>
            <a:ext cx="8332788" cy="4221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+mj-lt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135133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6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254728" y="164653"/>
            <a:ext cx="8039736" cy="612775"/>
          </a:xfrm>
        </p:spPr>
        <p:txBody>
          <a:bodyPr>
            <a:normAutofit/>
          </a:bodyPr>
          <a:lstStyle/>
          <a:p>
            <a:pPr algn="l"/>
            <a:r>
              <a:rPr lang="en-US" sz="31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Process, Tools and Methods</a:t>
            </a:r>
            <a:endParaRPr lang="en-US" sz="31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4483" y="777428"/>
            <a:ext cx="8332788" cy="4221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+mj-lt"/>
              </a:rPr>
              <a:t>Analysis – Examination of “As Is” Process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1329" y="1199595"/>
            <a:ext cx="8378825" cy="50149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67573" tIns="67573" rIns="67573" bIns="67573"/>
          <a:lstStyle/>
          <a:p>
            <a:pPr marL="233363" marR="0" lvl="0" indent="-233363" algn="l" defTabSz="89376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Are we doing the RIGHT work in the RIGHT way?</a:t>
            </a:r>
          </a:p>
          <a:p>
            <a:pPr marL="233363" marR="0" lvl="0" indent="-233363" algn="l" defTabSz="89376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Why does the manual task exist?</a:t>
            </a:r>
          </a:p>
          <a:p>
            <a:pPr marL="800100" marR="0" lvl="1" indent="-342900" algn="l" defTabSz="89376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Necessary Business Function</a:t>
            </a:r>
          </a:p>
          <a:p>
            <a:pPr marL="800100" marR="0" lvl="1" indent="-342900" algn="l" defTabSz="89376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Legal or Regulatory Requirement</a:t>
            </a:r>
          </a:p>
          <a:p>
            <a:pPr marL="800100" marR="0" lvl="1" indent="-342900" algn="l" defTabSz="89376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Software Limitation</a:t>
            </a:r>
          </a:p>
          <a:p>
            <a:pPr marL="800100" marR="0" lvl="1" indent="-342900" algn="l" defTabSz="89376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Other (e.g., “always did it that way”, departmental silos...)</a:t>
            </a:r>
          </a:p>
          <a:p>
            <a:pPr marL="233363" marR="0" lvl="0" indent="-233363" algn="l" defTabSz="89376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What steps can be:</a:t>
            </a:r>
          </a:p>
          <a:p>
            <a:pPr marL="800100" marR="0" lvl="1" indent="-342900" algn="l" defTabSz="89376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Eliminated,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substituted or combined, or done earlier</a:t>
            </a:r>
          </a:p>
          <a:p>
            <a:pPr marL="800100" marR="0" lvl="1" indent="-342900" algn="l" defTabSz="89376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Automated</a:t>
            </a:r>
          </a:p>
          <a:p>
            <a:pPr marL="800100" marR="0" lvl="1" indent="-342900" algn="l" defTabSz="89376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Completed by Employee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Student?</a:t>
            </a:r>
          </a:p>
          <a:p>
            <a:pPr marL="233363" marR="0" lvl="0" indent="-233363" algn="l" defTabSz="89376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What steps should be added to:</a:t>
            </a:r>
          </a:p>
          <a:p>
            <a:pPr marL="800100" marR="0" lvl="1" indent="-342900" algn="l" defTabSz="89376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Improve communication</a:t>
            </a:r>
          </a:p>
          <a:p>
            <a:pPr marL="800100" marR="0" lvl="1" indent="-342900" algn="l" defTabSz="893763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Prevent problems?</a:t>
            </a:r>
          </a:p>
        </p:txBody>
      </p:sp>
    </p:spTree>
    <p:extLst>
      <p:ext uri="{BB962C8B-B14F-4D97-AF65-F5344CB8AC3E}">
        <p14:creationId xmlns:p14="http://schemas.microsoft.com/office/powerpoint/2010/main" val="36357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4718" y="471040"/>
            <a:ext cx="8039736" cy="6127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1F497D"/>
                </a:solidFill>
                <a:latin typeface="Calibri" pitchFamily="34" charset="0"/>
              </a:rPr>
              <a:t>Process, Tools and Methods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4718" y="1350381"/>
            <a:ext cx="8332788" cy="4221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+mj-lt"/>
              </a:rPr>
              <a:t>Generating “To Be” Process Flow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4698" y="2030984"/>
            <a:ext cx="7985125" cy="36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latin typeface="+mj-lt"/>
              </a:rPr>
              <a:t>Conduct process design work sessions to identify:</a:t>
            </a:r>
          </a:p>
          <a:p>
            <a:pPr marL="690563" lvl="1" indent="-233363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200" u="sng" dirty="0">
                <a:solidFill>
                  <a:schemeClr val="tx2"/>
                </a:solidFill>
                <a:latin typeface="+mj-lt"/>
              </a:rPr>
              <a:t>What 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work should be done?</a:t>
            </a:r>
          </a:p>
          <a:p>
            <a:pPr marL="690563" lvl="1" indent="-233363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200" u="sng" dirty="0">
                <a:solidFill>
                  <a:schemeClr val="tx2"/>
                </a:solidFill>
                <a:latin typeface="+mj-lt"/>
              </a:rPr>
              <a:t>How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should the work be done?</a:t>
            </a:r>
          </a:p>
          <a:p>
            <a:pPr marL="690563" lvl="1" indent="-233363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200" u="sng" dirty="0">
                <a:solidFill>
                  <a:schemeClr val="tx2"/>
                </a:solidFill>
                <a:latin typeface="+mj-lt"/>
              </a:rPr>
              <a:t>When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should the work be done?</a:t>
            </a:r>
          </a:p>
          <a:p>
            <a:pPr marL="690563" lvl="1" indent="-233363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200" u="sng" dirty="0">
                <a:solidFill>
                  <a:schemeClr val="tx2"/>
                </a:solidFill>
                <a:latin typeface="+mj-lt"/>
              </a:rPr>
              <a:t>Who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should do the work/Where? (to increase quality, scale, communication and reduce hand-offs…)</a:t>
            </a:r>
          </a:p>
          <a:p>
            <a:pPr marL="233363" indent="-233363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</a:rPr>
              <a:t>Create “To Be” process maps and circulate for review and approval</a:t>
            </a:r>
          </a:p>
          <a:p>
            <a:pPr marL="690563" lvl="1" indent="-233363"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§"/>
            </a:pPr>
            <a:endParaRPr lang="en-US" sz="2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" name="Picture 2" descr="C:\Documents and Settings\Dan\Local Settings\Temporary Internet Files\Content.IE5\YNLRZFAD\j043482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8068" y="-40758"/>
            <a:ext cx="2529331" cy="2529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228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45870" y="530228"/>
            <a:ext cx="8039736" cy="612775"/>
          </a:xfrm>
        </p:spPr>
        <p:txBody>
          <a:bodyPr>
            <a:normAutofit/>
          </a:bodyPr>
          <a:lstStyle/>
          <a:p>
            <a:pPr algn="l"/>
            <a:r>
              <a:rPr lang="en-US" sz="3100" b="1" dirty="0">
                <a:solidFill>
                  <a:srgbClr val="1F497D"/>
                </a:solidFill>
                <a:latin typeface="Calibri" pitchFamily="34" charset="0"/>
              </a:rPr>
              <a:t>Effective Process Work Sessions</a:t>
            </a:r>
            <a:endParaRPr lang="en-US" sz="3100" b="1" dirty="0">
              <a:solidFill>
                <a:srgbClr val="1F497D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5870" y="1143003"/>
            <a:ext cx="8249456" cy="426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Maintain a moderate pace and high degree of focus </a:t>
            </a:r>
          </a:p>
          <a:p>
            <a:pPr marL="228600" indent="-228600" algn="just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Wingdings" pitchFamily="2" charset="2"/>
              <a:buChar char="§"/>
            </a:pP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pPr marL="228600" indent="-228600" algn="just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Focus on describing </a:t>
            </a:r>
            <a:r>
              <a:rPr lang="en-US" sz="2000" b="1" dirty="0">
                <a:solidFill>
                  <a:schemeClr val="tx2"/>
                </a:solidFill>
                <a:latin typeface="+mj-lt"/>
              </a:rPr>
              <a:t>what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work you do (in the context of the process) and </a:t>
            </a:r>
            <a:r>
              <a:rPr lang="en-US" sz="2000" b="1" dirty="0">
                <a:solidFill>
                  <a:schemeClr val="tx2"/>
                </a:solidFill>
                <a:latin typeface="+mj-lt"/>
              </a:rPr>
              <a:t>how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.  Try to avoid:</a:t>
            </a:r>
          </a:p>
          <a:p>
            <a:pPr marL="800100" lvl="1" indent="-342900" algn="just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Too much detail (e.g., describing the process at the screen or field level)</a:t>
            </a:r>
          </a:p>
          <a:p>
            <a:pPr marL="800100" lvl="1" indent="-342900" algn="just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Describing how the process </a:t>
            </a:r>
            <a:r>
              <a:rPr lang="en-US" sz="2000" u="sng" dirty="0">
                <a:solidFill>
                  <a:schemeClr val="tx2"/>
                </a:solidFill>
                <a:latin typeface="+mj-lt"/>
              </a:rPr>
              <a:t>used to be 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performed</a:t>
            </a:r>
          </a:p>
          <a:p>
            <a:pPr marL="800100" lvl="1" indent="-342900" algn="just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</a:pP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pPr marL="228600" indent="-228600" algn="just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What policy or regulatory differences exist?</a:t>
            </a:r>
          </a:p>
          <a:p>
            <a:pPr marL="228600" indent="-228600" algn="just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Wingdings" pitchFamily="2" charset="2"/>
              <a:buChar char="§"/>
            </a:pPr>
            <a:endParaRPr lang="en-US" sz="1600" dirty="0">
              <a:solidFill>
                <a:schemeClr val="tx2"/>
              </a:solidFill>
              <a:latin typeface="+mj-lt"/>
            </a:endParaRPr>
          </a:p>
          <a:p>
            <a:pPr marL="228600" indent="-228600" algn="just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Assign a back up person to participate in work session in the event you can not attend.</a:t>
            </a:r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172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562" y="2721114"/>
            <a:ext cx="5248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 - Outcomes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8221" y="4488873"/>
            <a:ext cx="4163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Sample AS IS and TO BE Maps</a:t>
            </a:r>
          </a:p>
        </p:txBody>
      </p:sp>
    </p:spTree>
    <p:extLst>
      <p:ext uri="{BB962C8B-B14F-4D97-AF65-F5344CB8AC3E}">
        <p14:creationId xmlns:p14="http://schemas.microsoft.com/office/powerpoint/2010/main" val="1314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0645.17-UOM-New-Brand-PowerPoint-Template-sectio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5" name="Picture 4" descr="70645.17-UOM-New-Brand-PowerPoint-Template-sec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400" cy="69535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278" y="462936"/>
            <a:ext cx="7508367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Process Improvement – Why?</a:t>
            </a:r>
          </a:p>
        </p:txBody>
      </p:sp>
      <p:sp>
        <p:nvSpPr>
          <p:cNvPr id="7" name="Rectangle 6"/>
          <p:cNvSpPr/>
          <p:nvPr/>
        </p:nvSpPr>
        <p:spPr>
          <a:xfrm>
            <a:off x="153540" y="1264008"/>
            <a:ext cx="8990460" cy="5059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University Process Improvement Department was formed in 2010.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Font typeface="Wingdings" panose="05000000000000000000" pitchFamily="2" charset="2"/>
              <a:buChar char="§"/>
              <a:tabLst>
                <a:tab pos="342900" algn="l"/>
              </a:tabLst>
            </a:pPr>
            <a:r>
              <a:rPr lang="en-US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In line with President’s challenge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Improve efficiency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Continued focus on reducing administrative costs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SzPct val="70000"/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Supports University Strategic Goals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 Innovation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buClr>
                <a:srgbClr val="00008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Student Success</a:t>
            </a:r>
            <a:endParaRPr lang="en-US" dirty="0"/>
          </a:p>
          <a:p>
            <a:pPr marL="231775" indent="-231775">
              <a:lnSpc>
                <a:spcPct val="110000"/>
              </a:lnSpc>
              <a:buClr>
                <a:srgbClr val="000080"/>
              </a:buClr>
              <a:buFont typeface="Wingdings" pitchFamily="2" charset="2"/>
              <a:buChar char="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hape 403"/>
          <p:cNvSpPr txBox="1">
            <a:spLocks/>
          </p:cNvSpPr>
          <p:nvPr/>
        </p:nvSpPr>
        <p:spPr>
          <a:xfrm>
            <a:off x="0" y="209550"/>
            <a:ext cx="838200" cy="314355"/>
          </a:xfrm>
          <a:prstGeom prst="rect">
            <a:avLst/>
          </a:prstGeom>
          <a:solidFill>
            <a:srgbClr val="00BFF3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r>
              <a:rPr lang="en" sz="2000">
                <a:solidFill>
                  <a:srgbClr val="00BFF3"/>
                </a:solidFill>
                <a:latin typeface="Georgia" panose="02040502050405020303" pitchFamily="18" charset="0"/>
                <a:ea typeface="Muli"/>
                <a:cs typeface="Muli"/>
                <a:sym typeface="Muli"/>
              </a:rPr>
              <a:t>  </a:t>
            </a:r>
            <a:endParaRPr lang="en" sz="4800" dirty="0">
              <a:solidFill>
                <a:srgbClr val="00BFF3"/>
              </a:solidFill>
              <a:latin typeface="Georgia" panose="02040502050405020303" pitchFamily="18" charset="0"/>
              <a:ea typeface="Muli"/>
              <a:cs typeface="Muli"/>
              <a:sym typeface="Mul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1666" y="164964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‘AS IS’ MAPPING – Pains Identified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0" y="755280"/>
          <a:ext cx="9119725" cy="5294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10048945" imgH="7448490" progId="Visio.Drawing.11">
                  <p:embed/>
                </p:oleObj>
              </mc:Choice>
              <mc:Fallback>
                <p:oleObj name="Visio" r:id="rId6" imgW="10048945" imgH="744849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755280"/>
                        <a:ext cx="9119725" cy="5294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411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hape 403"/>
          <p:cNvSpPr txBox="1">
            <a:spLocks/>
          </p:cNvSpPr>
          <p:nvPr/>
        </p:nvSpPr>
        <p:spPr>
          <a:xfrm>
            <a:off x="0" y="209550"/>
            <a:ext cx="838200" cy="314355"/>
          </a:xfrm>
          <a:prstGeom prst="rect">
            <a:avLst/>
          </a:prstGeom>
          <a:solidFill>
            <a:srgbClr val="00BFF3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r>
              <a:rPr lang="en" sz="2000">
                <a:solidFill>
                  <a:srgbClr val="00BFF3"/>
                </a:solidFill>
                <a:latin typeface="Georgia" panose="02040502050405020303" pitchFamily="18" charset="0"/>
                <a:ea typeface="Muli"/>
                <a:cs typeface="Muli"/>
                <a:sym typeface="Muli"/>
              </a:rPr>
              <a:t>  </a:t>
            </a:r>
            <a:endParaRPr lang="en" sz="4800" dirty="0">
              <a:solidFill>
                <a:srgbClr val="00BFF3"/>
              </a:solidFill>
              <a:latin typeface="Georgia" panose="02040502050405020303" pitchFamily="18" charset="0"/>
              <a:ea typeface="Muli"/>
              <a:cs typeface="Muli"/>
              <a:sym typeface="Mul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822" y="166492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‘</a:t>
            </a:r>
            <a:r>
              <a:rPr lang="en-US" sz="2200" b="1" dirty="0"/>
              <a:t>TO BE’ MAPPING – The IMPROVED Streamlined Process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622" y="866123"/>
          <a:ext cx="8915400" cy="5296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10048945" imgH="7391520" progId="Visio.Drawing.11">
                  <p:embed/>
                </p:oleObj>
              </mc:Choice>
              <mc:Fallback>
                <p:oleObj name="Visio" r:id="rId5" imgW="10048945" imgH="7391520" progId="Visio.Drawing.11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622" y="866123"/>
                        <a:ext cx="8915400" cy="5296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56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56756" y="530228"/>
            <a:ext cx="8039736" cy="612775"/>
          </a:xfrm>
        </p:spPr>
        <p:txBody>
          <a:bodyPr>
            <a:normAutofit/>
          </a:bodyPr>
          <a:lstStyle/>
          <a:p>
            <a:pPr algn="l"/>
            <a:r>
              <a:rPr lang="en-US" sz="31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What’s Next</a:t>
            </a:r>
            <a:endParaRPr lang="en-US" sz="31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39575" y="1504381"/>
            <a:ext cx="8239125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Let’s talk about the current process: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Where does this process begin? 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Where does the process end?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What “pain” or frustration is around this?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What might complicate our definition of how it works today?</a:t>
            </a:r>
          </a:p>
          <a:p>
            <a:pPr marL="228600" indent="-22860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876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3BF4D0-A5C8-42A6-BDEE-4B78B2C718D5}"/>
              </a:ext>
            </a:extLst>
          </p:cNvPr>
          <p:cNvSpPr txBox="1"/>
          <p:nvPr/>
        </p:nvSpPr>
        <p:spPr>
          <a:xfrm>
            <a:off x="765313" y="2419886"/>
            <a:ext cx="4939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Questions</a:t>
            </a:r>
            <a:r>
              <a:rPr lang="en-US" sz="6000" dirty="0">
                <a:solidFill>
                  <a:schemeClr val="bg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80120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(22</a:t>
            </a:r>
          </a:p>
        </p:txBody>
      </p:sp>
      <p:pic>
        <p:nvPicPr>
          <p:cNvPr id="4" name="Content Placeholder 3" descr="70645.17-UOM-New-Brand-PowerPoint-Template-sectio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5" name="Picture 4" descr="70645.17-UOM-New-Brand-PowerPoint-Template-sec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3"/>
            <a:ext cx="9271400" cy="6953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0824" y="1324849"/>
            <a:ext cx="89267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</a:rPr>
              <a:t>Need to address rapid ERP Banner Implementation (2005-2008)</a:t>
            </a:r>
          </a:p>
          <a:p>
            <a:pPr marL="800100" lvl="1" indent="-342900">
              <a:buSzPct val="7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Banner implementation is a standard 5-year plan, TBR  charged to the University was to complete in 3 years</a:t>
            </a:r>
          </a:p>
          <a:p>
            <a:pPr marL="800100" lvl="1" indent="-342900">
              <a:buSzPct val="7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Implementation schedules did not allow for process review </a:t>
            </a:r>
          </a:p>
          <a:p>
            <a:pPr marL="800100" lvl="1" indent="-342900">
              <a:buSzPct val="7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Initially was formed to review business processes relating to Banner implementation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</a:rPr>
              <a:t>Over 800 staff and faculty members have participated on teams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to-date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</a:rPr>
              <a:t>Successfully implemented over 100 projects relating to Student, Employees, Faculty, Business and Academic processes</a:t>
            </a:r>
            <a:endParaRPr lang="en-US" dirty="0"/>
          </a:p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2526" y="408250"/>
            <a:ext cx="6982274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Improvement Initiatives for UofM</a:t>
            </a:r>
          </a:p>
        </p:txBody>
      </p:sp>
    </p:spTree>
    <p:extLst>
      <p:ext uri="{BB962C8B-B14F-4D97-AF65-F5344CB8AC3E}">
        <p14:creationId xmlns:p14="http://schemas.microsoft.com/office/powerpoint/2010/main" val="284013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0645.17-UOM-New-Brand-PowerPoint-Template-sectio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5" name="Picture 4" descr="70645.17-UOM-New-Brand-PowerPoint-Template-sectio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400" cy="6953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484" y="1239303"/>
            <a:ext cx="867205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</a:rPr>
              <a:t>Recommendations come from our campus community</a:t>
            </a:r>
          </a:p>
          <a:p>
            <a:pPr marL="800100" lvl="1" indent="-342900">
              <a:buSzPct val="7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Team members are our best advocates</a:t>
            </a:r>
          </a:p>
          <a:p>
            <a:pPr marL="800100" lvl="1" indent="-342900">
              <a:buSzPct val="7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All suggestions are reviewed by our governing structure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</a:rPr>
              <a:t>All project teams successfully implement an improved process</a:t>
            </a:r>
          </a:p>
          <a:p>
            <a:pPr marL="800100" lvl="1" indent="-342900">
              <a:buSzPct val="700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Top Executive support is key to our success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</a:rPr>
              <a:t>PIP Website:  www.memphis.edu/processimprovement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72277"/>
            <a:ext cx="775765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Improvement Initiatives for UofM</a:t>
            </a:r>
          </a:p>
        </p:txBody>
      </p:sp>
    </p:spTree>
    <p:extLst>
      <p:ext uri="{BB962C8B-B14F-4D97-AF65-F5344CB8AC3E}">
        <p14:creationId xmlns:p14="http://schemas.microsoft.com/office/powerpoint/2010/main" val="9104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562" y="2721114"/>
            <a:ext cx="5248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Governing Structure </a:t>
            </a:r>
          </a:p>
        </p:txBody>
      </p:sp>
    </p:spTree>
    <p:extLst>
      <p:ext uri="{BB962C8B-B14F-4D97-AF65-F5344CB8AC3E}">
        <p14:creationId xmlns:p14="http://schemas.microsoft.com/office/powerpoint/2010/main" val="360924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49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9602" y="593938"/>
            <a:ext cx="6648550" cy="5883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FFFF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Executive Leadership Board 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7149" y="1883228"/>
            <a:ext cx="9144000" cy="4865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Affairs – Exec VP/Provost David </a:t>
            </a:r>
            <a:r>
              <a:rPr lang="en-US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Russomanno</a:t>
            </a:r>
            <a:b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8" indent="-28575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&amp; Finance  – Exec VP/CFO  Renee Bustamante</a:t>
            </a:r>
            <a:b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8" indent="-28575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Technology – CIO Jeff Delaney</a:t>
            </a:r>
            <a:b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8" indent="-28575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&amp; Innovation- Executive VP Jasbir Dhaliwal</a:t>
            </a:r>
            <a:b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8" indent="-28575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Academic Success – VP Karen Weddle-West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Ex-Officio – Tom Nenon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24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59651" y="210048"/>
            <a:ext cx="5727995" cy="50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FFFF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Executive Committee Role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339769" y="1248618"/>
            <a:ext cx="8464462" cy="4596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Provides overall sponsorship, vision, and guidance</a:t>
            </a:r>
          </a:p>
          <a:p>
            <a:pPr>
              <a:buSzPct val="70000"/>
              <a:buFont typeface="Wingdings" panose="05000000000000000000" pitchFamily="2" charset="2"/>
              <a:buChar char="v"/>
            </a:pP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Ensures changes are successfully communicated, 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achieved and measured for progress toward service  excellence</a:t>
            </a:r>
          </a:p>
          <a:p>
            <a:pPr>
              <a:buSzPct val="70000"/>
              <a:buFont typeface="Wingdings" panose="05000000000000000000" pitchFamily="2" charset="2"/>
              <a:buChar char="v"/>
            </a:pP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Review suggested projects and approve the slate of projects to implement</a:t>
            </a:r>
          </a:p>
          <a:p>
            <a:pPr>
              <a:buSzPct val="70000"/>
              <a:buFont typeface="Wingdings" panose="05000000000000000000" pitchFamily="2" charset="2"/>
              <a:buChar char="v"/>
            </a:pP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SzPct val="70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Meets 2 – 3 times a year with PMG co-chairs</a:t>
            </a:r>
          </a:p>
        </p:txBody>
      </p:sp>
    </p:spTree>
    <p:extLst>
      <p:ext uri="{BB962C8B-B14F-4D97-AF65-F5344CB8AC3E}">
        <p14:creationId xmlns:p14="http://schemas.microsoft.com/office/powerpoint/2010/main" val="20373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8329" y="162837"/>
            <a:ext cx="8086495" cy="6427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FFFF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 Group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66057" y="1262742"/>
            <a:ext cx="8019304" cy="4572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Co-Chair – Deborah Becker</a:t>
            </a:r>
          </a:p>
          <a:p>
            <a:pPr marL="285750" lvl="8" indent="-28575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Co-Chair – Cassandra Dinwiddie</a:t>
            </a:r>
          </a:p>
          <a:p>
            <a:pPr marL="285750" lvl="8" indent="-28575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Officers – Latica Jones</a:t>
            </a:r>
          </a:p>
          <a:p>
            <a:pPr marL="285750" lvl="8" indent="-28575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Resources – Maria Alam</a:t>
            </a:r>
          </a:p>
          <a:p>
            <a:pPr marL="285750" lvl="8" indent="-28575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Technology Services – Sue Hull-Toye</a:t>
            </a:r>
          </a:p>
          <a:p>
            <a:pPr marL="285750" lvl="8" indent="-28575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Improvement – Colette Williams</a:t>
            </a:r>
          </a:p>
          <a:p>
            <a:pPr marL="285750" lvl="8" indent="-28575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Improvement – Shruti Bapat</a:t>
            </a:r>
          </a:p>
          <a:p>
            <a:pPr marL="285750" lvl="8" indent="-28575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Registrar Office – Darla Keel </a:t>
            </a:r>
          </a:p>
          <a:p>
            <a:pPr marL="285750" lvl="8" indent="-28575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Sponsored Programs  – Terrice Watson</a:t>
            </a:r>
          </a:p>
          <a:p>
            <a:pPr marL="285750" lvl="8" indent="-28575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Academic Success – Meghan Pfeiffer</a:t>
            </a:r>
          </a:p>
          <a:p>
            <a:pPr marL="285750" lvl="8" indent="-285750">
              <a:buFont typeface="Wingdings" panose="05000000000000000000" pitchFamily="2" charset="2"/>
              <a:buChar char="§"/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8" indent="0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8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1435</Words>
  <Application>Microsoft Office PowerPoint</Application>
  <PresentationFormat>On-screen Show (4:3)</PresentationFormat>
  <Paragraphs>227</Paragraphs>
  <Slides>33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Courier New</vt:lpstr>
      <vt:lpstr>Georgia</vt:lpstr>
      <vt:lpstr>Trebuchet MS</vt:lpstr>
      <vt:lpstr>Wingdings</vt:lpstr>
      <vt:lpstr>Office Theme</vt:lpstr>
      <vt:lpstr>Visio</vt:lpstr>
      <vt:lpstr>PowerPoint Presentation</vt:lpstr>
      <vt:lpstr>AGENDA</vt:lpstr>
      <vt:lpstr>PowerPoint Presentation</vt:lpstr>
      <vt:lpstr>(22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</vt:lpstr>
      <vt:lpstr>PowerPoint Presentation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Process, Tools and Methods</vt:lpstr>
      <vt:lpstr>Process, Tools and Methods</vt:lpstr>
      <vt:lpstr>Process, Tools and Methods</vt:lpstr>
      <vt:lpstr>Process, Tools and Methods</vt:lpstr>
      <vt:lpstr>Effective Process Work Sessions</vt:lpstr>
      <vt:lpstr>PowerPoint Presentation</vt:lpstr>
      <vt:lpstr>PowerPoint Presentation</vt:lpstr>
      <vt:lpstr>PowerPoint Presentation</vt:lpstr>
      <vt:lpstr>What’s Next</vt:lpstr>
      <vt:lpstr>PowerPoint Presentation</vt:lpstr>
    </vt:vector>
  </TitlesOfParts>
  <Company>Arher Malom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Terri Harris</dc:creator>
  <cp:lastModifiedBy>Colette Williams (colette)</cp:lastModifiedBy>
  <cp:revision>201</cp:revision>
  <dcterms:created xsi:type="dcterms:W3CDTF">2015-02-18T21:50:14Z</dcterms:created>
  <dcterms:modified xsi:type="dcterms:W3CDTF">2024-01-05T18:51:04Z</dcterms:modified>
</cp:coreProperties>
</file>