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57" r:id="rId5"/>
    <p:sldId id="263" r:id="rId6"/>
    <p:sldId id="259" r:id="rId7"/>
    <p:sldId id="260" r:id="rId8"/>
    <p:sldId id="265" r:id="rId9"/>
    <p:sldId id="264" r:id="rId10"/>
    <p:sldId id="267" r:id="rId11"/>
    <p:sldId id="258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7C958-563E-4592-8D77-377D34CFB00E}" type="datetimeFigureOut">
              <a:rPr lang="en-US" smtClean="0"/>
              <a:t>8/30/16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B6B86-3157-4826-A589-84F72C09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1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9D652-2165-4FC9-AB5F-5FC8908A6C7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84801-7421-41E9-9B4C-A1AF3C3CC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6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F34D05-CA69-4270-B4C8-6EEE263659C8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93688"/>
            <a:ext cx="216058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6" y="293688"/>
            <a:ext cx="6329363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B6604-28DB-460E-B7D7-AEBF648D10FF}" type="datetimeFigureOut">
              <a:rPr lang="en-US" smtClean="0"/>
              <a:pPr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0" indent="-342870" algn="l" defTabSz="9143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3" indent="-285724" algn="l" defTabSz="9143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98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57" indent="-228580" algn="l" defTabSz="91431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17" indent="-228580" algn="l" defTabSz="91431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prod/cen2000/doc/sf3.pdf" TargetMode="External"/><Relationship Id="rId4" Type="http://schemas.openxmlformats.org/officeDocument/2006/relationships/hyperlink" Target="http://www.census.gov/prod/cen2010/doc/sf1.pdf" TargetMode="External"/><Relationship Id="rId5" Type="http://schemas.openxmlformats.org/officeDocument/2006/relationships/hyperlink" Target="http://txsdc.utsa.edu/Resources/ACS/2010/SF/TechDoc/ACS_2006-2010_SF_Tech_Doc.pdf" TargetMode="External"/><Relationship Id="rId6" Type="http://schemas.openxmlformats.org/officeDocument/2006/relationships/hyperlink" Target="http://infopeople.org/sites/all/files/webinar/2011/06-21-2011/ACS_Table_Number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sus.gov/prod/cen2000/doc/sf1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factfinder2.census.go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sus.gov/dmd/www/pdf/d61a.pdf" TargetMode="External"/><Relationship Id="rId3" Type="http://schemas.openxmlformats.org/officeDocument/2006/relationships/hyperlink" Target="http://www.census.gov/dmd/www/pdf/d02p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sus.gov/2010census/about/interactive-form.php" TargetMode="External"/><Relationship Id="rId3" Type="http://schemas.openxmlformats.org/officeDocument/2006/relationships/hyperlink" Target="http://www2.census.gov/programs-surveys/acs/methodology/questionnaires/2015/quest15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census.gov/acs/www/guidance_for_data_users/estimates/" TargetMode="Externa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census.gov/prod/cen2010/doc/sf1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NLC_logo_CMY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5" y="5791200"/>
            <a:ext cx="22955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600" y="1371600"/>
            <a:ext cx="6858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Gill Sans MT" pitchFamily="34" charset="0"/>
              </a:rPr>
              <a:t>Demystifying Census Data:  </a:t>
            </a:r>
          </a:p>
          <a:p>
            <a:endParaRPr lang="en-US" sz="1500" dirty="0" smtClean="0">
              <a:latin typeface="Gill Sans MT" pitchFamily="34" charset="0"/>
            </a:endParaRP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Navigating the New American </a:t>
            </a:r>
            <a:r>
              <a:rPr lang="en-US" sz="3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FactFinder</a:t>
            </a:r>
            <a:endParaRPr lang="en-US" sz="30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1910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Charlie Santo, PhD</a:t>
            </a:r>
          </a:p>
          <a:p>
            <a:r>
              <a:rPr lang="en-US" dirty="0" smtClean="0"/>
              <a:t>Associate Professor and Director,</a:t>
            </a:r>
          </a:p>
          <a:p>
            <a:r>
              <a:rPr lang="en-US" dirty="0" smtClean="0"/>
              <a:t>Graduate Program in City &amp; Regional Planning </a:t>
            </a:r>
            <a:endParaRPr lang="en-US" dirty="0"/>
          </a:p>
        </p:txBody>
      </p:sp>
      <p:pic>
        <p:nvPicPr>
          <p:cNvPr id="8" name="Picture 6" descr="UofMlogo280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8638" y="5867400"/>
            <a:ext cx="2538162" cy="76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b="1" dirty="0" smtClean="0">
              <a:hlinkClick r:id="rId2"/>
            </a:endParaRPr>
          </a:p>
          <a:p>
            <a:r>
              <a:rPr lang="en-US" sz="2000" b="1" dirty="0" smtClean="0">
                <a:hlinkClick r:id="rId2"/>
              </a:rPr>
              <a:t>2000 SF1 Technical Documentation (with table/variable names)</a:t>
            </a:r>
            <a:endParaRPr lang="en-US" sz="2000" b="1" dirty="0" smtClean="0"/>
          </a:p>
          <a:p>
            <a:endParaRPr lang="en-US" sz="2000" dirty="0" smtClean="0"/>
          </a:p>
          <a:p>
            <a:r>
              <a:rPr lang="en-US" sz="2000" b="1" dirty="0" smtClean="0">
                <a:hlinkClick r:id="rId3"/>
              </a:rPr>
              <a:t>2000 SF3 Technical Documentation </a:t>
            </a:r>
            <a:endParaRPr lang="en-US" sz="2000" dirty="0" smtClean="0"/>
          </a:p>
          <a:p>
            <a:endParaRPr lang="en-US" sz="2000" b="1" dirty="0" smtClean="0">
              <a:hlinkClick r:id="rId4"/>
            </a:endParaRPr>
          </a:p>
          <a:p>
            <a:r>
              <a:rPr lang="en-US" sz="2000" b="1" dirty="0" smtClean="0">
                <a:hlinkClick r:id="rId4"/>
              </a:rPr>
              <a:t>2010 SF1 Technical Documentation</a:t>
            </a:r>
            <a:endParaRPr lang="en-US" sz="2000" dirty="0" smtClean="0"/>
          </a:p>
          <a:p>
            <a:endParaRPr lang="en-US" sz="2000" b="1" dirty="0" smtClean="0">
              <a:hlinkClick r:id="rId5"/>
            </a:endParaRPr>
          </a:p>
          <a:p>
            <a:r>
              <a:rPr lang="en-US" sz="2000" b="1" dirty="0" smtClean="0">
                <a:hlinkClick r:id="rId5"/>
              </a:rPr>
              <a:t>2006-2010 ACS 5-year Summary Technical Documentation</a:t>
            </a:r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>
                <a:hlinkClick r:id="rId6"/>
              </a:rPr>
              <a:t>ACS Table Codes</a:t>
            </a:r>
            <a:endParaRPr lang="en-US" sz="2000" b="1" dirty="0" smtClean="0"/>
          </a:p>
          <a:p>
            <a:endParaRPr lang="en-US" sz="2000" b="1" dirty="0" smtClean="0"/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4805"/>
            <a:ext cx="9144000" cy="5563195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5" name="Title 2"/>
          <p:cNvSpPr txBox="1">
            <a:spLocks/>
          </p:cNvSpPr>
          <p:nvPr/>
        </p:nvSpPr>
        <p:spPr>
          <a:xfrm>
            <a:off x="0" y="0"/>
            <a:ext cx="9144000" cy="1218903"/>
          </a:xfrm>
          <a:prstGeom prst="rect">
            <a:avLst/>
          </a:prstGeom>
          <a:solidFill>
            <a:schemeClr val="bg1"/>
          </a:solidFill>
          <a:ln w="28575">
            <a:solidFill>
              <a:srgbClr val="00CC00"/>
            </a:solidFill>
          </a:ln>
        </p:spPr>
        <p:txBody>
          <a:bodyPr lIns="91432" tIns="45716" rIns="91432" bIns="45716" anchor="ctr"/>
          <a:lstStyle/>
          <a:p>
            <a:pPr algn="ctr">
              <a:spcBef>
                <a:spcPts val="7199"/>
              </a:spcBef>
              <a:defRPr/>
            </a:pPr>
            <a:r>
              <a:rPr lang="en-US" sz="3600" dirty="0">
                <a:solidFill>
                  <a:srgbClr val="00B050"/>
                </a:solidFill>
                <a:latin typeface="Arial Rounded MT Bold" pitchFamily="34" charset="0"/>
                <a:ea typeface="+mj-ea"/>
                <a:cs typeface="+mj-cs"/>
              </a:rPr>
              <a:t>Census Geography Hierarchy</a:t>
            </a:r>
          </a:p>
          <a:p>
            <a:pPr algn="ctr">
              <a:defRPr/>
            </a:pPr>
            <a:r>
              <a:rPr lang="en-US" sz="2000" dirty="0">
                <a:solidFill>
                  <a:srgbClr val="00B050"/>
                </a:solidFill>
                <a:latin typeface="Arial Rounded MT Bold" pitchFamily="34" charset="0"/>
              </a:rPr>
              <a:t>(with 2010 Statistical Area Criteria)              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5323417" y="5357813"/>
            <a:ext cx="3820583" cy="507823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1,200 to 8,000 population (optimum 4,000)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480 to 3,200 housing units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6168572" y="6072188"/>
            <a:ext cx="2361595" cy="49243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solidFill>
                  <a:srgbClr val="002060"/>
                </a:solidFill>
                <a:cs typeface="Arial" charset="0"/>
              </a:rPr>
              <a:t>  </a:t>
            </a:r>
            <a:r>
              <a:rPr lang="en-US" sz="1300" dirty="0">
                <a:cs typeface="Arial" charset="0"/>
              </a:rPr>
              <a:t>600 to 3,000 population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240 to 1,200 housing units</a:t>
            </a: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762000" y="1829099"/>
            <a:ext cx="1905000" cy="491133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algn="ctr"/>
            <a:r>
              <a:rPr lang="en-US" sz="1300" dirty="0">
                <a:cs typeface="Arial" charset="0"/>
              </a:rPr>
              <a:t>Central axis describes a nesting relationship 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2055" name="TextBox 22"/>
          <p:cNvSpPr txBox="1">
            <a:spLocks noChangeArrowheads="1"/>
          </p:cNvSpPr>
          <p:nvPr/>
        </p:nvSpPr>
        <p:spPr bwMode="auto">
          <a:xfrm>
            <a:off x="5878286" y="4572000"/>
            <a:ext cx="3265714" cy="49243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1300" dirty="0">
                <a:cs typeface="Arial" charset="0"/>
              </a:rPr>
              <a:t>Cities and towns -- incorporated  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Census Designated Places (CDPs)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703" y="5866805"/>
            <a:ext cx="3048000" cy="89254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 lIns="91432" tIns="45716" rIns="91432" bIns="45716">
            <a:spAutoFit/>
          </a:bodyPr>
          <a:lstStyle/>
          <a:p>
            <a:pPr algn="ctr">
              <a:defRPr/>
            </a:pPr>
            <a:r>
              <a:rPr lang="en-US" sz="1300" dirty="0"/>
              <a:t>Blocks are </a:t>
            </a:r>
            <a:r>
              <a:rPr lang="en-US" sz="1300" u="dbl" dirty="0"/>
              <a:t>not</a:t>
            </a:r>
            <a:r>
              <a:rPr lang="en-US" sz="1300" dirty="0"/>
              <a:t> defined by population</a:t>
            </a:r>
          </a:p>
          <a:p>
            <a:pPr algn="ctr">
              <a:defRPr/>
            </a:pPr>
            <a:r>
              <a:rPr lang="en-US" sz="1300" dirty="0"/>
              <a:t>and are the smallest geographic level at which data are ever released  (Decennial Census, not the ACS)</a:t>
            </a:r>
          </a:p>
        </p:txBody>
      </p:sp>
      <p:cxnSp>
        <p:nvCxnSpPr>
          <p:cNvPr id="19" name="Straight Connector 18"/>
          <p:cNvCxnSpPr>
            <a:endCxn id="2055" idx="1"/>
          </p:cNvCxnSpPr>
          <p:nvPr/>
        </p:nvCxnSpPr>
        <p:spPr>
          <a:xfrm>
            <a:off x="5515429" y="4714875"/>
            <a:ext cx="362857" cy="10334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052" idx="1"/>
          </p:cNvCxnSpPr>
          <p:nvPr/>
        </p:nvCxnSpPr>
        <p:spPr>
          <a:xfrm>
            <a:off x="4934857" y="5286376"/>
            <a:ext cx="388560" cy="325349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789714" y="6072187"/>
            <a:ext cx="1378857" cy="21431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17" idx="3"/>
          </p:cNvCxnSpPr>
          <p:nvPr/>
        </p:nvCxnSpPr>
        <p:spPr>
          <a:xfrm>
            <a:off x="3200703" y="6313077"/>
            <a:ext cx="837595" cy="31572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054" idx="3"/>
          </p:cNvCxnSpPr>
          <p:nvPr/>
        </p:nvCxnSpPr>
        <p:spPr>
          <a:xfrm>
            <a:off x="2667001" y="2074664"/>
            <a:ext cx="1599595" cy="44053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http://factfinder2.census.gov/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Where does the data come from?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 Model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Decennial Census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Short Form (100%)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Long Form (1 in 6 sample)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New Model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Decennial Census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Short form only (100%)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NO LONG FORM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Continuous American Community Survey</a:t>
            </a:r>
            <a:endParaRPr lang="en-US" b="1" dirty="0"/>
          </a:p>
        </p:txBody>
      </p:sp>
      <p:sp>
        <p:nvSpPr>
          <p:cNvPr id="9" name="Multiply 8"/>
          <p:cNvSpPr/>
          <p:nvPr/>
        </p:nvSpPr>
        <p:spPr>
          <a:xfrm>
            <a:off x="5715000" y="4114800"/>
            <a:ext cx="1295400" cy="990600"/>
          </a:xfrm>
          <a:prstGeom prst="mathMultiply">
            <a:avLst/>
          </a:prstGeom>
          <a:solidFill>
            <a:srgbClr val="FF000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nt-Up Arrow 9"/>
          <p:cNvSpPr/>
          <p:nvPr/>
        </p:nvSpPr>
        <p:spPr>
          <a:xfrm rot="10800000" flipH="1">
            <a:off x="7391400" y="4572000"/>
            <a:ext cx="609600" cy="6858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2000 short form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2000 long form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688" y="95250"/>
            <a:ext cx="4238625" cy="66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2010 Census form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ACS Form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5000" t="6462" r="16500" b="12889"/>
          <a:stretch>
            <a:fillRect/>
          </a:stretch>
        </p:blipFill>
        <p:spPr bwMode="auto">
          <a:xfrm>
            <a:off x="0" y="0"/>
            <a:ext cx="920477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>
                <a:hlinkClick r:id="rId2"/>
              </a:rPr>
              <a:t>P:  	Population Variables (People)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2438400"/>
            <a:ext cx="8610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P:  	Population Variables (People)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  <a:endParaRPr lang="en-US" sz="18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209800" y="1295400"/>
            <a:ext cx="3276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BASIC tables (raw data)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1752600"/>
            <a:ext cx="0" cy="762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3962400"/>
            <a:ext cx="8610600" cy="1981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2438400"/>
            <a:ext cx="8610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P:  	Population Variables (People)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4683124"/>
          </a:xfr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b="1" i="1" dirty="0" smtClean="0"/>
              <a:t>NP: Narrative Profile</a:t>
            </a:r>
            <a:endParaRPr lang="en-US" sz="1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6096000"/>
            <a:ext cx="3276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“Manipulated” Data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114800" y="5105400"/>
            <a:ext cx="76200" cy="1143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3109</TotalTime>
  <Words>289</Words>
  <Application>Microsoft Macintosh PowerPoint</Application>
  <PresentationFormat>On-screen Show (4:3)</PresentationFormat>
  <Paragraphs>132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Where does the data come from?</vt:lpstr>
      <vt:lpstr>PowerPoint Presentation</vt:lpstr>
      <vt:lpstr>PowerPoint Presentation</vt:lpstr>
      <vt:lpstr>PowerPoint Presentation</vt:lpstr>
      <vt:lpstr>PowerPoint Presentation</vt:lpstr>
      <vt:lpstr>Table Naming Conventions</vt:lpstr>
      <vt:lpstr>Table Naming Conventions</vt:lpstr>
      <vt:lpstr>Table Naming Conventions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casanto</dc:creator>
  <cp:lastModifiedBy>Charlie Santo</cp:lastModifiedBy>
  <cp:revision>84</cp:revision>
  <dcterms:created xsi:type="dcterms:W3CDTF">2012-11-05T17:35:09Z</dcterms:created>
  <dcterms:modified xsi:type="dcterms:W3CDTF">2016-08-31T15:02:43Z</dcterms:modified>
</cp:coreProperties>
</file>