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436" r:id="rId2"/>
    <p:sldId id="439" r:id="rId3"/>
    <p:sldId id="446" r:id="rId4"/>
    <p:sldId id="445" r:id="rId5"/>
    <p:sldId id="440" r:id="rId6"/>
    <p:sldId id="442" r:id="rId7"/>
    <p:sldId id="443" r:id="rId8"/>
    <p:sldId id="448" r:id="rId9"/>
    <p:sldId id="423" r:id="rId10"/>
    <p:sldId id="447" r:id="rId11"/>
    <p:sldId id="278" r:id="rId12"/>
    <p:sldId id="425" r:id="rId13"/>
    <p:sldId id="426" r:id="rId14"/>
    <p:sldId id="413" r:id="rId15"/>
    <p:sldId id="274" r:id="rId16"/>
    <p:sldId id="414" r:id="rId17"/>
    <p:sldId id="261" r:id="rId18"/>
    <p:sldId id="289" r:id="rId19"/>
    <p:sldId id="267" r:id="rId20"/>
    <p:sldId id="269" r:id="rId21"/>
    <p:sldId id="260" r:id="rId22"/>
    <p:sldId id="257" r:id="rId23"/>
    <p:sldId id="258" r:id="rId24"/>
    <p:sldId id="259" r:id="rId25"/>
    <p:sldId id="262" r:id="rId26"/>
    <p:sldId id="430" r:id="rId27"/>
    <p:sldId id="431" r:id="rId28"/>
    <p:sldId id="433" r:id="rId29"/>
    <p:sldId id="432" r:id="rId30"/>
    <p:sldId id="429" r:id="rId31"/>
    <p:sldId id="427" r:id="rId32"/>
    <p:sldId id="428" r:id="rId33"/>
    <p:sldId id="288" r:id="rId34"/>
    <p:sldId id="272" r:id="rId35"/>
    <p:sldId id="271" r:id="rId36"/>
    <p:sldId id="325" r:id="rId37"/>
    <p:sldId id="437" r:id="rId38"/>
    <p:sldId id="438" r:id="rId39"/>
    <p:sldId id="434" r:id="rId40"/>
    <p:sldId id="43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33" autoAdjust="0"/>
    <p:restoredTop sz="94660"/>
  </p:normalViewPr>
  <p:slideViewPr>
    <p:cSldViewPr snapToGrid="0">
      <p:cViewPr varScale="1">
        <p:scale>
          <a:sx n="83" d="100"/>
          <a:sy n="83" d="100"/>
        </p:scale>
        <p:origin x="4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115744-BBA8-1F42-A3C9-F92F09A886A2}" type="doc">
      <dgm:prSet loTypeId="urn:microsoft.com/office/officeart/2005/8/layout/cycle6" loCatId="process" qsTypeId="urn:microsoft.com/office/officeart/2005/8/quickstyle/simple3" qsCatId="simple" csTypeId="urn:microsoft.com/office/officeart/2005/8/colors/accent1_2" csCatId="accent1" phldr="1"/>
      <dgm:spPr/>
      <dgm:t>
        <a:bodyPr/>
        <a:lstStyle/>
        <a:p>
          <a:endParaRPr lang="en-US"/>
        </a:p>
      </dgm:t>
    </dgm:pt>
    <dgm:pt modelId="{DB7151E8-4BC9-8946-AD5D-3EBAD0A89269}">
      <dgm:prSet phldrT="[Text]"/>
      <dgm:spPr>
        <a:solidFill>
          <a:schemeClr val="accent4"/>
        </a:solidFill>
      </dgm:spPr>
      <dgm:t>
        <a:bodyPr/>
        <a:lstStyle/>
        <a:p>
          <a:r>
            <a:rPr lang="en-US" b="1" dirty="0"/>
            <a:t>Credible Messengers</a:t>
          </a:r>
        </a:p>
      </dgm:t>
    </dgm:pt>
    <dgm:pt modelId="{BDCF5ED1-26FE-1B4D-8184-754C31C6D148}" type="parTrans" cxnId="{56D3215B-3D52-E749-96D5-7CA4BBEA379C}">
      <dgm:prSet/>
      <dgm:spPr/>
      <dgm:t>
        <a:bodyPr/>
        <a:lstStyle/>
        <a:p>
          <a:endParaRPr lang="en-US"/>
        </a:p>
      </dgm:t>
    </dgm:pt>
    <dgm:pt modelId="{9E7DEB29-AF16-1F43-9DB0-4EDC600947EC}" type="sibTrans" cxnId="{56D3215B-3D52-E749-96D5-7CA4BBEA379C}">
      <dgm:prSet/>
      <dgm:spPr/>
      <dgm:t>
        <a:bodyPr/>
        <a:lstStyle/>
        <a:p>
          <a:endParaRPr lang="en-US"/>
        </a:p>
      </dgm:t>
    </dgm:pt>
    <dgm:pt modelId="{24F60F65-9802-BD48-A76A-51D389DDAD45}">
      <dgm:prSet phldrT="[Text]"/>
      <dgm:spPr>
        <a:solidFill>
          <a:srgbClr val="92D050">
            <a:alpha val="45000"/>
          </a:srgbClr>
        </a:solidFill>
      </dgm:spPr>
      <dgm:t>
        <a:bodyPr/>
        <a:lstStyle/>
        <a:p>
          <a:r>
            <a:rPr lang="en-US" b="1" dirty="0"/>
            <a:t>Rites </a:t>
          </a:r>
        </a:p>
        <a:p>
          <a:r>
            <a:rPr lang="en-US" b="1" dirty="0"/>
            <a:t>of</a:t>
          </a:r>
        </a:p>
        <a:p>
          <a:r>
            <a:rPr lang="en-US" b="1" dirty="0"/>
            <a:t>Passages</a:t>
          </a:r>
        </a:p>
      </dgm:t>
    </dgm:pt>
    <dgm:pt modelId="{D3EC21D5-7E7E-3B4A-B48F-1500092CB70C}" type="parTrans" cxnId="{A9C63BE8-8177-4341-BE12-1A90F6A11D81}">
      <dgm:prSet/>
      <dgm:spPr/>
      <dgm:t>
        <a:bodyPr/>
        <a:lstStyle/>
        <a:p>
          <a:endParaRPr lang="en-US"/>
        </a:p>
      </dgm:t>
    </dgm:pt>
    <dgm:pt modelId="{12453197-2E7C-FA44-847A-E7475C95AFAA}" type="sibTrans" cxnId="{A9C63BE8-8177-4341-BE12-1A90F6A11D81}">
      <dgm:prSet/>
      <dgm:spPr/>
      <dgm:t>
        <a:bodyPr/>
        <a:lstStyle/>
        <a:p>
          <a:endParaRPr lang="en-US"/>
        </a:p>
      </dgm:t>
    </dgm:pt>
    <dgm:pt modelId="{B4237783-4249-FC42-B465-CC32C3585193}">
      <dgm:prSet phldrT="[Text]"/>
      <dgm:spPr>
        <a:solidFill>
          <a:schemeClr val="accent6">
            <a:lumMod val="40000"/>
            <a:lumOff val="60000"/>
          </a:schemeClr>
        </a:solidFill>
      </dgm:spPr>
      <dgm:t>
        <a:bodyPr/>
        <a:lstStyle/>
        <a:p>
          <a:r>
            <a:rPr lang="en-US" b="1" dirty="0"/>
            <a:t>Cognitive Behavioral</a:t>
          </a:r>
        </a:p>
        <a:p>
          <a:r>
            <a:rPr lang="en-US" b="1" dirty="0"/>
            <a:t> Intervention </a:t>
          </a:r>
        </a:p>
        <a:p>
          <a:r>
            <a:rPr lang="en-US" b="1" dirty="0"/>
            <a:t>Therapy</a:t>
          </a:r>
        </a:p>
      </dgm:t>
    </dgm:pt>
    <dgm:pt modelId="{DB87E173-6AD1-864D-9AD8-0CD58DA978F0}" type="sibTrans" cxnId="{5825A29F-435B-F34B-9114-B18FCF5CAA85}">
      <dgm:prSet/>
      <dgm:spPr/>
      <dgm:t>
        <a:bodyPr/>
        <a:lstStyle/>
        <a:p>
          <a:endParaRPr lang="en-US"/>
        </a:p>
      </dgm:t>
    </dgm:pt>
    <dgm:pt modelId="{9C43CD0B-C6C9-5443-8D2E-25D2BEFDC3E0}" type="parTrans" cxnId="{5825A29F-435B-F34B-9114-B18FCF5CAA85}">
      <dgm:prSet/>
      <dgm:spPr/>
      <dgm:t>
        <a:bodyPr/>
        <a:lstStyle/>
        <a:p>
          <a:endParaRPr lang="en-US"/>
        </a:p>
      </dgm:t>
    </dgm:pt>
    <dgm:pt modelId="{F6C2680E-22DF-554B-9AC9-48D8A49C7C40}">
      <dgm:prSet phldrT="[Text]"/>
      <dgm:spPr>
        <a:solidFill>
          <a:srgbClr val="FF0000">
            <a:alpha val="45000"/>
          </a:srgbClr>
        </a:solidFill>
      </dgm:spPr>
      <dgm:t>
        <a:bodyPr/>
        <a:lstStyle/>
        <a:p>
          <a:r>
            <a:rPr lang="en-US" b="1" dirty="0"/>
            <a:t>Self-help</a:t>
          </a:r>
        </a:p>
        <a:p>
          <a:r>
            <a:rPr lang="en-US" b="1" dirty="0"/>
            <a:t>&amp;</a:t>
          </a:r>
        </a:p>
        <a:p>
          <a:r>
            <a:rPr lang="en-US" b="1" dirty="0"/>
            <a:t>Mutual Aid</a:t>
          </a:r>
        </a:p>
      </dgm:t>
    </dgm:pt>
    <dgm:pt modelId="{E7AB13E1-CCFD-AF49-B8E7-1444DB069610}" type="parTrans" cxnId="{51A42B70-2292-4448-B775-9E36CC08432C}">
      <dgm:prSet/>
      <dgm:spPr/>
      <dgm:t>
        <a:bodyPr/>
        <a:lstStyle/>
        <a:p>
          <a:endParaRPr lang="en-US"/>
        </a:p>
      </dgm:t>
    </dgm:pt>
    <dgm:pt modelId="{F21EDB70-EC7B-A54E-AFE9-C461D67C61FE}" type="sibTrans" cxnId="{51A42B70-2292-4448-B775-9E36CC08432C}">
      <dgm:prSet/>
      <dgm:spPr/>
      <dgm:t>
        <a:bodyPr/>
        <a:lstStyle/>
        <a:p>
          <a:endParaRPr lang="en-US"/>
        </a:p>
      </dgm:t>
    </dgm:pt>
    <dgm:pt modelId="{ECF5AD71-B28A-414D-A80F-E66A81EC9614}">
      <dgm:prSet phldrT="[Text]"/>
      <dgm:spPr>
        <a:solidFill>
          <a:schemeClr val="accent2">
            <a:lumMod val="60000"/>
            <a:lumOff val="40000"/>
          </a:schemeClr>
        </a:solidFill>
      </dgm:spPr>
      <dgm:t>
        <a:bodyPr/>
        <a:lstStyle/>
        <a:p>
          <a:r>
            <a:rPr lang="en-US" b="1" dirty="0"/>
            <a:t>Emotional Intelligence</a:t>
          </a:r>
        </a:p>
      </dgm:t>
    </dgm:pt>
    <dgm:pt modelId="{BC90C6D1-9971-1043-89BE-B0EA36CC9DA2}" type="parTrans" cxnId="{12B5CAA9-82ED-8B49-AEB2-68171301E83A}">
      <dgm:prSet/>
      <dgm:spPr/>
      <dgm:t>
        <a:bodyPr/>
        <a:lstStyle/>
        <a:p>
          <a:endParaRPr lang="en-US"/>
        </a:p>
      </dgm:t>
    </dgm:pt>
    <dgm:pt modelId="{53DF99E8-4A43-744F-AB38-954149D66C85}" type="sibTrans" cxnId="{12B5CAA9-82ED-8B49-AEB2-68171301E83A}">
      <dgm:prSet/>
      <dgm:spPr/>
      <dgm:t>
        <a:bodyPr/>
        <a:lstStyle/>
        <a:p>
          <a:endParaRPr lang="en-US"/>
        </a:p>
      </dgm:t>
    </dgm:pt>
    <dgm:pt modelId="{E109EBB5-F11B-6249-8CAC-ADF125DF96A7}" type="pres">
      <dgm:prSet presAssocID="{C3115744-BBA8-1F42-A3C9-F92F09A886A2}" presName="cycle" presStyleCnt="0">
        <dgm:presLayoutVars>
          <dgm:dir/>
          <dgm:resizeHandles val="exact"/>
        </dgm:presLayoutVars>
      </dgm:prSet>
      <dgm:spPr/>
    </dgm:pt>
    <dgm:pt modelId="{4F3BA95F-55D2-C44D-909D-9AB54B373A87}" type="pres">
      <dgm:prSet presAssocID="{B4237783-4249-FC42-B465-CC32C3585193}" presName="node" presStyleLbl="node1" presStyleIdx="0" presStyleCnt="5" custScaleX="126401" custScaleY="95407">
        <dgm:presLayoutVars>
          <dgm:bulletEnabled val="1"/>
        </dgm:presLayoutVars>
      </dgm:prSet>
      <dgm:spPr/>
    </dgm:pt>
    <dgm:pt modelId="{C842651E-0DBF-5B44-94F8-4CC40A15787C}" type="pres">
      <dgm:prSet presAssocID="{B4237783-4249-FC42-B465-CC32C3585193}" presName="spNode" presStyleCnt="0"/>
      <dgm:spPr/>
    </dgm:pt>
    <dgm:pt modelId="{163735F2-6907-2842-BD5B-4B08E6B8E9A1}" type="pres">
      <dgm:prSet presAssocID="{DB87E173-6AD1-864D-9AD8-0CD58DA978F0}" presName="sibTrans" presStyleLbl="sibTrans1D1" presStyleIdx="0" presStyleCnt="5"/>
      <dgm:spPr/>
    </dgm:pt>
    <dgm:pt modelId="{7C4A2675-0AE2-3143-910F-C4757202188F}" type="pres">
      <dgm:prSet presAssocID="{DB7151E8-4BC9-8946-AD5D-3EBAD0A89269}" presName="node" presStyleLbl="node1" presStyleIdx="1" presStyleCnt="5" custScaleY="98578" custRadScaleRad="121133" custRadScaleInc="42443">
        <dgm:presLayoutVars>
          <dgm:bulletEnabled val="1"/>
        </dgm:presLayoutVars>
      </dgm:prSet>
      <dgm:spPr/>
    </dgm:pt>
    <dgm:pt modelId="{36EA754D-58D7-CF49-8F64-829301A8E86A}" type="pres">
      <dgm:prSet presAssocID="{DB7151E8-4BC9-8946-AD5D-3EBAD0A89269}" presName="spNode" presStyleCnt="0"/>
      <dgm:spPr/>
    </dgm:pt>
    <dgm:pt modelId="{E37C3F71-9740-CF4F-8CC4-2189B0003CB5}" type="pres">
      <dgm:prSet presAssocID="{9E7DEB29-AF16-1F43-9DB0-4EDC600947EC}" presName="sibTrans" presStyleLbl="sibTrans1D1" presStyleIdx="1" presStyleCnt="5"/>
      <dgm:spPr/>
    </dgm:pt>
    <dgm:pt modelId="{5BB614C1-66C8-894F-8490-E592FE5089E8}" type="pres">
      <dgm:prSet presAssocID="{24F60F65-9802-BD48-A76A-51D389DDAD45}" presName="node" presStyleLbl="node1" presStyleIdx="2" presStyleCnt="5" custRadScaleRad="112135" custRadScaleInc="-4472">
        <dgm:presLayoutVars>
          <dgm:bulletEnabled val="1"/>
        </dgm:presLayoutVars>
      </dgm:prSet>
      <dgm:spPr/>
    </dgm:pt>
    <dgm:pt modelId="{7FDCF765-CD1F-7C44-8D2C-8144F3EBA93B}" type="pres">
      <dgm:prSet presAssocID="{24F60F65-9802-BD48-A76A-51D389DDAD45}" presName="spNode" presStyleCnt="0"/>
      <dgm:spPr/>
    </dgm:pt>
    <dgm:pt modelId="{2E758DE6-B48C-9D45-B7EA-E15ECDE9B113}" type="pres">
      <dgm:prSet presAssocID="{12453197-2E7C-FA44-847A-E7475C95AFAA}" presName="sibTrans" presStyleLbl="sibTrans1D1" presStyleIdx="2" presStyleCnt="5"/>
      <dgm:spPr/>
    </dgm:pt>
    <dgm:pt modelId="{1C35C535-1696-C848-AB14-15AAC1372563}" type="pres">
      <dgm:prSet presAssocID="{F6C2680E-22DF-554B-9AC9-48D8A49C7C40}" presName="node" presStyleLbl="node1" presStyleIdx="3" presStyleCnt="5" custRadScaleRad="120257" custRadScaleInc="21322">
        <dgm:presLayoutVars>
          <dgm:bulletEnabled val="1"/>
        </dgm:presLayoutVars>
      </dgm:prSet>
      <dgm:spPr/>
    </dgm:pt>
    <dgm:pt modelId="{546F7F08-C01C-2B44-B152-6A0EBF65B75B}" type="pres">
      <dgm:prSet presAssocID="{F6C2680E-22DF-554B-9AC9-48D8A49C7C40}" presName="spNode" presStyleCnt="0"/>
      <dgm:spPr/>
    </dgm:pt>
    <dgm:pt modelId="{7655FAA5-60F6-E34B-B5B3-772F9F093A5D}" type="pres">
      <dgm:prSet presAssocID="{F21EDB70-EC7B-A54E-AFE9-C461D67C61FE}" presName="sibTrans" presStyleLbl="sibTrans1D1" presStyleIdx="3" presStyleCnt="5"/>
      <dgm:spPr/>
    </dgm:pt>
    <dgm:pt modelId="{7B86FF5B-F175-A54C-BF01-8A9E5F715B43}" type="pres">
      <dgm:prSet presAssocID="{ECF5AD71-B28A-414D-A80F-E66A81EC9614}" presName="node" presStyleLbl="node1" presStyleIdx="4" presStyleCnt="5" custScaleY="98578" custRadScaleRad="125582" custRadScaleInc="-36624">
        <dgm:presLayoutVars>
          <dgm:bulletEnabled val="1"/>
        </dgm:presLayoutVars>
      </dgm:prSet>
      <dgm:spPr/>
    </dgm:pt>
    <dgm:pt modelId="{86187BA9-35F3-3743-AE10-5F243E82D560}" type="pres">
      <dgm:prSet presAssocID="{ECF5AD71-B28A-414D-A80F-E66A81EC9614}" presName="spNode" presStyleCnt="0"/>
      <dgm:spPr/>
    </dgm:pt>
    <dgm:pt modelId="{2AB03484-9E2C-4B41-8489-FEF8B379B145}" type="pres">
      <dgm:prSet presAssocID="{53DF99E8-4A43-744F-AB38-954149D66C85}" presName="sibTrans" presStyleLbl="sibTrans1D1" presStyleIdx="4" presStyleCnt="5"/>
      <dgm:spPr/>
    </dgm:pt>
  </dgm:ptLst>
  <dgm:cxnLst>
    <dgm:cxn modelId="{5DC49626-C658-2344-AF80-C69509E9B8B9}" type="presOf" srcId="{B4237783-4249-FC42-B465-CC32C3585193}" destId="{4F3BA95F-55D2-C44D-909D-9AB54B373A87}" srcOrd="0" destOrd="0" presId="urn:microsoft.com/office/officeart/2005/8/layout/cycle6"/>
    <dgm:cxn modelId="{7FDCBB2E-5AA9-2F4B-ADD0-CBA440411782}" type="presOf" srcId="{12453197-2E7C-FA44-847A-E7475C95AFAA}" destId="{2E758DE6-B48C-9D45-B7EA-E15ECDE9B113}" srcOrd="0" destOrd="0" presId="urn:microsoft.com/office/officeart/2005/8/layout/cycle6"/>
    <dgm:cxn modelId="{56D3215B-3D52-E749-96D5-7CA4BBEA379C}" srcId="{C3115744-BBA8-1F42-A3C9-F92F09A886A2}" destId="{DB7151E8-4BC9-8946-AD5D-3EBAD0A89269}" srcOrd="1" destOrd="0" parTransId="{BDCF5ED1-26FE-1B4D-8184-754C31C6D148}" sibTransId="{9E7DEB29-AF16-1F43-9DB0-4EDC600947EC}"/>
    <dgm:cxn modelId="{981F1A5D-47B0-C942-90C1-08F2B88FF09E}" type="presOf" srcId="{C3115744-BBA8-1F42-A3C9-F92F09A886A2}" destId="{E109EBB5-F11B-6249-8CAC-ADF125DF96A7}" srcOrd="0" destOrd="0" presId="urn:microsoft.com/office/officeart/2005/8/layout/cycle6"/>
    <dgm:cxn modelId="{10A6EB62-68DC-9041-A222-A1F65CD05F94}" type="presOf" srcId="{24F60F65-9802-BD48-A76A-51D389DDAD45}" destId="{5BB614C1-66C8-894F-8490-E592FE5089E8}" srcOrd="0" destOrd="0" presId="urn:microsoft.com/office/officeart/2005/8/layout/cycle6"/>
    <dgm:cxn modelId="{7B02144B-5097-DE4C-8505-927CE1524173}" type="presOf" srcId="{53DF99E8-4A43-744F-AB38-954149D66C85}" destId="{2AB03484-9E2C-4B41-8489-FEF8B379B145}" srcOrd="0" destOrd="0" presId="urn:microsoft.com/office/officeart/2005/8/layout/cycle6"/>
    <dgm:cxn modelId="{51A42B70-2292-4448-B775-9E36CC08432C}" srcId="{C3115744-BBA8-1F42-A3C9-F92F09A886A2}" destId="{F6C2680E-22DF-554B-9AC9-48D8A49C7C40}" srcOrd="3" destOrd="0" parTransId="{E7AB13E1-CCFD-AF49-B8E7-1444DB069610}" sibTransId="{F21EDB70-EC7B-A54E-AFE9-C461D67C61FE}"/>
    <dgm:cxn modelId="{658B1A57-3B0B-2A49-A593-8C667EC875CB}" type="presOf" srcId="{F6C2680E-22DF-554B-9AC9-48D8A49C7C40}" destId="{1C35C535-1696-C848-AB14-15AAC1372563}" srcOrd="0" destOrd="0" presId="urn:microsoft.com/office/officeart/2005/8/layout/cycle6"/>
    <dgm:cxn modelId="{A1A07680-03FE-ED4F-9537-FC3FA2B99B0F}" type="presOf" srcId="{DB7151E8-4BC9-8946-AD5D-3EBAD0A89269}" destId="{7C4A2675-0AE2-3143-910F-C4757202188F}" srcOrd="0" destOrd="0" presId="urn:microsoft.com/office/officeart/2005/8/layout/cycle6"/>
    <dgm:cxn modelId="{BAFDBD8E-2C2A-E14A-94D2-056E3492637A}" type="presOf" srcId="{ECF5AD71-B28A-414D-A80F-E66A81EC9614}" destId="{7B86FF5B-F175-A54C-BF01-8A9E5F715B43}" srcOrd="0" destOrd="0" presId="urn:microsoft.com/office/officeart/2005/8/layout/cycle6"/>
    <dgm:cxn modelId="{5825A29F-435B-F34B-9114-B18FCF5CAA85}" srcId="{C3115744-BBA8-1F42-A3C9-F92F09A886A2}" destId="{B4237783-4249-FC42-B465-CC32C3585193}" srcOrd="0" destOrd="0" parTransId="{9C43CD0B-C6C9-5443-8D2E-25D2BEFDC3E0}" sibTransId="{DB87E173-6AD1-864D-9AD8-0CD58DA978F0}"/>
    <dgm:cxn modelId="{79E0FCA3-350B-2E46-8C0A-D724BE914A31}" type="presOf" srcId="{9E7DEB29-AF16-1F43-9DB0-4EDC600947EC}" destId="{E37C3F71-9740-CF4F-8CC4-2189B0003CB5}" srcOrd="0" destOrd="0" presId="urn:microsoft.com/office/officeart/2005/8/layout/cycle6"/>
    <dgm:cxn modelId="{12B5CAA9-82ED-8B49-AEB2-68171301E83A}" srcId="{C3115744-BBA8-1F42-A3C9-F92F09A886A2}" destId="{ECF5AD71-B28A-414D-A80F-E66A81EC9614}" srcOrd="4" destOrd="0" parTransId="{BC90C6D1-9971-1043-89BE-B0EA36CC9DA2}" sibTransId="{53DF99E8-4A43-744F-AB38-954149D66C85}"/>
    <dgm:cxn modelId="{CBE570C1-3392-8949-969E-7FD104450785}" type="presOf" srcId="{DB87E173-6AD1-864D-9AD8-0CD58DA978F0}" destId="{163735F2-6907-2842-BD5B-4B08E6B8E9A1}" srcOrd="0" destOrd="0" presId="urn:microsoft.com/office/officeart/2005/8/layout/cycle6"/>
    <dgm:cxn modelId="{BE0182D3-DCE6-8F47-A1BE-971F42820549}" type="presOf" srcId="{F21EDB70-EC7B-A54E-AFE9-C461D67C61FE}" destId="{7655FAA5-60F6-E34B-B5B3-772F9F093A5D}" srcOrd="0" destOrd="0" presId="urn:microsoft.com/office/officeart/2005/8/layout/cycle6"/>
    <dgm:cxn modelId="{A9C63BE8-8177-4341-BE12-1A90F6A11D81}" srcId="{C3115744-BBA8-1F42-A3C9-F92F09A886A2}" destId="{24F60F65-9802-BD48-A76A-51D389DDAD45}" srcOrd="2" destOrd="0" parTransId="{D3EC21D5-7E7E-3B4A-B48F-1500092CB70C}" sibTransId="{12453197-2E7C-FA44-847A-E7475C95AFAA}"/>
    <dgm:cxn modelId="{90C81502-93CC-5746-8DB6-9726D28114A1}" type="presParOf" srcId="{E109EBB5-F11B-6249-8CAC-ADF125DF96A7}" destId="{4F3BA95F-55D2-C44D-909D-9AB54B373A87}" srcOrd="0" destOrd="0" presId="urn:microsoft.com/office/officeart/2005/8/layout/cycle6"/>
    <dgm:cxn modelId="{84E9BDBE-492D-CD49-A51C-6DB834DAD8AC}" type="presParOf" srcId="{E109EBB5-F11B-6249-8CAC-ADF125DF96A7}" destId="{C842651E-0DBF-5B44-94F8-4CC40A15787C}" srcOrd="1" destOrd="0" presId="urn:microsoft.com/office/officeart/2005/8/layout/cycle6"/>
    <dgm:cxn modelId="{36048667-209E-F446-B3E1-1ED61823B552}" type="presParOf" srcId="{E109EBB5-F11B-6249-8CAC-ADF125DF96A7}" destId="{163735F2-6907-2842-BD5B-4B08E6B8E9A1}" srcOrd="2" destOrd="0" presId="urn:microsoft.com/office/officeart/2005/8/layout/cycle6"/>
    <dgm:cxn modelId="{36407866-BF19-F740-A7F5-383027836584}" type="presParOf" srcId="{E109EBB5-F11B-6249-8CAC-ADF125DF96A7}" destId="{7C4A2675-0AE2-3143-910F-C4757202188F}" srcOrd="3" destOrd="0" presId="urn:microsoft.com/office/officeart/2005/8/layout/cycle6"/>
    <dgm:cxn modelId="{E5866DDD-814D-CA48-8BA7-7252A9D7CBCB}" type="presParOf" srcId="{E109EBB5-F11B-6249-8CAC-ADF125DF96A7}" destId="{36EA754D-58D7-CF49-8F64-829301A8E86A}" srcOrd="4" destOrd="0" presId="urn:microsoft.com/office/officeart/2005/8/layout/cycle6"/>
    <dgm:cxn modelId="{7493115A-2447-8C43-A4ED-8FC381E116D4}" type="presParOf" srcId="{E109EBB5-F11B-6249-8CAC-ADF125DF96A7}" destId="{E37C3F71-9740-CF4F-8CC4-2189B0003CB5}" srcOrd="5" destOrd="0" presId="urn:microsoft.com/office/officeart/2005/8/layout/cycle6"/>
    <dgm:cxn modelId="{C6C3E91C-3D20-6B45-89D8-4E5ECFCB632E}" type="presParOf" srcId="{E109EBB5-F11B-6249-8CAC-ADF125DF96A7}" destId="{5BB614C1-66C8-894F-8490-E592FE5089E8}" srcOrd="6" destOrd="0" presId="urn:microsoft.com/office/officeart/2005/8/layout/cycle6"/>
    <dgm:cxn modelId="{4E2D7280-36FD-9D4F-929F-69DFD3F351EC}" type="presParOf" srcId="{E109EBB5-F11B-6249-8CAC-ADF125DF96A7}" destId="{7FDCF765-CD1F-7C44-8D2C-8144F3EBA93B}" srcOrd="7" destOrd="0" presId="urn:microsoft.com/office/officeart/2005/8/layout/cycle6"/>
    <dgm:cxn modelId="{BCA5A9FD-12FE-FC4E-9D80-ECC339B76BD0}" type="presParOf" srcId="{E109EBB5-F11B-6249-8CAC-ADF125DF96A7}" destId="{2E758DE6-B48C-9D45-B7EA-E15ECDE9B113}" srcOrd="8" destOrd="0" presId="urn:microsoft.com/office/officeart/2005/8/layout/cycle6"/>
    <dgm:cxn modelId="{9C969BF1-D2E0-724A-AEE8-FC4C52F73CEF}" type="presParOf" srcId="{E109EBB5-F11B-6249-8CAC-ADF125DF96A7}" destId="{1C35C535-1696-C848-AB14-15AAC1372563}" srcOrd="9" destOrd="0" presId="urn:microsoft.com/office/officeart/2005/8/layout/cycle6"/>
    <dgm:cxn modelId="{8AE80D50-AA33-B94E-8022-3CAD990CD3CC}" type="presParOf" srcId="{E109EBB5-F11B-6249-8CAC-ADF125DF96A7}" destId="{546F7F08-C01C-2B44-B152-6A0EBF65B75B}" srcOrd="10" destOrd="0" presId="urn:microsoft.com/office/officeart/2005/8/layout/cycle6"/>
    <dgm:cxn modelId="{A46D5D03-BD55-3445-B5C1-F80860E51CE0}" type="presParOf" srcId="{E109EBB5-F11B-6249-8CAC-ADF125DF96A7}" destId="{7655FAA5-60F6-E34B-B5B3-772F9F093A5D}" srcOrd="11" destOrd="0" presId="urn:microsoft.com/office/officeart/2005/8/layout/cycle6"/>
    <dgm:cxn modelId="{A164EE9B-032B-C24E-8586-1A980ADF4DBE}" type="presParOf" srcId="{E109EBB5-F11B-6249-8CAC-ADF125DF96A7}" destId="{7B86FF5B-F175-A54C-BF01-8A9E5F715B43}" srcOrd="12" destOrd="0" presId="urn:microsoft.com/office/officeart/2005/8/layout/cycle6"/>
    <dgm:cxn modelId="{32BCEC7E-E1C4-524B-943B-423D57D06308}" type="presParOf" srcId="{E109EBB5-F11B-6249-8CAC-ADF125DF96A7}" destId="{86187BA9-35F3-3743-AE10-5F243E82D560}" srcOrd="13" destOrd="0" presId="urn:microsoft.com/office/officeart/2005/8/layout/cycle6"/>
    <dgm:cxn modelId="{3FE36B3E-A8E6-CC40-BBE8-DC937F67AD3A}" type="presParOf" srcId="{E109EBB5-F11B-6249-8CAC-ADF125DF96A7}" destId="{2AB03484-9E2C-4B41-8489-FEF8B379B145}" srcOrd="14"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BD4A2F-C0AB-D04A-8BBB-3E1444B419F4}" type="doc">
      <dgm:prSet loTypeId="urn:microsoft.com/office/officeart/2005/8/layout/radial6" loCatId="" qsTypeId="urn:microsoft.com/office/officeart/2005/8/quickstyle/simple4" qsCatId="simple" csTypeId="urn:microsoft.com/office/officeart/2005/8/colors/accent2_2" csCatId="accent2" phldr="1"/>
      <dgm:spPr/>
      <dgm:t>
        <a:bodyPr/>
        <a:lstStyle/>
        <a:p>
          <a:endParaRPr lang="en-US"/>
        </a:p>
      </dgm:t>
    </dgm:pt>
    <dgm:pt modelId="{FE78B4CD-EBCA-A540-84B7-5BFC657A71A9}">
      <dgm:prSet phldrT="[Text]"/>
      <dgm:spPr/>
      <dgm:t>
        <a:bodyPr/>
        <a:lstStyle/>
        <a:p>
          <a:r>
            <a:rPr lang="en-US" dirty="0"/>
            <a:t>Principles of Trauma-Informed Approach</a:t>
          </a:r>
        </a:p>
      </dgm:t>
    </dgm:pt>
    <dgm:pt modelId="{9A732509-F37E-0943-8937-3D1FBF21F714}" type="parTrans" cxnId="{AE58FBDA-AC58-1841-99D7-D8DFC55F46F8}">
      <dgm:prSet/>
      <dgm:spPr/>
      <dgm:t>
        <a:bodyPr/>
        <a:lstStyle/>
        <a:p>
          <a:endParaRPr lang="en-US"/>
        </a:p>
      </dgm:t>
    </dgm:pt>
    <dgm:pt modelId="{51250C1A-7FB8-0C40-B12B-D42569237039}" type="sibTrans" cxnId="{AE58FBDA-AC58-1841-99D7-D8DFC55F46F8}">
      <dgm:prSet/>
      <dgm:spPr/>
      <dgm:t>
        <a:bodyPr/>
        <a:lstStyle/>
        <a:p>
          <a:endParaRPr lang="en-US"/>
        </a:p>
      </dgm:t>
    </dgm:pt>
    <dgm:pt modelId="{7ED19A0D-95C2-0B4E-A842-F926C63B06DF}">
      <dgm:prSet phldrT="[Text]" custT="1"/>
      <dgm:spPr/>
      <dgm:t>
        <a:bodyPr/>
        <a:lstStyle/>
        <a:p>
          <a:r>
            <a:rPr lang="en-US" sz="2400" dirty="0"/>
            <a:t>Safety</a:t>
          </a:r>
        </a:p>
      </dgm:t>
    </dgm:pt>
    <dgm:pt modelId="{4658B55F-9421-954A-8DDB-A27BF0C7D84D}" type="parTrans" cxnId="{3A57EF34-47BD-7341-96A2-E179627E1822}">
      <dgm:prSet/>
      <dgm:spPr/>
      <dgm:t>
        <a:bodyPr/>
        <a:lstStyle/>
        <a:p>
          <a:endParaRPr lang="en-US"/>
        </a:p>
      </dgm:t>
    </dgm:pt>
    <dgm:pt modelId="{699CAB3D-2111-C94D-ADE6-171D9075D786}" type="sibTrans" cxnId="{3A57EF34-47BD-7341-96A2-E179627E1822}">
      <dgm:prSet/>
      <dgm:spPr/>
      <dgm:t>
        <a:bodyPr/>
        <a:lstStyle/>
        <a:p>
          <a:endParaRPr lang="en-US"/>
        </a:p>
      </dgm:t>
    </dgm:pt>
    <dgm:pt modelId="{BB4ACE7B-A959-E441-BB0D-CA4095551278}">
      <dgm:prSet phldrT="[Text]" custT="1"/>
      <dgm:spPr/>
      <dgm:t>
        <a:bodyPr/>
        <a:lstStyle/>
        <a:p>
          <a:r>
            <a:rPr lang="en-US" sz="1200" dirty="0"/>
            <a:t>Trustworthiness and Transparency</a:t>
          </a:r>
        </a:p>
      </dgm:t>
    </dgm:pt>
    <dgm:pt modelId="{D6BDB51B-8810-7A4F-9C36-9D7184B82621}" type="parTrans" cxnId="{D12E08BB-E1C1-6348-A40B-F6E478DF04DD}">
      <dgm:prSet/>
      <dgm:spPr/>
      <dgm:t>
        <a:bodyPr/>
        <a:lstStyle/>
        <a:p>
          <a:endParaRPr lang="en-US"/>
        </a:p>
      </dgm:t>
    </dgm:pt>
    <dgm:pt modelId="{BB9814A9-403F-BB40-BB0C-388A55583583}" type="sibTrans" cxnId="{D12E08BB-E1C1-6348-A40B-F6E478DF04DD}">
      <dgm:prSet/>
      <dgm:spPr/>
      <dgm:t>
        <a:bodyPr/>
        <a:lstStyle/>
        <a:p>
          <a:endParaRPr lang="en-US"/>
        </a:p>
      </dgm:t>
    </dgm:pt>
    <dgm:pt modelId="{949F9616-E66B-1543-A72E-1AF2E9D6F651}">
      <dgm:prSet phldrT="[Text]" custT="1"/>
      <dgm:spPr/>
      <dgm:t>
        <a:bodyPr/>
        <a:lstStyle/>
        <a:p>
          <a:r>
            <a:rPr lang="en-US" sz="2000" dirty="0"/>
            <a:t>Peer Support</a:t>
          </a:r>
        </a:p>
      </dgm:t>
    </dgm:pt>
    <dgm:pt modelId="{10F0E06A-E4A3-5C41-9FF4-3DE5ECAC00D5}" type="parTrans" cxnId="{EDBD48F3-5D7C-0040-AE04-D86E9F5CC612}">
      <dgm:prSet/>
      <dgm:spPr/>
      <dgm:t>
        <a:bodyPr/>
        <a:lstStyle/>
        <a:p>
          <a:endParaRPr lang="en-US"/>
        </a:p>
      </dgm:t>
    </dgm:pt>
    <dgm:pt modelId="{E8AB13AE-92BD-FD41-8BD1-9D759A7E15D9}" type="sibTrans" cxnId="{EDBD48F3-5D7C-0040-AE04-D86E9F5CC612}">
      <dgm:prSet/>
      <dgm:spPr/>
      <dgm:t>
        <a:bodyPr/>
        <a:lstStyle/>
        <a:p>
          <a:endParaRPr lang="en-US"/>
        </a:p>
      </dgm:t>
    </dgm:pt>
    <dgm:pt modelId="{43765222-DE72-4F4A-8925-A7E149997EDA}">
      <dgm:prSet phldrT="[Text]" custT="1"/>
      <dgm:spPr/>
      <dgm:t>
        <a:bodyPr/>
        <a:lstStyle/>
        <a:p>
          <a:r>
            <a:rPr lang="en-US" sz="1200" dirty="0"/>
            <a:t>Collaboration and Mutuality</a:t>
          </a:r>
        </a:p>
      </dgm:t>
    </dgm:pt>
    <dgm:pt modelId="{453BB2A4-EC9A-5549-B49D-48BF99C5F62D}" type="parTrans" cxnId="{2BB2175A-E3AB-A14E-94DB-A6F534E18898}">
      <dgm:prSet/>
      <dgm:spPr/>
      <dgm:t>
        <a:bodyPr/>
        <a:lstStyle/>
        <a:p>
          <a:endParaRPr lang="en-US"/>
        </a:p>
      </dgm:t>
    </dgm:pt>
    <dgm:pt modelId="{3E52015E-3752-C441-8D33-F1CD2088E26A}" type="sibTrans" cxnId="{2BB2175A-E3AB-A14E-94DB-A6F534E18898}">
      <dgm:prSet/>
      <dgm:spPr/>
      <dgm:t>
        <a:bodyPr/>
        <a:lstStyle/>
        <a:p>
          <a:endParaRPr lang="en-US"/>
        </a:p>
      </dgm:t>
    </dgm:pt>
    <dgm:pt modelId="{8C226F0C-3AE2-BC47-A907-6CE31BB915A1}">
      <dgm:prSet custT="1"/>
      <dgm:spPr/>
      <dgm:t>
        <a:bodyPr/>
        <a:lstStyle/>
        <a:p>
          <a:r>
            <a:rPr lang="en-US" sz="1200" dirty="0"/>
            <a:t>Empowerment, Voice, and Choice</a:t>
          </a:r>
        </a:p>
      </dgm:t>
    </dgm:pt>
    <dgm:pt modelId="{76C0A220-0278-C14C-9AD0-95C3DE0513DF}" type="parTrans" cxnId="{748A5BCA-0F15-394C-B29C-07FD91323EC7}">
      <dgm:prSet/>
      <dgm:spPr/>
      <dgm:t>
        <a:bodyPr/>
        <a:lstStyle/>
        <a:p>
          <a:endParaRPr lang="en-US"/>
        </a:p>
      </dgm:t>
    </dgm:pt>
    <dgm:pt modelId="{46714B9C-E28F-9A41-89E3-0ADF76BD42F1}" type="sibTrans" cxnId="{748A5BCA-0F15-394C-B29C-07FD91323EC7}">
      <dgm:prSet/>
      <dgm:spPr/>
      <dgm:t>
        <a:bodyPr/>
        <a:lstStyle/>
        <a:p>
          <a:endParaRPr lang="en-US"/>
        </a:p>
      </dgm:t>
    </dgm:pt>
    <dgm:pt modelId="{34370DA9-7B6D-B34A-A97F-294BA9E2BA66}">
      <dgm:prSet custT="1"/>
      <dgm:spPr/>
      <dgm:t>
        <a:bodyPr/>
        <a:lstStyle/>
        <a:p>
          <a:r>
            <a:rPr lang="en-US" sz="1400" dirty="0"/>
            <a:t>Cultural, Historical, and Gender Issues</a:t>
          </a:r>
        </a:p>
      </dgm:t>
    </dgm:pt>
    <dgm:pt modelId="{167B5BA7-7758-B44F-B0A5-B2928310DCA8}" type="parTrans" cxnId="{4D62E85D-295C-4D4B-A649-D966D4B66AE5}">
      <dgm:prSet/>
      <dgm:spPr/>
      <dgm:t>
        <a:bodyPr/>
        <a:lstStyle/>
        <a:p>
          <a:endParaRPr lang="en-US"/>
        </a:p>
      </dgm:t>
    </dgm:pt>
    <dgm:pt modelId="{6F66E7B2-FD63-B645-843D-D5B3CDBF84DD}" type="sibTrans" cxnId="{4D62E85D-295C-4D4B-A649-D966D4B66AE5}">
      <dgm:prSet/>
      <dgm:spPr/>
      <dgm:t>
        <a:bodyPr/>
        <a:lstStyle/>
        <a:p>
          <a:endParaRPr lang="en-US"/>
        </a:p>
      </dgm:t>
    </dgm:pt>
    <dgm:pt modelId="{6FDE2AC0-BD6B-A144-9A86-49D6A5FD0D6A}" type="pres">
      <dgm:prSet presAssocID="{B6BD4A2F-C0AB-D04A-8BBB-3E1444B419F4}" presName="Name0" presStyleCnt="0">
        <dgm:presLayoutVars>
          <dgm:chMax val="1"/>
          <dgm:dir/>
          <dgm:animLvl val="ctr"/>
          <dgm:resizeHandles val="exact"/>
        </dgm:presLayoutVars>
      </dgm:prSet>
      <dgm:spPr/>
    </dgm:pt>
    <dgm:pt modelId="{81232030-DC5B-534F-8A36-69C413535FEC}" type="pres">
      <dgm:prSet presAssocID="{FE78B4CD-EBCA-A540-84B7-5BFC657A71A9}" presName="centerShape" presStyleLbl="node0" presStyleIdx="0" presStyleCnt="1"/>
      <dgm:spPr/>
    </dgm:pt>
    <dgm:pt modelId="{C12CF45B-357F-2447-9C1A-7EB733945E81}" type="pres">
      <dgm:prSet presAssocID="{7ED19A0D-95C2-0B4E-A842-F926C63B06DF}" presName="node" presStyleLbl="node1" presStyleIdx="0" presStyleCnt="6">
        <dgm:presLayoutVars>
          <dgm:bulletEnabled val="1"/>
        </dgm:presLayoutVars>
      </dgm:prSet>
      <dgm:spPr/>
    </dgm:pt>
    <dgm:pt modelId="{F965A454-C51E-504D-87BA-D9EA41BC978E}" type="pres">
      <dgm:prSet presAssocID="{7ED19A0D-95C2-0B4E-A842-F926C63B06DF}" presName="dummy" presStyleCnt="0"/>
      <dgm:spPr/>
    </dgm:pt>
    <dgm:pt modelId="{AB4C8AEA-AD0E-E245-B78A-1F378945054D}" type="pres">
      <dgm:prSet presAssocID="{699CAB3D-2111-C94D-ADE6-171D9075D786}" presName="sibTrans" presStyleLbl="sibTrans2D1" presStyleIdx="0" presStyleCnt="6"/>
      <dgm:spPr/>
    </dgm:pt>
    <dgm:pt modelId="{1C59D61F-3694-3D4F-AA1D-43201703495F}" type="pres">
      <dgm:prSet presAssocID="{BB4ACE7B-A959-E441-BB0D-CA4095551278}" presName="node" presStyleLbl="node1" presStyleIdx="1" presStyleCnt="6">
        <dgm:presLayoutVars>
          <dgm:bulletEnabled val="1"/>
        </dgm:presLayoutVars>
      </dgm:prSet>
      <dgm:spPr/>
    </dgm:pt>
    <dgm:pt modelId="{639BDB12-39BB-E748-B990-74B55BC105F4}" type="pres">
      <dgm:prSet presAssocID="{BB4ACE7B-A959-E441-BB0D-CA4095551278}" presName="dummy" presStyleCnt="0"/>
      <dgm:spPr/>
    </dgm:pt>
    <dgm:pt modelId="{2E030061-98BE-E94C-9BCC-0386D717A6C7}" type="pres">
      <dgm:prSet presAssocID="{BB9814A9-403F-BB40-BB0C-388A55583583}" presName="sibTrans" presStyleLbl="sibTrans2D1" presStyleIdx="1" presStyleCnt="6"/>
      <dgm:spPr/>
    </dgm:pt>
    <dgm:pt modelId="{E4BE9315-532C-A542-84F0-807381DDAEBD}" type="pres">
      <dgm:prSet presAssocID="{949F9616-E66B-1543-A72E-1AF2E9D6F651}" presName="node" presStyleLbl="node1" presStyleIdx="2" presStyleCnt="6">
        <dgm:presLayoutVars>
          <dgm:bulletEnabled val="1"/>
        </dgm:presLayoutVars>
      </dgm:prSet>
      <dgm:spPr/>
    </dgm:pt>
    <dgm:pt modelId="{BA3C91B6-547F-9448-A04D-85B70492FF82}" type="pres">
      <dgm:prSet presAssocID="{949F9616-E66B-1543-A72E-1AF2E9D6F651}" presName="dummy" presStyleCnt="0"/>
      <dgm:spPr/>
    </dgm:pt>
    <dgm:pt modelId="{C97BD220-FB84-C242-A24B-C5636E31D065}" type="pres">
      <dgm:prSet presAssocID="{E8AB13AE-92BD-FD41-8BD1-9D759A7E15D9}" presName="sibTrans" presStyleLbl="sibTrans2D1" presStyleIdx="2" presStyleCnt="6"/>
      <dgm:spPr/>
    </dgm:pt>
    <dgm:pt modelId="{78C4D168-8211-544C-8A18-9943CC9B3E8B}" type="pres">
      <dgm:prSet presAssocID="{43765222-DE72-4F4A-8925-A7E149997EDA}" presName="node" presStyleLbl="node1" presStyleIdx="3" presStyleCnt="6" custRadScaleRad="100029" custRadScaleInc="4649">
        <dgm:presLayoutVars>
          <dgm:bulletEnabled val="1"/>
        </dgm:presLayoutVars>
      </dgm:prSet>
      <dgm:spPr/>
    </dgm:pt>
    <dgm:pt modelId="{DE33F2A5-3711-6F46-B3F0-6DAF2AF32A95}" type="pres">
      <dgm:prSet presAssocID="{43765222-DE72-4F4A-8925-A7E149997EDA}" presName="dummy" presStyleCnt="0"/>
      <dgm:spPr/>
    </dgm:pt>
    <dgm:pt modelId="{FCA3871A-8650-EF4F-A9AB-EAF89FA49103}" type="pres">
      <dgm:prSet presAssocID="{3E52015E-3752-C441-8D33-F1CD2088E26A}" presName="sibTrans" presStyleLbl="sibTrans2D1" presStyleIdx="3" presStyleCnt="6"/>
      <dgm:spPr/>
    </dgm:pt>
    <dgm:pt modelId="{3BF5EFCE-C434-ED45-BEFA-B971E3F3C7C6}" type="pres">
      <dgm:prSet presAssocID="{8C226F0C-3AE2-BC47-A907-6CE31BB915A1}" presName="node" presStyleLbl="node1" presStyleIdx="4" presStyleCnt="6" custScaleX="106170" custRadScaleRad="101900" custRadScaleInc="-13421">
        <dgm:presLayoutVars>
          <dgm:bulletEnabled val="1"/>
        </dgm:presLayoutVars>
      </dgm:prSet>
      <dgm:spPr/>
    </dgm:pt>
    <dgm:pt modelId="{70A16CF7-9EEB-9740-B92D-D17C54F32C0B}" type="pres">
      <dgm:prSet presAssocID="{8C226F0C-3AE2-BC47-A907-6CE31BB915A1}" presName="dummy" presStyleCnt="0"/>
      <dgm:spPr/>
    </dgm:pt>
    <dgm:pt modelId="{9B8471D4-FE60-B94E-8A10-92A287A5CBED}" type="pres">
      <dgm:prSet presAssocID="{46714B9C-E28F-9A41-89E3-0ADF76BD42F1}" presName="sibTrans" presStyleLbl="sibTrans2D1" presStyleIdx="4" presStyleCnt="6"/>
      <dgm:spPr/>
    </dgm:pt>
    <dgm:pt modelId="{667A27DD-8B51-674D-BBF4-1EBC35E4EF9E}" type="pres">
      <dgm:prSet presAssocID="{34370DA9-7B6D-B34A-A97F-294BA9E2BA66}" presName="node" presStyleLbl="node1" presStyleIdx="5" presStyleCnt="6">
        <dgm:presLayoutVars>
          <dgm:bulletEnabled val="1"/>
        </dgm:presLayoutVars>
      </dgm:prSet>
      <dgm:spPr/>
    </dgm:pt>
    <dgm:pt modelId="{F05D7C2A-6699-9740-8B9A-810FAB5733B4}" type="pres">
      <dgm:prSet presAssocID="{34370DA9-7B6D-B34A-A97F-294BA9E2BA66}" presName="dummy" presStyleCnt="0"/>
      <dgm:spPr/>
    </dgm:pt>
    <dgm:pt modelId="{461D8FFE-C6D9-2447-9B6E-697FD15EC63A}" type="pres">
      <dgm:prSet presAssocID="{6F66E7B2-FD63-B645-843D-D5B3CDBF84DD}" presName="sibTrans" presStyleLbl="sibTrans2D1" presStyleIdx="5" presStyleCnt="6"/>
      <dgm:spPr/>
    </dgm:pt>
  </dgm:ptLst>
  <dgm:cxnLst>
    <dgm:cxn modelId="{4B403413-EF62-B44D-A501-763F96E9DE78}" type="presOf" srcId="{BB4ACE7B-A959-E441-BB0D-CA4095551278}" destId="{1C59D61F-3694-3D4F-AA1D-43201703495F}" srcOrd="0" destOrd="0" presId="urn:microsoft.com/office/officeart/2005/8/layout/radial6"/>
    <dgm:cxn modelId="{20357E28-5301-F041-A85D-FB9595D7974A}" type="presOf" srcId="{BB9814A9-403F-BB40-BB0C-388A55583583}" destId="{2E030061-98BE-E94C-9BCC-0386D717A6C7}" srcOrd="0" destOrd="0" presId="urn:microsoft.com/office/officeart/2005/8/layout/radial6"/>
    <dgm:cxn modelId="{3A57EF34-47BD-7341-96A2-E179627E1822}" srcId="{FE78B4CD-EBCA-A540-84B7-5BFC657A71A9}" destId="{7ED19A0D-95C2-0B4E-A842-F926C63B06DF}" srcOrd="0" destOrd="0" parTransId="{4658B55F-9421-954A-8DDB-A27BF0C7D84D}" sibTransId="{699CAB3D-2111-C94D-ADE6-171D9075D786}"/>
    <dgm:cxn modelId="{97E1CC3F-EE87-A94A-AA36-44CF1491171C}" type="presOf" srcId="{B6BD4A2F-C0AB-D04A-8BBB-3E1444B419F4}" destId="{6FDE2AC0-BD6B-A144-9A86-49D6A5FD0D6A}" srcOrd="0" destOrd="0" presId="urn:microsoft.com/office/officeart/2005/8/layout/radial6"/>
    <dgm:cxn modelId="{4D62E85D-295C-4D4B-A649-D966D4B66AE5}" srcId="{FE78B4CD-EBCA-A540-84B7-5BFC657A71A9}" destId="{34370DA9-7B6D-B34A-A97F-294BA9E2BA66}" srcOrd="5" destOrd="0" parTransId="{167B5BA7-7758-B44F-B0A5-B2928310DCA8}" sibTransId="{6F66E7B2-FD63-B645-843D-D5B3CDBF84DD}"/>
    <dgm:cxn modelId="{8D883F67-33BF-7242-9A75-B7EF97E342C1}" type="presOf" srcId="{8C226F0C-3AE2-BC47-A907-6CE31BB915A1}" destId="{3BF5EFCE-C434-ED45-BEFA-B971E3F3C7C6}" srcOrd="0" destOrd="0" presId="urn:microsoft.com/office/officeart/2005/8/layout/radial6"/>
    <dgm:cxn modelId="{569A284D-D53D-E543-B8CD-E09A887F16B9}" type="presOf" srcId="{3E52015E-3752-C441-8D33-F1CD2088E26A}" destId="{FCA3871A-8650-EF4F-A9AB-EAF89FA49103}" srcOrd="0" destOrd="0" presId="urn:microsoft.com/office/officeart/2005/8/layout/radial6"/>
    <dgm:cxn modelId="{2BB2175A-E3AB-A14E-94DB-A6F534E18898}" srcId="{FE78B4CD-EBCA-A540-84B7-5BFC657A71A9}" destId="{43765222-DE72-4F4A-8925-A7E149997EDA}" srcOrd="3" destOrd="0" parTransId="{453BB2A4-EC9A-5549-B49D-48BF99C5F62D}" sibTransId="{3E52015E-3752-C441-8D33-F1CD2088E26A}"/>
    <dgm:cxn modelId="{74122D7B-088B-7B48-8C0B-A7B93FF58A71}" type="presOf" srcId="{699CAB3D-2111-C94D-ADE6-171D9075D786}" destId="{AB4C8AEA-AD0E-E245-B78A-1F378945054D}" srcOrd="0" destOrd="0" presId="urn:microsoft.com/office/officeart/2005/8/layout/radial6"/>
    <dgm:cxn modelId="{BB1588A0-4C28-FB46-A2F8-8D6D4B761D26}" type="presOf" srcId="{43765222-DE72-4F4A-8925-A7E149997EDA}" destId="{78C4D168-8211-544C-8A18-9943CC9B3E8B}" srcOrd="0" destOrd="0" presId="urn:microsoft.com/office/officeart/2005/8/layout/radial6"/>
    <dgm:cxn modelId="{9FF107A4-D913-8E4B-A1F8-E8033B902402}" type="presOf" srcId="{FE78B4CD-EBCA-A540-84B7-5BFC657A71A9}" destId="{81232030-DC5B-534F-8A36-69C413535FEC}" srcOrd="0" destOrd="0" presId="urn:microsoft.com/office/officeart/2005/8/layout/radial6"/>
    <dgm:cxn modelId="{D12E08BB-E1C1-6348-A40B-F6E478DF04DD}" srcId="{FE78B4CD-EBCA-A540-84B7-5BFC657A71A9}" destId="{BB4ACE7B-A959-E441-BB0D-CA4095551278}" srcOrd="1" destOrd="0" parTransId="{D6BDB51B-8810-7A4F-9C36-9D7184B82621}" sibTransId="{BB9814A9-403F-BB40-BB0C-388A55583583}"/>
    <dgm:cxn modelId="{B8A4C4BE-9EC1-D040-B9FA-3621F44F8F5F}" type="presOf" srcId="{E8AB13AE-92BD-FD41-8BD1-9D759A7E15D9}" destId="{C97BD220-FB84-C242-A24B-C5636E31D065}" srcOrd="0" destOrd="0" presId="urn:microsoft.com/office/officeart/2005/8/layout/radial6"/>
    <dgm:cxn modelId="{80F45CC1-D73C-8B48-BAFD-CCAEF368DA4A}" type="presOf" srcId="{34370DA9-7B6D-B34A-A97F-294BA9E2BA66}" destId="{667A27DD-8B51-674D-BBF4-1EBC35E4EF9E}" srcOrd="0" destOrd="0" presId="urn:microsoft.com/office/officeart/2005/8/layout/radial6"/>
    <dgm:cxn modelId="{748A5BCA-0F15-394C-B29C-07FD91323EC7}" srcId="{FE78B4CD-EBCA-A540-84B7-5BFC657A71A9}" destId="{8C226F0C-3AE2-BC47-A907-6CE31BB915A1}" srcOrd="4" destOrd="0" parTransId="{76C0A220-0278-C14C-9AD0-95C3DE0513DF}" sibTransId="{46714B9C-E28F-9A41-89E3-0ADF76BD42F1}"/>
    <dgm:cxn modelId="{AE58FBDA-AC58-1841-99D7-D8DFC55F46F8}" srcId="{B6BD4A2F-C0AB-D04A-8BBB-3E1444B419F4}" destId="{FE78B4CD-EBCA-A540-84B7-5BFC657A71A9}" srcOrd="0" destOrd="0" parTransId="{9A732509-F37E-0943-8937-3D1FBF21F714}" sibTransId="{51250C1A-7FB8-0C40-B12B-D42569237039}"/>
    <dgm:cxn modelId="{22CDDDDF-F01D-0649-97D8-F49766B96C66}" type="presOf" srcId="{46714B9C-E28F-9A41-89E3-0ADF76BD42F1}" destId="{9B8471D4-FE60-B94E-8A10-92A287A5CBED}" srcOrd="0" destOrd="0" presId="urn:microsoft.com/office/officeart/2005/8/layout/radial6"/>
    <dgm:cxn modelId="{2F494BE0-27AA-444C-AD11-3D9E5FED3BDA}" type="presOf" srcId="{6F66E7B2-FD63-B645-843D-D5B3CDBF84DD}" destId="{461D8FFE-C6D9-2447-9B6E-697FD15EC63A}" srcOrd="0" destOrd="0" presId="urn:microsoft.com/office/officeart/2005/8/layout/radial6"/>
    <dgm:cxn modelId="{C02C97E0-045E-B645-9A02-B92492FC12B2}" type="presOf" srcId="{7ED19A0D-95C2-0B4E-A842-F926C63B06DF}" destId="{C12CF45B-357F-2447-9C1A-7EB733945E81}" srcOrd="0" destOrd="0" presId="urn:microsoft.com/office/officeart/2005/8/layout/radial6"/>
    <dgm:cxn modelId="{9073E7EF-00D5-5F43-B7EF-27F98BFF016A}" type="presOf" srcId="{949F9616-E66B-1543-A72E-1AF2E9D6F651}" destId="{E4BE9315-532C-A542-84F0-807381DDAEBD}" srcOrd="0" destOrd="0" presId="urn:microsoft.com/office/officeart/2005/8/layout/radial6"/>
    <dgm:cxn modelId="{EDBD48F3-5D7C-0040-AE04-D86E9F5CC612}" srcId="{FE78B4CD-EBCA-A540-84B7-5BFC657A71A9}" destId="{949F9616-E66B-1543-A72E-1AF2E9D6F651}" srcOrd="2" destOrd="0" parTransId="{10F0E06A-E4A3-5C41-9FF4-3DE5ECAC00D5}" sibTransId="{E8AB13AE-92BD-FD41-8BD1-9D759A7E15D9}"/>
    <dgm:cxn modelId="{84320322-1DC4-F04A-A1A0-7A60C04A9D4B}" type="presParOf" srcId="{6FDE2AC0-BD6B-A144-9A86-49D6A5FD0D6A}" destId="{81232030-DC5B-534F-8A36-69C413535FEC}" srcOrd="0" destOrd="0" presId="urn:microsoft.com/office/officeart/2005/8/layout/radial6"/>
    <dgm:cxn modelId="{A1AADAD3-77E2-2549-97AA-488EE64C1F1B}" type="presParOf" srcId="{6FDE2AC0-BD6B-A144-9A86-49D6A5FD0D6A}" destId="{C12CF45B-357F-2447-9C1A-7EB733945E81}" srcOrd="1" destOrd="0" presId="urn:microsoft.com/office/officeart/2005/8/layout/radial6"/>
    <dgm:cxn modelId="{52199081-E8E6-7E49-9EA8-739F7A0EE105}" type="presParOf" srcId="{6FDE2AC0-BD6B-A144-9A86-49D6A5FD0D6A}" destId="{F965A454-C51E-504D-87BA-D9EA41BC978E}" srcOrd="2" destOrd="0" presId="urn:microsoft.com/office/officeart/2005/8/layout/radial6"/>
    <dgm:cxn modelId="{28D81ED5-0AD5-AD4A-8AE8-DA7FF904E1BC}" type="presParOf" srcId="{6FDE2AC0-BD6B-A144-9A86-49D6A5FD0D6A}" destId="{AB4C8AEA-AD0E-E245-B78A-1F378945054D}" srcOrd="3" destOrd="0" presId="urn:microsoft.com/office/officeart/2005/8/layout/radial6"/>
    <dgm:cxn modelId="{6965C3BD-303C-A147-881C-A272399290D9}" type="presParOf" srcId="{6FDE2AC0-BD6B-A144-9A86-49D6A5FD0D6A}" destId="{1C59D61F-3694-3D4F-AA1D-43201703495F}" srcOrd="4" destOrd="0" presId="urn:microsoft.com/office/officeart/2005/8/layout/radial6"/>
    <dgm:cxn modelId="{37C250A3-516E-3742-8A1D-C4EBA774A024}" type="presParOf" srcId="{6FDE2AC0-BD6B-A144-9A86-49D6A5FD0D6A}" destId="{639BDB12-39BB-E748-B990-74B55BC105F4}" srcOrd="5" destOrd="0" presId="urn:microsoft.com/office/officeart/2005/8/layout/radial6"/>
    <dgm:cxn modelId="{E12CE1B0-14FA-D244-96A7-C789C998CB74}" type="presParOf" srcId="{6FDE2AC0-BD6B-A144-9A86-49D6A5FD0D6A}" destId="{2E030061-98BE-E94C-9BCC-0386D717A6C7}" srcOrd="6" destOrd="0" presId="urn:microsoft.com/office/officeart/2005/8/layout/radial6"/>
    <dgm:cxn modelId="{370B8B19-472F-9C42-B0FD-664C6C11FF2C}" type="presParOf" srcId="{6FDE2AC0-BD6B-A144-9A86-49D6A5FD0D6A}" destId="{E4BE9315-532C-A542-84F0-807381DDAEBD}" srcOrd="7" destOrd="0" presId="urn:microsoft.com/office/officeart/2005/8/layout/radial6"/>
    <dgm:cxn modelId="{9320993B-F30B-B64B-8049-F18064430F18}" type="presParOf" srcId="{6FDE2AC0-BD6B-A144-9A86-49D6A5FD0D6A}" destId="{BA3C91B6-547F-9448-A04D-85B70492FF82}" srcOrd="8" destOrd="0" presId="urn:microsoft.com/office/officeart/2005/8/layout/radial6"/>
    <dgm:cxn modelId="{2C74152A-68F3-B247-B901-2597DF9F90E6}" type="presParOf" srcId="{6FDE2AC0-BD6B-A144-9A86-49D6A5FD0D6A}" destId="{C97BD220-FB84-C242-A24B-C5636E31D065}" srcOrd="9" destOrd="0" presId="urn:microsoft.com/office/officeart/2005/8/layout/radial6"/>
    <dgm:cxn modelId="{166CA428-82FE-6049-8F20-E1ED26081EFF}" type="presParOf" srcId="{6FDE2AC0-BD6B-A144-9A86-49D6A5FD0D6A}" destId="{78C4D168-8211-544C-8A18-9943CC9B3E8B}" srcOrd="10" destOrd="0" presId="urn:microsoft.com/office/officeart/2005/8/layout/radial6"/>
    <dgm:cxn modelId="{48EB8BCA-6283-EB47-8B6A-81336E926CB0}" type="presParOf" srcId="{6FDE2AC0-BD6B-A144-9A86-49D6A5FD0D6A}" destId="{DE33F2A5-3711-6F46-B3F0-6DAF2AF32A95}" srcOrd="11" destOrd="0" presId="urn:microsoft.com/office/officeart/2005/8/layout/radial6"/>
    <dgm:cxn modelId="{4F83F0DD-A852-1F4A-80A7-56940BA8D653}" type="presParOf" srcId="{6FDE2AC0-BD6B-A144-9A86-49D6A5FD0D6A}" destId="{FCA3871A-8650-EF4F-A9AB-EAF89FA49103}" srcOrd="12" destOrd="0" presId="urn:microsoft.com/office/officeart/2005/8/layout/radial6"/>
    <dgm:cxn modelId="{6D2B0F35-0215-1143-B7D3-637321CE95BA}" type="presParOf" srcId="{6FDE2AC0-BD6B-A144-9A86-49D6A5FD0D6A}" destId="{3BF5EFCE-C434-ED45-BEFA-B971E3F3C7C6}" srcOrd="13" destOrd="0" presId="urn:microsoft.com/office/officeart/2005/8/layout/radial6"/>
    <dgm:cxn modelId="{447BD9AF-AC11-FA4D-A632-4223BCFA99BC}" type="presParOf" srcId="{6FDE2AC0-BD6B-A144-9A86-49D6A5FD0D6A}" destId="{70A16CF7-9EEB-9740-B92D-D17C54F32C0B}" srcOrd="14" destOrd="0" presId="urn:microsoft.com/office/officeart/2005/8/layout/radial6"/>
    <dgm:cxn modelId="{0E39D6B3-6D09-1F4F-B7B2-CA2802B83E8F}" type="presParOf" srcId="{6FDE2AC0-BD6B-A144-9A86-49D6A5FD0D6A}" destId="{9B8471D4-FE60-B94E-8A10-92A287A5CBED}" srcOrd="15" destOrd="0" presId="urn:microsoft.com/office/officeart/2005/8/layout/radial6"/>
    <dgm:cxn modelId="{5D656356-B98C-0142-809E-46117882AFA2}" type="presParOf" srcId="{6FDE2AC0-BD6B-A144-9A86-49D6A5FD0D6A}" destId="{667A27DD-8B51-674D-BBF4-1EBC35E4EF9E}" srcOrd="16" destOrd="0" presId="urn:microsoft.com/office/officeart/2005/8/layout/radial6"/>
    <dgm:cxn modelId="{12F93E69-92DC-9D46-8CFC-FD65C64763B3}" type="presParOf" srcId="{6FDE2AC0-BD6B-A144-9A86-49D6A5FD0D6A}" destId="{F05D7C2A-6699-9740-8B9A-810FAB5733B4}" srcOrd="17" destOrd="0" presId="urn:microsoft.com/office/officeart/2005/8/layout/radial6"/>
    <dgm:cxn modelId="{DC5A3C59-DF22-D049-A4DA-9EE722E92E53}" type="presParOf" srcId="{6FDE2AC0-BD6B-A144-9A86-49D6A5FD0D6A}" destId="{461D8FFE-C6D9-2447-9B6E-697FD15EC63A}" srcOrd="18"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BA95F-55D2-C44D-909D-9AB54B373A87}">
      <dsp:nvSpPr>
        <dsp:cNvPr id="0" name=""/>
        <dsp:cNvSpPr/>
      </dsp:nvSpPr>
      <dsp:spPr>
        <a:xfrm>
          <a:off x="2936748" y="13579"/>
          <a:ext cx="2135385" cy="1047657"/>
        </a:xfrm>
        <a:prstGeom prst="roundRect">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Cognitive Behavioral</a:t>
          </a:r>
        </a:p>
        <a:p>
          <a:pPr marL="0" lvl="0" indent="0" algn="ctr" defTabSz="622300">
            <a:lnSpc>
              <a:spcPct val="90000"/>
            </a:lnSpc>
            <a:spcBef>
              <a:spcPct val="0"/>
            </a:spcBef>
            <a:spcAft>
              <a:spcPct val="35000"/>
            </a:spcAft>
            <a:buNone/>
          </a:pPr>
          <a:r>
            <a:rPr lang="en-US" sz="1400" b="1" kern="1200" dirty="0"/>
            <a:t> Intervention </a:t>
          </a:r>
        </a:p>
        <a:p>
          <a:pPr marL="0" lvl="0" indent="0" algn="ctr" defTabSz="622300">
            <a:lnSpc>
              <a:spcPct val="90000"/>
            </a:lnSpc>
            <a:spcBef>
              <a:spcPct val="0"/>
            </a:spcBef>
            <a:spcAft>
              <a:spcPct val="35000"/>
            </a:spcAft>
            <a:buNone/>
          </a:pPr>
          <a:r>
            <a:rPr lang="en-US" sz="1400" b="1" kern="1200" dirty="0"/>
            <a:t>Therapy</a:t>
          </a:r>
        </a:p>
      </dsp:txBody>
      <dsp:txXfrm>
        <a:off x="2987890" y="64721"/>
        <a:ext cx="2033101" cy="945373"/>
      </dsp:txXfrm>
    </dsp:sp>
    <dsp:sp modelId="{163735F2-6907-2842-BD5B-4B08E6B8E9A1}">
      <dsp:nvSpPr>
        <dsp:cNvPr id="0" name=""/>
        <dsp:cNvSpPr/>
      </dsp:nvSpPr>
      <dsp:spPr>
        <a:xfrm>
          <a:off x="2433302" y="769033"/>
          <a:ext cx="4385010" cy="4385010"/>
        </a:xfrm>
        <a:custGeom>
          <a:avLst/>
          <a:gdLst/>
          <a:ahLst/>
          <a:cxnLst/>
          <a:rect l="0" t="0" r="0" b="0"/>
          <a:pathLst>
            <a:path>
              <a:moveTo>
                <a:pt x="2655974" y="49545"/>
              </a:moveTo>
              <a:arcTo wR="2192505" hR="2192505" stAng="16932223" swAng="2771681"/>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4A2675-0AE2-3143-910F-C4757202188F}">
      <dsp:nvSpPr>
        <dsp:cNvPr id="0" name=""/>
        <dsp:cNvSpPr/>
      </dsp:nvSpPr>
      <dsp:spPr>
        <a:xfrm>
          <a:off x="5790943" y="1827606"/>
          <a:ext cx="1689373" cy="1082478"/>
        </a:xfrm>
        <a:prstGeom prst="roundRect">
          <a:avLst/>
        </a:prstGeom>
        <a:solidFill>
          <a:schemeClr val="accent4"/>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Credible Messengers</a:t>
          </a:r>
        </a:p>
      </dsp:txBody>
      <dsp:txXfrm>
        <a:off x="5843785" y="1880448"/>
        <a:ext cx="1583689" cy="976794"/>
      </dsp:txXfrm>
    </dsp:sp>
    <dsp:sp modelId="{E37C3F71-9740-CF4F-8CC4-2189B0003CB5}">
      <dsp:nvSpPr>
        <dsp:cNvPr id="0" name=""/>
        <dsp:cNvSpPr/>
      </dsp:nvSpPr>
      <dsp:spPr>
        <a:xfrm>
          <a:off x="2325989" y="221629"/>
          <a:ext cx="4385010" cy="4385010"/>
        </a:xfrm>
        <a:custGeom>
          <a:avLst/>
          <a:gdLst/>
          <a:ahLst/>
          <a:cxnLst/>
          <a:rect l="0" t="0" r="0" b="0"/>
          <a:pathLst>
            <a:path>
              <a:moveTo>
                <a:pt x="4325175" y="2701224"/>
              </a:moveTo>
              <a:arcTo wR="2192505" hR="2192505" stAng="804984" swAng="2047768"/>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B614C1-66C8-894F-8490-E592FE5089E8}">
      <dsp:nvSpPr>
        <dsp:cNvPr id="0" name=""/>
        <dsp:cNvSpPr/>
      </dsp:nvSpPr>
      <dsp:spPr>
        <a:xfrm>
          <a:off x="4641866" y="4040631"/>
          <a:ext cx="1689373" cy="1098092"/>
        </a:xfrm>
        <a:prstGeom prst="roundRect">
          <a:avLst/>
        </a:prstGeom>
        <a:solidFill>
          <a:srgbClr val="92D050">
            <a:alpha val="45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Rites </a:t>
          </a:r>
        </a:p>
        <a:p>
          <a:pPr marL="0" lvl="0" indent="0" algn="ctr" defTabSz="622300">
            <a:lnSpc>
              <a:spcPct val="90000"/>
            </a:lnSpc>
            <a:spcBef>
              <a:spcPct val="0"/>
            </a:spcBef>
            <a:spcAft>
              <a:spcPct val="35000"/>
            </a:spcAft>
            <a:buNone/>
          </a:pPr>
          <a:r>
            <a:rPr lang="en-US" sz="1400" b="1" kern="1200" dirty="0"/>
            <a:t>of</a:t>
          </a:r>
        </a:p>
        <a:p>
          <a:pPr marL="0" lvl="0" indent="0" algn="ctr" defTabSz="622300">
            <a:lnSpc>
              <a:spcPct val="90000"/>
            </a:lnSpc>
            <a:spcBef>
              <a:spcPct val="0"/>
            </a:spcBef>
            <a:spcAft>
              <a:spcPct val="35000"/>
            </a:spcAft>
            <a:buNone/>
          </a:pPr>
          <a:r>
            <a:rPr lang="en-US" sz="1400" b="1" kern="1200" dirty="0"/>
            <a:t>Passages</a:t>
          </a:r>
        </a:p>
      </dsp:txBody>
      <dsp:txXfrm>
        <a:off x="4695470" y="4094235"/>
        <a:ext cx="1582165" cy="990884"/>
      </dsp:txXfrm>
    </dsp:sp>
    <dsp:sp modelId="{2E758DE6-B48C-9D45-B7EA-E15ECDE9B113}">
      <dsp:nvSpPr>
        <dsp:cNvPr id="0" name=""/>
        <dsp:cNvSpPr/>
      </dsp:nvSpPr>
      <dsp:spPr>
        <a:xfrm>
          <a:off x="1563778" y="822795"/>
          <a:ext cx="4385010" cy="4385010"/>
        </a:xfrm>
        <a:custGeom>
          <a:avLst/>
          <a:gdLst/>
          <a:ahLst/>
          <a:cxnLst/>
          <a:rect l="0" t="0" r="0" b="0"/>
          <a:pathLst>
            <a:path>
              <a:moveTo>
                <a:pt x="3064076" y="4204330"/>
              </a:moveTo>
              <a:arcTo wR="2192505" hR="2192505" stAng="3994595" swAng="2401411"/>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C35C535-1696-C848-AB14-15AAC1372563}">
      <dsp:nvSpPr>
        <dsp:cNvPr id="0" name=""/>
        <dsp:cNvSpPr/>
      </dsp:nvSpPr>
      <dsp:spPr>
        <a:xfrm>
          <a:off x="1425892" y="4040631"/>
          <a:ext cx="1689373" cy="1098092"/>
        </a:xfrm>
        <a:prstGeom prst="roundRect">
          <a:avLst/>
        </a:prstGeom>
        <a:solidFill>
          <a:srgbClr val="FF0000">
            <a:alpha val="45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Self-help</a:t>
          </a:r>
        </a:p>
        <a:p>
          <a:pPr marL="0" lvl="0" indent="0" algn="ctr" defTabSz="622300">
            <a:lnSpc>
              <a:spcPct val="90000"/>
            </a:lnSpc>
            <a:spcBef>
              <a:spcPct val="0"/>
            </a:spcBef>
            <a:spcAft>
              <a:spcPct val="35000"/>
            </a:spcAft>
            <a:buNone/>
          </a:pPr>
          <a:r>
            <a:rPr lang="en-US" sz="1400" b="1" kern="1200" dirty="0"/>
            <a:t>&amp;</a:t>
          </a:r>
        </a:p>
        <a:p>
          <a:pPr marL="0" lvl="0" indent="0" algn="ctr" defTabSz="622300">
            <a:lnSpc>
              <a:spcPct val="90000"/>
            </a:lnSpc>
            <a:spcBef>
              <a:spcPct val="0"/>
            </a:spcBef>
            <a:spcAft>
              <a:spcPct val="35000"/>
            </a:spcAft>
            <a:buNone/>
          </a:pPr>
          <a:r>
            <a:rPr lang="en-US" sz="1400" b="1" kern="1200" dirty="0"/>
            <a:t>Mutual Aid</a:t>
          </a:r>
        </a:p>
      </dsp:txBody>
      <dsp:txXfrm>
        <a:off x="1479496" y="4094235"/>
        <a:ext cx="1582165" cy="990884"/>
      </dsp:txXfrm>
    </dsp:sp>
    <dsp:sp modelId="{7655FAA5-60F6-E34B-B5B3-772F9F093A5D}">
      <dsp:nvSpPr>
        <dsp:cNvPr id="0" name=""/>
        <dsp:cNvSpPr/>
      </dsp:nvSpPr>
      <dsp:spPr>
        <a:xfrm>
          <a:off x="1233875" y="349852"/>
          <a:ext cx="4385010" cy="4385010"/>
        </a:xfrm>
        <a:custGeom>
          <a:avLst/>
          <a:gdLst/>
          <a:ahLst/>
          <a:cxnLst/>
          <a:rect l="0" t="0" r="0" b="0"/>
          <a:pathLst>
            <a:path>
              <a:moveTo>
                <a:pt x="582681" y="3680976"/>
              </a:moveTo>
              <a:arcTo wR="2192505" hR="2192505" stAng="8234580" swAng="2091398"/>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86FF5B-F175-A54C-BF01-8A9E5F715B43}">
      <dsp:nvSpPr>
        <dsp:cNvPr id="0" name=""/>
        <dsp:cNvSpPr/>
      </dsp:nvSpPr>
      <dsp:spPr>
        <a:xfrm>
          <a:off x="441860" y="1747973"/>
          <a:ext cx="1689373" cy="1082478"/>
        </a:xfrm>
        <a:prstGeom prst="roundRect">
          <a:avLst/>
        </a:prstGeom>
        <a:solidFill>
          <a:schemeClr val="accent2">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Emotional Intelligence</a:t>
          </a:r>
        </a:p>
      </dsp:txBody>
      <dsp:txXfrm>
        <a:off x="494702" y="1800815"/>
        <a:ext cx="1583689" cy="976794"/>
      </dsp:txXfrm>
    </dsp:sp>
    <dsp:sp modelId="{2AB03484-9E2C-4B41-8489-FEF8B379B145}">
      <dsp:nvSpPr>
        <dsp:cNvPr id="0" name=""/>
        <dsp:cNvSpPr/>
      </dsp:nvSpPr>
      <dsp:spPr>
        <a:xfrm>
          <a:off x="1049000" y="793659"/>
          <a:ext cx="4385010" cy="4385010"/>
        </a:xfrm>
        <a:custGeom>
          <a:avLst/>
          <a:gdLst/>
          <a:ahLst/>
          <a:cxnLst/>
          <a:rect l="0" t="0" r="0" b="0"/>
          <a:pathLst>
            <a:path>
              <a:moveTo>
                <a:pt x="393153" y="939743"/>
              </a:moveTo>
              <a:arcTo wR="2192505" hR="2192505" stAng="12890807" swAng="2802037"/>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D8FFE-C6D9-2447-9B6E-697FD15EC63A}">
      <dsp:nvSpPr>
        <dsp:cNvPr id="0" name=""/>
        <dsp:cNvSpPr/>
      </dsp:nvSpPr>
      <dsp:spPr>
        <a:xfrm>
          <a:off x="3264218" y="676687"/>
          <a:ext cx="4629936" cy="4629936"/>
        </a:xfrm>
        <a:prstGeom prst="blockArc">
          <a:avLst>
            <a:gd name="adj1" fmla="val 12600000"/>
            <a:gd name="adj2" fmla="val 16200000"/>
            <a:gd name="adj3" fmla="val 4525"/>
          </a:avLst>
        </a:prstGeom>
        <a:blipFill rotWithShape="1">
          <a:blip xmlns:r="http://schemas.openxmlformats.org/officeDocument/2006/relationships" r:embed="rId1">
            <a:duotone>
              <a:schemeClr val="accent2">
                <a:tint val="60000"/>
                <a:hueOff val="0"/>
                <a:satOff val="0"/>
                <a:lumOff val="0"/>
                <a:alphaOff val="0"/>
                <a:shade val="36000"/>
                <a:satMod val="120000"/>
              </a:schemeClr>
              <a:schemeClr val="accent2">
                <a:tint val="60000"/>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9B8471D4-FE60-B94E-8A10-92A287A5CBED}">
      <dsp:nvSpPr>
        <dsp:cNvPr id="0" name=""/>
        <dsp:cNvSpPr/>
      </dsp:nvSpPr>
      <dsp:spPr>
        <a:xfrm>
          <a:off x="3239654" y="718203"/>
          <a:ext cx="4629936" cy="4629936"/>
        </a:xfrm>
        <a:prstGeom prst="blockArc">
          <a:avLst>
            <a:gd name="adj1" fmla="val 8871886"/>
            <a:gd name="adj2" fmla="val 12673294"/>
            <a:gd name="adj3" fmla="val 4525"/>
          </a:avLst>
        </a:prstGeom>
        <a:blipFill rotWithShape="1">
          <a:blip xmlns:r="http://schemas.openxmlformats.org/officeDocument/2006/relationships" r:embed="rId1">
            <a:duotone>
              <a:schemeClr val="accent2">
                <a:tint val="60000"/>
                <a:hueOff val="0"/>
                <a:satOff val="0"/>
                <a:lumOff val="0"/>
                <a:alphaOff val="0"/>
                <a:shade val="36000"/>
                <a:satMod val="120000"/>
              </a:schemeClr>
              <a:schemeClr val="accent2">
                <a:tint val="60000"/>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FCA3871A-8650-EF4F-A9AB-EAF89FA49103}">
      <dsp:nvSpPr>
        <dsp:cNvPr id="0" name=""/>
        <dsp:cNvSpPr/>
      </dsp:nvSpPr>
      <dsp:spPr>
        <a:xfrm>
          <a:off x="3213205" y="677090"/>
          <a:ext cx="4629936" cy="4629936"/>
        </a:xfrm>
        <a:prstGeom prst="blockArc">
          <a:avLst>
            <a:gd name="adj1" fmla="val 5378294"/>
            <a:gd name="adj2" fmla="val 8797608"/>
            <a:gd name="adj3" fmla="val 4525"/>
          </a:avLst>
        </a:prstGeom>
        <a:blipFill rotWithShape="1">
          <a:blip xmlns:r="http://schemas.openxmlformats.org/officeDocument/2006/relationships" r:embed="rId1">
            <a:duotone>
              <a:schemeClr val="accent2">
                <a:tint val="60000"/>
                <a:hueOff val="0"/>
                <a:satOff val="0"/>
                <a:lumOff val="0"/>
                <a:alphaOff val="0"/>
                <a:shade val="36000"/>
                <a:satMod val="120000"/>
              </a:schemeClr>
              <a:schemeClr val="accent2">
                <a:tint val="60000"/>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C97BD220-FB84-C242-A24B-C5636E31D065}">
      <dsp:nvSpPr>
        <dsp:cNvPr id="0" name=""/>
        <dsp:cNvSpPr/>
      </dsp:nvSpPr>
      <dsp:spPr>
        <a:xfrm>
          <a:off x="3263842" y="677337"/>
          <a:ext cx="4629936" cy="4629936"/>
        </a:xfrm>
        <a:prstGeom prst="blockArc">
          <a:avLst>
            <a:gd name="adj1" fmla="val 1798859"/>
            <a:gd name="adj2" fmla="val 5455234"/>
            <a:gd name="adj3" fmla="val 4525"/>
          </a:avLst>
        </a:prstGeom>
        <a:blipFill rotWithShape="1">
          <a:blip xmlns:r="http://schemas.openxmlformats.org/officeDocument/2006/relationships" r:embed="rId1">
            <a:duotone>
              <a:schemeClr val="accent2">
                <a:tint val="60000"/>
                <a:hueOff val="0"/>
                <a:satOff val="0"/>
                <a:lumOff val="0"/>
                <a:alphaOff val="0"/>
                <a:shade val="36000"/>
                <a:satMod val="120000"/>
              </a:schemeClr>
              <a:schemeClr val="accent2">
                <a:tint val="60000"/>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2E030061-98BE-E94C-9BCC-0386D717A6C7}">
      <dsp:nvSpPr>
        <dsp:cNvPr id="0" name=""/>
        <dsp:cNvSpPr/>
      </dsp:nvSpPr>
      <dsp:spPr>
        <a:xfrm>
          <a:off x="3264218" y="676687"/>
          <a:ext cx="4629936" cy="4629936"/>
        </a:xfrm>
        <a:prstGeom prst="blockArc">
          <a:avLst>
            <a:gd name="adj1" fmla="val 19800000"/>
            <a:gd name="adj2" fmla="val 1800000"/>
            <a:gd name="adj3" fmla="val 4525"/>
          </a:avLst>
        </a:prstGeom>
        <a:blipFill rotWithShape="1">
          <a:blip xmlns:r="http://schemas.openxmlformats.org/officeDocument/2006/relationships" r:embed="rId1">
            <a:duotone>
              <a:schemeClr val="accent2">
                <a:tint val="60000"/>
                <a:hueOff val="0"/>
                <a:satOff val="0"/>
                <a:lumOff val="0"/>
                <a:alphaOff val="0"/>
                <a:shade val="36000"/>
                <a:satMod val="120000"/>
              </a:schemeClr>
              <a:schemeClr val="accent2">
                <a:tint val="60000"/>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AB4C8AEA-AD0E-E245-B78A-1F378945054D}">
      <dsp:nvSpPr>
        <dsp:cNvPr id="0" name=""/>
        <dsp:cNvSpPr/>
      </dsp:nvSpPr>
      <dsp:spPr>
        <a:xfrm>
          <a:off x="3264218" y="676687"/>
          <a:ext cx="4629936" cy="4629936"/>
        </a:xfrm>
        <a:prstGeom prst="blockArc">
          <a:avLst>
            <a:gd name="adj1" fmla="val 16200000"/>
            <a:gd name="adj2" fmla="val 19800000"/>
            <a:gd name="adj3" fmla="val 4525"/>
          </a:avLst>
        </a:prstGeom>
        <a:blipFill rotWithShape="1">
          <a:blip xmlns:r="http://schemas.openxmlformats.org/officeDocument/2006/relationships" r:embed="rId1">
            <a:duotone>
              <a:schemeClr val="accent2">
                <a:tint val="60000"/>
                <a:hueOff val="0"/>
                <a:satOff val="0"/>
                <a:lumOff val="0"/>
                <a:alphaOff val="0"/>
                <a:shade val="36000"/>
                <a:satMod val="120000"/>
              </a:schemeClr>
              <a:schemeClr val="accent2">
                <a:tint val="60000"/>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81232030-DC5B-534F-8A36-69C413535FEC}">
      <dsp:nvSpPr>
        <dsp:cNvPr id="0" name=""/>
        <dsp:cNvSpPr/>
      </dsp:nvSpPr>
      <dsp:spPr>
        <a:xfrm>
          <a:off x="4540009" y="1952478"/>
          <a:ext cx="2078353" cy="2078353"/>
        </a:xfrm>
        <a:prstGeom prst="ellipse">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Principles of Trauma-Informed Approach</a:t>
          </a:r>
        </a:p>
      </dsp:txBody>
      <dsp:txXfrm>
        <a:off x="4844377" y="2256846"/>
        <a:ext cx="1469617" cy="1469617"/>
      </dsp:txXfrm>
    </dsp:sp>
    <dsp:sp modelId="{C12CF45B-357F-2447-9C1A-7EB733945E81}">
      <dsp:nvSpPr>
        <dsp:cNvPr id="0" name=""/>
        <dsp:cNvSpPr/>
      </dsp:nvSpPr>
      <dsp:spPr>
        <a:xfrm>
          <a:off x="4851762" y="1637"/>
          <a:ext cx="1454847" cy="1454847"/>
        </a:xfrm>
        <a:prstGeom prst="ellipse">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Safety</a:t>
          </a:r>
        </a:p>
      </dsp:txBody>
      <dsp:txXfrm>
        <a:off x="5064819" y="214694"/>
        <a:ext cx="1028733" cy="1028733"/>
      </dsp:txXfrm>
    </dsp:sp>
    <dsp:sp modelId="{1C59D61F-3694-3D4F-AA1D-43201703495F}">
      <dsp:nvSpPr>
        <dsp:cNvPr id="0" name=""/>
        <dsp:cNvSpPr/>
      </dsp:nvSpPr>
      <dsp:spPr>
        <a:xfrm>
          <a:off x="6811226" y="1132934"/>
          <a:ext cx="1454847" cy="1454847"/>
        </a:xfrm>
        <a:prstGeom prst="ellipse">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Trustworthiness and Transparency</a:t>
          </a:r>
        </a:p>
      </dsp:txBody>
      <dsp:txXfrm>
        <a:off x="7024283" y="1345991"/>
        <a:ext cx="1028733" cy="1028733"/>
      </dsp:txXfrm>
    </dsp:sp>
    <dsp:sp modelId="{E4BE9315-532C-A542-84F0-807381DDAEBD}">
      <dsp:nvSpPr>
        <dsp:cNvPr id="0" name=""/>
        <dsp:cNvSpPr/>
      </dsp:nvSpPr>
      <dsp:spPr>
        <a:xfrm>
          <a:off x="6811226" y="3395528"/>
          <a:ext cx="1454847" cy="1454847"/>
        </a:xfrm>
        <a:prstGeom prst="ellipse">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Peer Support</a:t>
          </a:r>
        </a:p>
      </dsp:txBody>
      <dsp:txXfrm>
        <a:off x="7024283" y="3608585"/>
        <a:ext cx="1028733" cy="1028733"/>
      </dsp:txXfrm>
    </dsp:sp>
    <dsp:sp modelId="{78C4D168-8211-544C-8A18-9943CC9B3E8B}">
      <dsp:nvSpPr>
        <dsp:cNvPr id="0" name=""/>
        <dsp:cNvSpPr/>
      </dsp:nvSpPr>
      <dsp:spPr>
        <a:xfrm>
          <a:off x="4815036" y="4527184"/>
          <a:ext cx="1454847" cy="1454847"/>
        </a:xfrm>
        <a:prstGeom prst="ellipse">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Collaboration and Mutuality</a:t>
          </a:r>
        </a:p>
      </dsp:txBody>
      <dsp:txXfrm>
        <a:off x="5028093" y="4740241"/>
        <a:ext cx="1028733" cy="1028733"/>
      </dsp:txXfrm>
    </dsp:sp>
    <dsp:sp modelId="{3BF5EFCE-C434-ED45-BEFA-B971E3F3C7C6}">
      <dsp:nvSpPr>
        <dsp:cNvPr id="0" name=""/>
        <dsp:cNvSpPr/>
      </dsp:nvSpPr>
      <dsp:spPr>
        <a:xfrm>
          <a:off x="2866364" y="3509265"/>
          <a:ext cx="1544611" cy="1454847"/>
        </a:xfrm>
        <a:prstGeom prst="ellipse">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Empowerment, Voice, and Choice</a:t>
          </a:r>
        </a:p>
      </dsp:txBody>
      <dsp:txXfrm>
        <a:off x="3092567" y="3722322"/>
        <a:ext cx="1092205" cy="1028733"/>
      </dsp:txXfrm>
    </dsp:sp>
    <dsp:sp modelId="{667A27DD-8B51-674D-BBF4-1EBC35E4EF9E}">
      <dsp:nvSpPr>
        <dsp:cNvPr id="0" name=""/>
        <dsp:cNvSpPr/>
      </dsp:nvSpPr>
      <dsp:spPr>
        <a:xfrm>
          <a:off x="2892299" y="1132934"/>
          <a:ext cx="1454847" cy="1454847"/>
        </a:xfrm>
        <a:prstGeom prst="ellipse">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Cultural, Historical, and Gender Issues</a:t>
          </a:r>
        </a:p>
      </dsp:txBody>
      <dsp:txXfrm>
        <a:off x="3105356" y="1345991"/>
        <a:ext cx="1028733" cy="1028733"/>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smtClean="0"/>
              <a:t>4/11/2022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147873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CFE2CC-454D-4466-AC55-B86DA0A87BAE}" type="datetimeFigureOut">
              <a:rPr lang="en-US" smtClean="0"/>
              <a:t>4/11/2022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52644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47B1BF-4039-460D-A637-65428CBD720E}" type="datetimeFigureOut">
              <a:rPr lang="en-US" smtClean="0"/>
              <a:t>4/11/2022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67133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smtClean="0"/>
              <a:t>4/11/2022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107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9A00F7B-89C5-4DF7-A309-6263220147D4}" type="datetimeFigureOut">
              <a:rPr lang="en-US" smtClean="0"/>
              <a:t>4/11/2022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80360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smtClean="0"/>
              <a:t>4/11/2022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55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smtClean="0"/>
              <a:t>4/11/2022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98356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1A5F7F-3E81-4C65-A4D1-CB62D5B9DB91}" type="datetimeFigureOut">
              <a:rPr lang="en-US" smtClean="0"/>
              <a:t>4/11/2022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3223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7ECC86-1672-4627-AEFE-EC5485C73905}" type="datetimeFigureOut">
              <a:rPr lang="en-US" smtClean="0"/>
              <a:t>4/11/2022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872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DCB01F-D966-4C62-B900-0BE008A90C98}" type="datetimeFigureOut">
              <a:rPr lang="en-US" smtClean="0"/>
              <a:t>4/11/2022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79724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73A0EA-7DC7-4964-BB97-B173EF3B859A}" type="datetimeFigureOut">
              <a:rPr lang="en-US" smtClean="0"/>
              <a:t>4/11/2022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33368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30EF52CC-F3D9-41D4-BCE4-C208E61A3F31}" type="datetimeFigureOut">
              <a:rPr lang="en-US" smtClean="0"/>
              <a:t>4/11/2022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7068300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themarshallproject.org/2017/02/09/everything-you-think-you-know-about-mass-incarceration-is-wron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20C9C-CCFE-9640-B63A-D74DC85238CA}"/>
              </a:ext>
            </a:extLst>
          </p:cNvPr>
          <p:cNvSpPr>
            <a:spLocks noGrp="1"/>
          </p:cNvSpPr>
          <p:nvPr>
            <p:ph type="title"/>
          </p:nvPr>
        </p:nvSpPr>
        <p:spPr>
          <a:xfrm>
            <a:off x="943724" y="1552325"/>
            <a:ext cx="10058400" cy="1609344"/>
          </a:xfrm>
          <a:gradFill>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p:spPr>
        <p:txBody>
          <a:bodyPr>
            <a:normAutofit/>
          </a:bodyPr>
          <a:lstStyle/>
          <a:p>
            <a:pPr algn="ctr"/>
            <a:r>
              <a:rPr lang="en-US" sz="4400" b="1" dirty="0"/>
              <a:t>TREATING Post Incarceration trauma</a:t>
            </a:r>
          </a:p>
        </p:txBody>
      </p:sp>
      <p:sp>
        <p:nvSpPr>
          <p:cNvPr id="3" name="Content Placeholder 2">
            <a:extLst>
              <a:ext uri="{FF2B5EF4-FFF2-40B4-BE49-F238E27FC236}">
                <a16:creationId xmlns:a16="http://schemas.microsoft.com/office/drawing/2014/main" id="{BF519132-8FF2-4749-9E8D-A4511909655F}"/>
              </a:ext>
            </a:extLst>
          </p:cNvPr>
          <p:cNvSpPr>
            <a:spLocks noGrp="1"/>
          </p:cNvSpPr>
          <p:nvPr>
            <p:ph idx="1"/>
          </p:nvPr>
        </p:nvSpPr>
        <p:spPr>
          <a:xfrm>
            <a:off x="943724" y="3696331"/>
            <a:ext cx="10058400" cy="4050792"/>
          </a:xfrm>
        </p:spPr>
        <p:txBody>
          <a:bodyPr/>
          <a:lstStyle/>
          <a:p>
            <a:pPr marL="0" indent="0" algn="ctr">
              <a:buNone/>
            </a:pPr>
            <a:endParaRPr lang="en-US" dirty="0"/>
          </a:p>
          <a:p>
            <a:pPr marL="0" indent="0" algn="ctr">
              <a:buNone/>
            </a:pPr>
            <a:r>
              <a:rPr lang="en-US" sz="2800" b="1" dirty="0" err="1"/>
              <a:t>iIMPACT</a:t>
            </a:r>
            <a:r>
              <a:rPr lang="en-US" sz="2800" b="1" dirty="0"/>
              <a:t> Summit</a:t>
            </a:r>
          </a:p>
          <a:p>
            <a:pPr marL="0" indent="0" algn="ctr">
              <a:buNone/>
            </a:pPr>
            <a:r>
              <a:rPr lang="en-US" b="1" dirty="0"/>
              <a:t>April 6, 2022</a:t>
            </a:r>
          </a:p>
          <a:p>
            <a:pPr marL="0" indent="0" algn="ctr">
              <a:buNone/>
            </a:pPr>
            <a:endParaRPr lang="en-US" b="1" dirty="0"/>
          </a:p>
          <a:p>
            <a:pPr marL="0" indent="0" algn="ctr">
              <a:buNone/>
            </a:pPr>
            <a:r>
              <a:rPr lang="en-US" b="1" dirty="0"/>
              <a:t>Jerry Watson, PhD, LCSW, MBA</a:t>
            </a:r>
          </a:p>
          <a:p>
            <a:pPr marL="0" indent="0" algn="ctr">
              <a:buNone/>
            </a:pPr>
            <a:endParaRPr lang="en-US" b="1" dirty="0"/>
          </a:p>
        </p:txBody>
      </p:sp>
    </p:spTree>
    <p:extLst>
      <p:ext uri="{BB962C8B-B14F-4D97-AF65-F5344CB8AC3E}">
        <p14:creationId xmlns:p14="http://schemas.microsoft.com/office/powerpoint/2010/main" val="3718383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E299-E30B-2149-AEDB-2817B2D6750B}"/>
              </a:ext>
            </a:extLst>
          </p:cNvPr>
          <p:cNvSpPr>
            <a:spLocks noGrp="1"/>
          </p:cNvSpPr>
          <p:nvPr>
            <p:ph type="title"/>
          </p:nvPr>
        </p:nvSpPr>
        <p:spPr/>
        <p:txBody>
          <a:bodyPr/>
          <a:lstStyle/>
          <a:p>
            <a:r>
              <a:rPr lang="en-US" dirty="0"/>
              <a:t>The Black Codes</a:t>
            </a:r>
          </a:p>
        </p:txBody>
      </p:sp>
      <p:sp>
        <p:nvSpPr>
          <p:cNvPr id="3" name="Content Placeholder 2">
            <a:extLst>
              <a:ext uri="{FF2B5EF4-FFF2-40B4-BE49-F238E27FC236}">
                <a16:creationId xmlns:a16="http://schemas.microsoft.com/office/drawing/2014/main" id="{AF7495DD-F192-A445-9399-067C55621A73}"/>
              </a:ext>
            </a:extLst>
          </p:cNvPr>
          <p:cNvSpPr>
            <a:spLocks noGrp="1"/>
          </p:cNvSpPr>
          <p:nvPr>
            <p:ph idx="1"/>
          </p:nvPr>
        </p:nvSpPr>
        <p:spPr>
          <a:xfrm>
            <a:off x="887476" y="2093976"/>
            <a:ext cx="10417048" cy="4499864"/>
          </a:xfrm>
        </p:spPr>
        <p:txBody>
          <a:bodyPr>
            <a:normAutofit fontScale="70000" lnSpcReduction="20000"/>
          </a:bodyPr>
          <a:lstStyle/>
          <a:p>
            <a:r>
              <a:rPr lang="en-US" sz="4000" dirty="0"/>
              <a:t>In the years following the Civil War, Southerners resisted the rights granted to African Americans. In November 1865, the government that President Andrew Johnson had set up in Mississippi passed a set of oppressive laws that only applied to African Americans. Other Southern states quickly followed suit. The intent of these laws was to restrict African Americans’ freedom, and compel them to work for white employers in a situation reminiscent of slavery. These laws were enacted to ensure continued white supremacy in a post Civil War society. They became known as the Black Codes. </a:t>
            </a:r>
            <a:endParaRPr lang="en-US" dirty="0"/>
          </a:p>
          <a:p>
            <a:endParaRPr lang="en-US" dirty="0"/>
          </a:p>
          <a:p>
            <a:pPr marL="0" indent="0">
              <a:buNone/>
            </a:pPr>
            <a:r>
              <a:rPr lang="en-US" dirty="0"/>
              <a:t>https://</a:t>
            </a:r>
            <a:r>
              <a:rPr lang="en-US" dirty="0" err="1"/>
              <a:t>mpb.pbslearningmedia.org</a:t>
            </a:r>
            <a:r>
              <a:rPr lang="en-US" dirty="0"/>
              <a:t>/resource/reconstruction-black-codes/reconstruction-the-black-codes/</a:t>
            </a:r>
          </a:p>
        </p:txBody>
      </p:sp>
    </p:spTree>
    <p:extLst>
      <p:ext uri="{BB962C8B-B14F-4D97-AF65-F5344CB8AC3E}">
        <p14:creationId xmlns:p14="http://schemas.microsoft.com/office/powerpoint/2010/main" val="103831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3752-2205-0C45-8CB1-07CA41D7940C}"/>
              </a:ext>
            </a:extLst>
          </p:cNvPr>
          <p:cNvSpPr>
            <a:spLocks noGrp="1"/>
          </p:cNvSpPr>
          <p:nvPr>
            <p:ph type="title"/>
          </p:nvPr>
        </p:nvSpPr>
        <p:spPr>
          <a:xfrm>
            <a:off x="680321" y="753228"/>
            <a:ext cx="5632247" cy="1080938"/>
          </a:xfrm>
        </p:spPr>
        <p:txBody>
          <a:bodyPr vert="horz" lIns="91440" tIns="45720" rIns="91440" bIns="45720" rtlCol="0" anchor="ctr">
            <a:normAutofit/>
          </a:bodyPr>
          <a:lstStyle/>
          <a:p>
            <a:r>
              <a:rPr lang="en-US"/>
              <a:t>13</a:t>
            </a:r>
            <a:r>
              <a:rPr lang="en-US" baseline="30000"/>
              <a:t>th</a:t>
            </a:r>
            <a:r>
              <a:rPr lang="en-US"/>
              <a:t> Amendment</a:t>
            </a:r>
          </a:p>
        </p:txBody>
      </p:sp>
      <p:pic>
        <p:nvPicPr>
          <p:cNvPr id="6" name="Content Placeholder 5">
            <a:extLst>
              <a:ext uri="{FF2B5EF4-FFF2-40B4-BE49-F238E27FC236}">
                <a16:creationId xmlns:a16="http://schemas.microsoft.com/office/drawing/2014/main" id="{BD6B011B-DEE7-5844-8DDA-276F39B56C3A}"/>
              </a:ext>
            </a:extLst>
          </p:cNvPr>
          <p:cNvPicPr>
            <a:picLocks noGrp="1" noChangeAspect="1"/>
          </p:cNvPicPr>
          <p:nvPr>
            <p:ph sz="half" idx="1"/>
          </p:nvPr>
        </p:nvPicPr>
        <p:blipFill rotWithShape="1">
          <a:blip r:embed="rId2"/>
          <a:srcRect t="14295" r="4" b="12651"/>
          <a:stretch/>
        </p:blipFill>
        <p:spPr>
          <a:xfrm>
            <a:off x="6984387" y="484632"/>
            <a:ext cx="4719805" cy="2836084"/>
          </a:xfrm>
          <a:prstGeom prst="rect">
            <a:avLst/>
          </a:prstGeom>
          <a:ln>
            <a:noFill/>
          </a:ln>
          <a:effectLst>
            <a:outerShdw blurRad="76200" dist="63500" dir="5040000" algn="tl" rotWithShape="0">
              <a:srgbClr val="000000">
                <a:alpha val="41000"/>
              </a:srgbClr>
            </a:outerShdw>
          </a:effectLst>
        </p:spPr>
      </p:pic>
      <p:sp>
        <p:nvSpPr>
          <p:cNvPr id="4" name="Content Placeholder 3">
            <a:extLst>
              <a:ext uri="{FF2B5EF4-FFF2-40B4-BE49-F238E27FC236}">
                <a16:creationId xmlns:a16="http://schemas.microsoft.com/office/drawing/2014/main" id="{967C7151-CE90-024E-A5C9-DEC953A60C23}"/>
              </a:ext>
            </a:extLst>
          </p:cNvPr>
          <p:cNvSpPr>
            <a:spLocks noGrp="1"/>
          </p:cNvSpPr>
          <p:nvPr>
            <p:ph sz="half" idx="2"/>
          </p:nvPr>
        </p:nvSpPr>
        <p:spPr>
          <a:xfrm>
            <a:off x="680322" y="2336873"/>
            <a:ext cx="5632246" cy="3599316"/>
          </a:xfrm>
        </p:spPr>
        <p:txBody>
          <a:bodyPr vert="horz" lIns="91440" tIns="45720" rIns="91440" bIns="45720" rtlCol="0">
            <a:normAutofit/>
          </a:bodyPr>
          <a:lstStyle/>
          <a:p>
            <a:r>
              <a:rPr lang="en-US" sz="2000" dirty="0"/>
              <a:t>The year 1865 is noted as just as significant as the year 1970 for criminal justice advocates</a:t>
            </a:r>
          </a:p>
          <a:p>
            <a:r>
              <a:rPr lang="en-US" sz="2000" dirty="0"/>
              <a:t>The end of the Civil War</a:t>
            </a:r>
          </a:p>
          <a:p>
            <a:r>
              <a:rPr lang="en-US" sz="2000" dirty="0"/>
              <a:t>The passage of the 13</a:t>
            </a:r>
            <a:r>
              <a:rPr lang="en-US" sz="2000" baseline="30000" dirty="0"/>
              <a:t>th</a:t>
            </a:r>
            <a:r>
              <a:rPr lang="en-US" sz="2000" dirty="0"/>
              <a:t> amendment</a:t>
            </a:r>
          </a:p>
          <a:p>
            <a:pPr lvl="1"/>
            <a:r>
              <a:rPr lang="en-US" dirty="0"/>
              <a:t>abolished slavery and indentured servitude </a:t>
            </a:r>
            <a:r>
              <a:rPr lang="en-US" i="1" dirty="0"/>
              <a:t>except as punishment for a crime</a:t>
            </a:r>
            <a:endParaRPr lang="en-US" dirty="0"/>
          </a:p>
          <a:p>
            <a:r>
              <a:rPr lang="en-US" sz="2000" dirty="0"/>
              <a:t>The nation’s first prison boom</a:t>
            </a:r>
          </a:p>
          <a:p>
            <a:endParaRPr lang="en-US" sz="2000" dirty="0"/>
          </a:p>
        </p:txBody>
      </p:sp>
      <p:pic>
        <p:nvPicPr>
          <p:cNvPr id="16" name="Content Placeholder 4" descr="A picture containing diagram&#10;&#10;Description automatically generated">
            <a:extLst>
              <a:ext uri="{FF2B5EF4-FFF2-40B4-BE49-F238E27FC236}">
                <a16:creationId xmlns:a16="http://schemas.microsoft.com/office/drawing/2014/main" id="{FBBEF2C3-630D-E446-829C-25F5EC8BA21A}"/>
              </a:ext>
            </a:extLst>
          </p:cNvPr>
          <p:cNvPicPr>
            <a:picLocks noChangeAspect="1"/>
          </p:cNvPicPr>
          <p:nvPr/>
        </p:nvPicPr>
        <p:blipFill rotWithShape="1">
          <a:blip r:embed="rId3"/>
          <a:srcRect b="12649"/>
          <a:stretch/>
        </p:blipFill>
        <p:spPr>
          <a:xfrm>
            <a:off x="6984386" y="3632401"/>
            <a:ext cx="4719805" cy="274353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879939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EF329-2B06-F74F-B25C-8083D0C5F99B}"/>
              </a:ext>
            </a:extLst>
          </p:cNvPr>
          <p:cNvSpPr>
            <a:spLocks noGrp="1"/>
          </p:cNvSpPr>
          <p:nvPr>
            <p:ph type="title"/>
          </p:nvPr>
        </p:nvSpPr>
        <p:spPr>
          <a:xfrm>
            <a:off x="531808" y="841299"/>
            <a:ext cx="3448259" cy="654419"/>
          </a:xfrm>
        </p:spPr>
        <p:txBody>
          <a:bodyPr vert="horz" lIns="91440" tIns="45720" rIns="91440" bIns="45720" rtlCol="0" anchor="b">
            <a:normAutofit/>
          </a:bodyPr>
          <a:lstStyle/>
          <a:p>
            <a:pPr>
              <a:lnSpc>
                <a:spcPct val="90000"/>
              </a:lnSpc>
            </a:pPr>
            <a:r>
              <a:rPr lang="en-US" sz="4000" dirty="0"/>
              <a:t>Convict Leasing</a:t>
            </a:r>
          </a:p>
        </p:txBody>
      </p:sp>
      <p:sp>
        <p:nvSpPr>
          <p:cNvPr id="3" name="Content Placeholder 2">
            <a:extLst>
              <a:ext uri="{FF2B5EF4-FFF2-40B4-BE49-F238E27FC236}">
                <a16:creationId xmlns:a16="http://schemas.microsoft.com/office/drawing/2014/main" id="{4F8D4246-BE18-8848-BCC9-1EC94655EE7F}"/>
              </a:ext>
            </a:extLst>
          </p:cNvPr>
          <p:cNvSpPr>
            <a:spLocks noGrp="1"/>
          </p:cNvSpPr>
          <p:nvPr>
            <p:ph sz="half" idx="1"/>
          </p:nvPr>
        </p:nvSpPr>
        <p:spPr>
          <a:xfrm>
            <a:off x="138865" y="2133876"/>
            <a:ext cx="4234146" cy="5280917"/>
          </a:xfrm>
        </p:spPr>
        <p:txBody>
          <a:bodyPr vert="horz" lIns="0" tIns="45720" rIns="0" bIns="45720" rtlCol="0">
            <a:normAutofit fontScale="40000" lnSpcReduction="20000"/>
          </a:bodyPr>
          <a:lstStyle/>
          <a:p>
            <a:r>
              <a:rPr lang="en-US" sz="4900" b="1" dirty="0"/>
              <a:t>State prisons deployed imprisoned people to rebuild the South</a:t>
            </a:r>
          </a:p>
          <a:p>
            <a:pPr lvl="1"/>
            <a:r>
              <a:rPr lang="en-US" sz="4900" b="1" dirty="0"/>
              <a:t>Convict leasing-the renting of convicted people to private companies</a:t>
            </a:r>
          </a:p>
          <a:p>
            <a:pPr lvl="1"/>
            <a:r>
              <a:rPr lang="en-US" sz="4900" b="1" dirty="0"/>
              <a:t>Prisons became profitable</a:t>
            </a:r>
          </a:p>
          <a:p>
            <a:pPr lvl="1"/>
            <a:r>
              <a:rPr lang="en-US" sz="4900" b="1" dirty="0"/>
              <a:t>External supervision by the private company that </a:t>
            </a:r>
            <a:r>
              <a:rPr lang="en-US" sz="4900" b="1" dirty="0" err="1"/>
              <a:t>payed</a:t>
            </a:r>
            <a:r>
              <a:rPr lang="en-US" sz="4900" b="1" dirty="0"/>
              <a:t> the state for their labor</a:t>
            </a:r>
          </a:p>
          <a:p>
            <a:pPr lvl="1"/>
            <a:r>
              <a:rPr lang="en-US" sz="4900" b="1" dirty="0"/>
              <a:t>Thus eliminating the state cost for prisons</a:t>
            </a:r>
          </a:p>
          <a:p>
            <a:pPr lvl="1"/>
            <a:endParaRPr lang="en-US" sz="4900" b="1" dirty="0"/>
          </a:p>
          <a:p>
            <a:r>
              <a:rPr lang="en-US" sz="3500" b="1" dirty="0"/>
              <a:t>“Nobody was relieved until he dropped in his tracks. The guards often said the men did not cost them any money and the mules did. That’s why there was more sympathy for the mules than for the men.”</a:t>
            </a:r>
          </a:p>
          <a:p>
            <a:r>
              <a:rPr lang="en-US" sz="3500" b="1" dirty="0"/>
              <a:t>   Bill Mills, “25 years behind prison bars”</a:t>
            </a:r>
          </a:p>
          <a:p>
            <a:pPr marL="457200" lvl="1" indent="0">
              <a:buNone/>
            </a:pPr>
            <a:endParaRPr lang="en-US" sz="4900" b="1" dirty="0"/>
          </a:p>
          <a:p>
            <a:pPr>
              <a:lnSpc>
                <a:spcPct val="90000"/>
              </a:lnSpc>
            </a:pPr>
            <a:endParaRPr lang="en-US" sz="1800" dirty="0">
              <a:solidFill>
                <a:srgbClr val="FFFFFF"/>
              </a:solidFill>
            </a:endParaRPr>
          </a:p>
        </p:txBody>
      </p:sp>
      <p:pic>
        <p:nvPicPr>
          <p:cNvPr id="6" name="Content Placeholder 5">
            <a:extLst>
              <a:ext uri="{FF2B5EF4-FFF2-40B4-BE49-F238E27FC236}">
                <a16:creationId xmlns:a16="http://schemas.microsoft.com/office/drawing/2014/main" id="{D3CCB381-BE82-324B-848C-4B093D83021D}"/>
              </a:ext>
            </a:extLst>
          </p:cNvPr>
          <p:cNvPicPr>
            <a:picLocks noGrp="1" noChangeAspect="1"/>
          </p:cNvPicPr>
          <p:nvPr>
            <p:ph sz="half" idx="2"/>
          </p:nvPr>
        </p:nvPicPr>
        <p:blipFill rotWithShape="1">
          <a:blip r:embed="rId2"/>
          <a:srcRect l="17754" r="22070"/>
          <a:stretch/>
        </p:blipFill>
        <p:spPr>
          <a:xfrm>
            <a:off x="4654296" y="10"/>
            <a:ext cx="7537703" cy="3539603"/>
          </a:xfrm>
          <a:prstGeom prst="rect">
            <a:avLst/>
          </a:prstGeom>
        </p:spPr>
      </p:pic>
      <p:pic>
        <p:nvPicPr>
          <p:cNvPr id="7" name="Picture 6">
            <a:extLst>
              <a:ext uri="{FF2B5EF4-FFF2-40B4-BE49-F238E27FC236}">
                <a16:creationId xmlns:a16="http://schemas.microsoft.com/office/drawing/2014/main" id="{23E174CC-491F-314B-830B-65807DE2602E}"/>
              </a:ext>
            </a:extLst>
          </p:cNvPr>
          <p:cNvPicPr>
            <a:picLocks noChangeAspect="1"/>
          </p:cNvPicPr>
          <p:nvPr/>
        </p:nvPicPr>
        <p:blipFill>
          <a:blip r:embed="rId3"/>
          <a:stretch>
            <a:fillRect/>
          </a:stretch>
        </p:blipFill>
        <p:spPr>
          <a:xfrm>
            <a:off x="4654295" y="3539612"/>
            <a:ext cx="7537705" cy="3318377"/>
          </a:xfrm>
          <a:prstGeom prst="rect">
            <a:avLst/>
          </a:prstGeom>
        </p:spPr>
      </p:pic>
    </p:spTree>
    <p:extLst>
      <p:ext uri="{BB962C8B-B14F-4D97-AF65-F5344CB8AC3E}">
        <p14:creationId xmlns:p14="http://schemas.microsoft.com/office/powerpoint/2010/main" val="3126401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99B0C6-5DB2-6045-A0A8-752F80E1091E}"/>
              </a:ext>
            </a:extLst>
          </p:cNvPr>
          <p:cNvPicPr>
            <a:picLocks noChangeAspect="1"/>
          </p:cNvPicPr>
          <p:nvPr/>
        </p:nvPicPr>
        <p:blipFill>
          <a:blip r:embed="rId4"/>
          <a:stretch>
            <a:fillRect/>
          </a:stretch>
        </p:blipFill>
        <p:spPr>
          <a:xfrm>
            <a:off x="0" y="0"/>
            <a:ext cx="12191999" cy="6858000"/>
          </a:xfrm>
          <a:prstGeom prst="rect">
            <a:avLst/>
          </a:prstGeom>
        </p:spPr>
      </p:pic>
      <p:pic>
        <p:nvPicPr>
          <p:cNvPr id="6" name="Audio Recording Mar 30, 2022 at 6:50:22 PM" descr="Audio Recording Mar 30, 2022 at 6:50:22 PM">
            <a:hlinkClick r:id="" action="ppaction://media"/>
            <a:extLst>
              <a:ext uri="{FF2B5EF4-FFF2-40B4-BE49-F238E27FC236}">
                <a16:creationId xmlns:a16="http://schemas.microsoft.com/office/drawing/2014/main" id="{2F1140E2-80C7-2547-AED6-06A9D78473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3760" y="5440680"/>
            <a:ext cx="812800" cy="812800"/>
          </a:xfrm>
          <a:prstGeom prst="rect">
            <a:avLst/>
          </a:prstGeom>
        </p:spPr>
      </p:pic>
    </p:spTree>
    <p:extLst>
      <p:ext uri="{BB962C8B-B14F-4D97-AF65-F5344CB8AC3E}">
        <p14:creationId xmlns:p14="http://schemas.microsoft.com/office/powerpoint/2010/main" val="413268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A5B77-DB09-334C-8D4A-BBE7D850E300}"/>
              </a:ext>
            </a:extLst>
          </p:cNvPr>
          <p:cNvSpPr>
            <a:spLocks noGrp="1"/>
          </p:cNvSpPr>
          <p:nvPr>
            <p:ph type="title"/>
          </p:nvPr>
        </p:nvSpPr>
        <p:spPr>
          <a:xfrm>
            <a:off x="1066800" y="728472"/>
            <a:ext cx="10058400" cy="1609344"/>
          </a:xfrm>
        </p:spPr>
        <p:txBody>
          <a:bodyPr>
            <a:normAutofit/>
          </a:bodyPr>
          <a:lstStyle/>
          <a:p>
            <a:r>
              <a:rPr lang="en-US" dirty="0"/>
              <a:t>So, “Where are we now?”</a:t>
            </a:r>
          </a:p>
        </p:txBody>
      </p:sp>
      <p:sp>
        <p:nvSpPr>
          <p:cNvPr id="3" name="Content Placeholder 2">
            <a:extLst>
              <a:ext uri="{FF2B5EF4-FFF2-40B4-BE49-F238E27FC236}">
                <a16:creationId xmlns:a16="http://schemas.microsoft.com/office/drawing/2014/main" id="{8689BF38-550A-934E-810D-A0D5B45A1680}"/>
              </a:ext>
            </a:extLst>
          </p:cNvPr>
          <p:cNvSpPr>
            <a:spLocks noGrp="1"/>
          </p:cNvSpPr>
          <p:nvPr>
            <p:ph idx="1"/>
          </p:nvPr>
        </p:nvSpPr>
        <p:spPr>
          <a:xfrm>
            <a:off x="1066800" y="2499104"/>
            <a:ext cx="9847990" cy="4358896"/>
          </a:xfrm>
        </p:spPr>
        <p:txBody>
          <a:bodyPr>
            <a:noAutofit/>
          </a:bodyPr>
          <a:lstStyle/>
          <a:p>
            <a:pPr marL="0" indent="0">
              <a:buNone/>
            </a:pPr>
            <a:r>
              <a:rPr lang="en-US" sz="2800" dirty="0"/>
              <a:t>US Prison Population compared to the rest of the world… </a:t>
            </a:r>
            <a:r>
              <a:rPr lang="en-US" sz="2800" b="1" dirty="0"/>
              <a:t>The United States contains less than 5 percent of the world’s population but incarcerates one-quarter of all prisoners across the globe. Statistics have long shown that persons of color make up a disproportionate share of the U.S. inmate population. African Americans are five times more likely than whites to serve time in prison. For drug offenses alone, they are imprisoned at rates ten times higher. </a:t>
            </a:r>
          </a:p>
        </p:txBody>
      </p:sp>
    </p:spTree>
    <p:extLst>
      <p:ext uri="{BB962C8B-B14F-4D97-AF65-F5344CB8AC3E}">
        <p14:creationId xmlns:p14="http://schemas.microsoft.com/office/powerpoint/2010/main" val="2528945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2" name="Picture 1" descr="8E14A76F-958F-4660-AA07-B987C3ADC289-1024x66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6" y="209186"/>
            <a:ext cx="11627428" cy="6510509"/>
          </a:xfrm>
          <a:prstGeom prst="rect">
            <a:avLst/>
          </a:prstGeom>
        </p:spPr>
      </p:pic>
    </p:spTree>
    <p:extLst>
      <p:ext uri="{BB962C8B-B14F-4D97-AF65-F5344CB8AC3E}">
        <p14:creationId xmlns:p14="http://schemas.microsoft.com/office/powerpoint/2010/main" val="63314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9581-25A3-3344-B13E-BB00602C2195}"/>
              </a:ext>
            </a:extLst>
          </p:cNvPr>
          <p:cNvSpPr>
            <a:spLocks noGrp="1"/>
          </p:cNvSpPr>
          <p:nvPr>
            <p:ph type="title"/>
          </p:nvPr>
        </p:nvSpPr>
        <p:spPr/>
        <p:txBody>
          <a:bodyPr>
            <a:normAutofit fontScale="90000"/>
          </a:bodyPr>
          <a:lstStyle/>
          <a:p>
            <a:pPr algn="ctr"/>
            <a:r>
              <a:rPr lang="en-US" dirty="0">
                <a:solidFill>
                  <a:schemeClr val="tx1">
                    <a:lumMod val="85000"/>
                  </a:schemeClr>
                </a:solidFill>
                <a:latin typeface="Hoefler Text Regular" panose="02030602050506020203" pitchFamily="18" charset="77"/>
              </a:rPr>
              <a:t>The Makings of Mass Incarceration</a:t>
            </a:r>
            <a:br>
              <a:rPr lang="en-US" dirty="0">
                <a:solidFill>
                  <a:schemeClr val="tx1">
                    <a:lumMod val="85000"/>
                  </a:schemeClr>
                </a:solidFill>
                <a:latin typeface="Hoefler Text Regular" panose="02030602050506020203" pitchFamily="18" charset="77"/>
              </a:rPr>
            </a:br>
            <a:endParaRPr lang="en-US" dirty="0">
              <a:solidFill>
                <a:schemeClr val="tx1">
                  <a:lumMod val="85000"/>
                </a:schemeClr>
              </a:solidFill>
            </a:endParaRPr>
          </a:p>
        </p:txBody>
      </p:sp>
      <p:graphicFrame>
        <p:nvGraphicFramePr>
          <p:cNvPr id="7" name="Content Placeholder 6">
            <a:extLst>
              <a:ext uri="{FF2B5EF4-FFF2-40B4-BE49-F238E27FC236}">
                <a16:creationId xmlns:a16="http://schemas.microsoft.com/office/drawing/2014/main" id="{DAD2E862-27E6-CA44-AD30-0CA08FDDD08E}"/>
              </a:ext>
            </a:extLst>
          </p:cNvPr>
          <p:cNvGraphicFramePr>
            <a:graphicFrameLocks noGrp="1"/>
          </p:cNvGraphicFramePr>
          <p:nvPr>
            <p:ph idx="1"/>
            <p:extLst>
              <p:ext uri="{D42A27DB-BD31-4B8C-83A1-F6EECF244321}">
                <p14:modId xmlns:p14="http://schemas.microsoft.com/office/powerpoint/2010/main" val="4022588644"/>
              </p:ext>
            </p:extLst>
          </p:nvPr>
        </p:nvGraphicFramePr>
        <p:xfrm>
          <a:off x="0" y="1651820"/>
          <a:ext cx="12191999" cy="5206181"/>
        </p:xfrm>
        <a:graphic>
          <a:graphicData uri="http://schemas.openxmlformats.org/drawingml/2006/table">
            <a:tbl>
              <a:tblPr/>
              <a:tblGrid>
                <a:gridCol w="12191999">
                  <a:extLst>
                    <a:ext uri="{9D8B030D-6E8A-4147-A177-3AD203B41FA5}">
                      <a16:colId xmlns:a16="http://schemas.microsoft.com/office/drawing/2014/main" val="3323128731"/>
                    </a:ext>
                  </a:extLst>
                </a:gridCol>
              </a:tblGrid>
              <a:tr h="1176651">
                <a:tc>
                  <a:txBody>
                    <a:bodyPr/>
                    <a:lstStyle/>
                    <a:p>
                      <a:pPr algn="l"/>
                      <a:r>
                        <a:rPr lang="en-US" sz="2000" b="1" dirty="0">
                          <a:solidFill>
                            <a:srgbClr val="000000"/>
                          </a:solidFill>
                          <a:effectLst/>
                          <a:latin typeface="Helvetica" pitchFamily="2" charset="0"/>
                        </a:rPr>
                        <a:t>The system in which many people are imprisoned for decades at significant cost to taxpayers and families is called mass incarceration. Rather than an inevitable outcome, mass incarceration is the result of a series of political choices.</a:t>
                      </a:r>
                    </a:p>
                  </a:txBody>
                  <a:tcPr marL="194239" marR="194239" marT="77696" marB="77696">
                    <a:lnL>
                      <a:noFill/>
                    </a:lnL>
                    <a:lnR>
                      <a:noFill/>
                    </a:lnR>
                    <a:lnT>
                      <a:noFill/>
                    </a:lnT>
                    <a:lnB>
                      <a:noFill/>
                    </a:lnB>
                    <a:solidFill>
                      <a:srgbClr val="EBF8FB"/>
                    </a:solidFill>
                  </a:tcPr>
                </a:tc>
                <a:extLst>
                  <a:ext uri="{0D108BD9-81ED-4DB2-BD59-A6C34878D82A}">
                    <a16:rowId xmlns:a16="http://schemas.microsoft.com/office/drawing/2014/main" val="535801375"/>
                  </a:ext>
                </a:extLst>
              </a:tr>
              <a:tr h="1511897">
                <a:tc>
                  <a:txBody>
                    <a:bodyPr/>
                    <a:lstStyle/>
                    <a:p>
                      <a:pPr algn="l"/>
                      <a:r>
                        <a:rPr lang="en-US" sz="2000" b="1" dirty="0">
                          <a:solidFill>
                            <a:srgbClr val="000000"/>
                          </a:solidFill>
                          <a:effectLst/>
                          <a:latin typeface="Helvetica" pitchFamily="2" charset="0"/>
                        </a:rPr>
                        <a:t>Before the 1970s, 100 people out of every 100,000 were incarcerated. In 2018, 655 people out of 100,000 were behind bars. Mass incarceration has had a disproportionate effect on Black and Latino people. In 2016, the incarceration rate for White people was 465 per 100,000, while Latinos made up 1,091 and Blacks comprised 2,724.</a:t>
                      </a:r>
                    </a:p>
                  </a:txBody>
                  <a:tcPr marL="194239" marR="194239" marT="77696" marB="77696">
                    <a:lnL>
                      <a:noFill/>
                    </a:lnL>
                    <a:lnR>
                      <a:noFill/>
                    </a:lnR>
                    <a:lnT>
                      <a:noFill/>
                    </a:lnT>
                    <a:lnB>
                      <a:noFill/>
                    </a:lnB>
                    <a:solidFill>
                      <a:srgbClr val="EBF8FB"/>
                    </a:solidFill>
                  </a:tcPr>
                </a:tc>
                <a:extLst>
                  <a:ext uri="{0D108BD9-81ED-4DB2-BD59-A6C34878D82A}">
                    <a16:rowId xmlns:a16="http://schemas.microsoft.com/office/drawing/2014/main" val="4000125826"/>
                  </a:ext>
                </a:extLst>
              </a:tr>
              <a:tr h="2517633">
                <a:tc>
                  <a:txBody>
                    <a:bodyPr/>
                    <a:lstStyle/>
                    <a:p>
                      <a:pPr algn="l"/>
                      <a:r>
                        <a:rPr lang="en-US" sz="2000" b="1" dirty="0">
                          <a:solidFill>
                            <a:srgbClr val="000000"/>
                          </a:solidFill>
                          <a:effectLst/>
                          <a:latin typeface="Helvetica" pitchFamily="2" charset="0"/>
                        </a:rPr>
                        <a:t>Some historians trace the beginning to President Richard Nixon’s War on Drugs, declared in 1971. “The declaration and escalation of the War on Drugs marked a moment in our history when a group of people defined by race and class was defined as the ‘</a:t>
                      </a:r>
                      <a:r>
                        <a:rPr lang="en-US" sz="2000" b="1" dirty="0">
                          <a:solidFill>
                            <a:schemeClr val="tx1"/>
                          </a:solidFill>
                          <a:effectLst/>
                          <a:latin typeface="Helvetica" pitchFamily="2" charset="0"/>
                        </a:rPr>
                        <a:t>enemy,’” </a:t>
                      </a:r>
                      <a:r>
                        <a:rPr lang="en-US" sz="2000" b="1" u="none" strike="noStrike" dirty="0">
                          <a:solidFill>
                            <a:schemeClr val="tx1"/>
                          </a:solidFill>
                          <a:effectLst/>
                          <a:latin typeface="Helvetica" pitchFamily="2" charset="0"/>
                          <a:hlinkClick r:id="rId2">
                            <a:extLst>
                              <a:ext uri="{A12FA001-AC4F-418D-AE19-62706E023703}">
                                <ahyp:hlinkClr xmlns:ahyp="http://schemas.microsoft.com/office/drawing/2018/hyperlinkcolor" val="tx"/>
                              </a:ext>
                            </a:extLst>
                          </a:hlinkClick>
                        </a:rPr>
                        <a:t>Michelle Alexander, author of “The New Jim Crow,”</a:t>
                      </a:r>
                      <a:r>
                        <a:rPr lang="en-US" sz="2000" b="1" dirty="0">
                          <a:solidFill>
                            <a:schemeClr val="tx1"/>
                          </a:solidFill>
                          <a:effectLst/>
                          <a:latin typeface="Helvetica" pitchFamily="2" charset="0"/>
                        </a:rPr>
                        <a:t> told The Marshall Project in 2017. </a:t>
                      </a:r>
                      <a:r>
                        <a:rPr lang="en-US" sz="2000" b="1" u="none" strike="noStrike" dirty="0">
                          <a:solidFill>
                            <a:schemeClr val="tx1"/>
                          </a:solidFill>
                          <a:effectLst/>
                          <a:latin typeface="Helvetica" pitchFamily="2" charset="0"/>
                          <a:hlinkClick r:id="rId2">
                            <a:extLst>
                              <a:ext uri="{A12FA001-AC4F-418D-AE19-62706E023703}">
                                <ahyp:hlinkClr xmlns:ahyp="http://schemas.microsoft.com/office/drawing/2018/hyperlinkcolor" val="tx"/>
                              </a:ext>
                            </a:extLst>
                          </a:hlinkClick>
                        </a:rPr>
                        <a:t>Other researchers point to an actual rise</a:t>
                      </a:r>
                      <a:r>
                        <a:rPr lang="en-US" sz="2000" b="1" u="none" dirty="0">
                          <a:solidFill>
                            <a:schemeClr val="tx1"/>
                          </a:solidFill>
                          <a:effectLst/>
                          <a:latin typeface="Helvetica" pitchFamily="2" charset="0"/>
                        </a:rPr>
                        <a:t> </a:t>
                      </a:r>
                      <a:r>
                        <a:rPr lang="en-US" sz="2000" b="1" dirty="0">
                          <a:solidFill>
                            <a:schemeClr val="tx1"/>
                          </a:solidFill>
                          <a:effectLst/>
                          <a:latin typeface="Helvetica" pitchFamily="2" charset="0"/>
                        </a:rPr>
                        <a:t>in violent crime, as opposed to drug crimes, in the 1970s </a:t>
                      </a:r>
                      <a:r>
                        <a:rPr lang="en-US" sz="2000" b="1" dirty="0">
                          <a:solidFill>
                            <a:schemeClr val="bg1"/>
                          </a:solidFill>
                          <a:effectLst/>
                          <a:latin typeface="Helvetica" pitchFamily="2" charset="0"/>
                        </a:rPr>
                        <a:t>through the 1990s. This led to the hiring of more prosecutors, greater prosecutorial </a:t>
                      </a:r>
                      <a:r>
                        <a:rPr lang="en-US" sz="2000" b="1" dirty="0">
                          <a:solidFill>
                            <a:srgbClr val="000000"/>
                          </a:solidFill>
                          <a:effectLst/>
                          <a:latin typeface="Helvetica" pitchFamily="2" charset="0"/>
                        </a:rPr>
                        <a:t>power and more felony convictions, many through plea bargains.</a:t>
                      </a:r>
                    </a:p>
                  </a:txBody>
                  <a:tcPr marL="194239" marR="194239" marT="77696" marB="77696">
                    <a:lnL>
                      <a:noFill/>
                    </a:lnL>
                    <a:lnR>
                      <a:noFill/>
                    </a:lnR>
                    <a:lnT>
                      <a:noFill/>
                    </a:lnT>
                    <a:lnB>
                      <a:noFill/>
                    </a:lnB>
                    <a:solidFill>
                      <a:srgbClr val="EBF8FB"/>
                    </a:solidFill>
                  </a:tcPr>
                </a:tc>
                <a:extLst>
                  <a:ext uri="{0D108BD9-81ED-4DB2-BD59-A6C34878D82A}">
                    <a16:rowId xmlns:a16="http://schemas.microsoft.com/office/drawing/2014/main" val="4273512397"/>
                  </a:ext>
                </a:extLst>
              </a:tr>
            </a:tbl>
          </a:graphicData>
        </a:graphic>
      </p:graphicFrame>
    </p:spTree>
    <p:extLst>
      <p:ext uri="{BB962C8B-B14F-4D97-AF65-F5344CB8AC3E}">
        <p14:creationId xmlns:p14="http://schemas.microsoft.com/office/powerpoint/2010/main" val="3605094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52D85-2B7A-41F2-8143-43B0916E58E5}"/>
              </a:ext>
            </a:extLst>
          </p:cNvPr>
          <p:cNvSpPr>
            <a:spLocks noGrp="1"/>
          </p:cNvSpPr>
          <p:nvPr>
            <p:ph type="title"/>
          </p:nvPr>
        </p:nvSpPr>
        <p:spPr/>
        <p:txBody>
          <a:bodyPr/>
          <a:lstStyle/>
          <a:p>
            <a:r>
              <a:rPr lang="en-US" dirty="0"/>
              <a:t>Impact on African American Community</a:t>
            </a:r>
          </a:p>
        </p:txBody>
      </p:sp>
      <p:sp>
        <p:nvSpPr>
          <p:cNvPr id="3" name="Content Placeholder 2">
            <a:extLst>
              <a:ext uri="{FF2B5EF4-FFF2-40B4-BE49-F238E27FC236}">
                <a16:creationId xmlns:a16="http://schemas.microsoft.com/office/drawing/2014/main" id="{1AD6CA5E-7F4C-436B-84E0-3E6F87268B37}"/>
              </a:ext>
            </a:extLst>
          </p:cNvPr>
          <p:cNvSpPr>
            <a:spLocks noGrp="1"/>
          </p:cNvSpPr>
          <p:nvPr>
            <p:ph idx="1"/>
          </p:nvPr>
        </p:nvSpPr>
        <p:spPr>
          <a:xfrm>
            <a:off x="311612" y="2882563"/>
            <a:ext cx="11162634" cy="3599316"/>
          </a:xfrm>
        </p:spPr>
        <p:txBody>
          <a:bodyPr/>
          <a:lstStyle/>
          <a:p>
            <a:r>
              <a:rPr lang="en-US" sz="3200" dirty="0"/>
              <a:t>13% of all drug dealers and users are African American</a:t>
            </a:r>
          </a:p>
          <a:p>
            <a:r>
              <a:rPr lang="en-US" sz="3200" dirty="0"/>
              <a:t>17% are from Latino groups</a:t>
            </a:r>
          </a:p>
          <a:p>
            <a:r>
              <a:rPr lang="en-US" sz="3200" dirty="0"/>
              <a:t>65% are white</a:t>
            </a:r>
          </a:p>
          <a:p>
            <a:r>
              <a:rPr lang="en-US" sz="3200" dirty="0"/>
              <a:t>50% of those incarcerated from drug related offences are people of color. (Crutchfield and Weeks, 2015)</a:t>
            </a:r>
          </a:p>
          <a:p>
            <a:endParaRPr lang="en-US" dirty="0"/>
          </a:p>
        </p:txBody>
      </p:sp>
    </p:spTree>
    <p:extLst>
      <p:ext uri="{BB962C8B-B14F-4D97-AF65-F5344CB8AC3E}">
        <p14:creationId xmlns:p14="http://schemas.microsoft.com/office/powerpoint/2010/main" val="2177148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4BE7-598A-C947-9AF9-1249A0C02755}"/>
              </a:ext>
            </a:extLst>
          </p:cNvPr>
          <p:cNvSpPr>
            <a:spLocks noGrp="1"/>
          </p:cNvSpPr>
          <p:nvPr>
            <p:ph type="title"/>
          </p:nvPr>
        </p:nvSpPr>
        <p:spPr/>
        <p:txBody>
          <a:bodyPr>
            <a:normAutofit/>
          </a:bodyPr>
          <a:lstStyle/>
          <a:p>
            <a:pPr algn="ctr"/>
            <a:r>
              <a:rPr lang="en-US" sz="3200" b="1" dirty="0"/>
              <a:t>The Problem of Prison</a:t>
            </a:r>
          </a:p>
        </p:txBody>
      </p:sp>
      <p:sp>
        <p:nvSpPr>
          <p:cNvPr id="9" name="Content Placeholder 8">
            <a:extLst>
              <a:ext uri="{FF2B5EF4-FFF2-40B4-BE49-F238E27FC236}">
                <a16:creationId xmlns:a16="http://schemas.microsoft.com/office/drawing/2014/main" id="{889826DC-6B70-0520-9BBE-35D6A3AC7D9B}"/>
              </a:ext>
            </a:extLst>
          </p:cNvPr>
          <p:cNvSpPr>
            <a:spLocks noGrp="1"/>
          </p:cNvSpPr>
          <p:nvPr>
            <p:ph type="body" sz="half" idx="2"/>
          </p:nvPr>
        </p:nvSpPr>
        <p:spPr>
          <a:xfrm>
            <a:off x="176980" y="2501152"/>
            <a:ext cx="5276533" cy="3599315"/>
          </a:xfrm>
        </p:spPr>
        <p:txBody>
          <a:bodyPr>
            <a:noAutofit/>
          </a:bodyPr>
          <a:lstStyle/>
          <a:p>
            <a:r>
              <a:rPr lang="en-US" sz="2800" b="1" dirty="0"/>
              <a:t>There is a direct connection between the mass incarceration of African American men and the resulting critical need for viable reentry services</a:t>
            </a:r>
            <a:br>
              <a:rPr lang="en-US" sz="2800" b="1" dirty="0"/>
            </a:br>
            <a:endParaRPr lang="en-US" sz="2800" dirty="0"/>
          </a:p>
        </p:txBody>
      </p:sp>
      <p:pic>
        <p:nvPicPr>
          <p:cNvPr id="5" name="Content Placeholder 4">
            <a:extLst>
              <a:ext uri="{FF2B5EF4-FFF2-40B4-BE49-F238E27FC236}">
                <a16:creationId xmlns:a16="http://schemas.microsoft.com/office/drawing/2014/main" id="{A6AB806F-F950-9C4D-957C-7D6ABC6F8FAC}"/>
              </a:ext>
            </a:extLst>
          </p:cNvPr>
          <p:cNvPicPr>
            <a:picLocks noChangeAspect="1"/>
          </p:cNvPicPr>
          <p:nvPr/>
        </p:nvPicPr>
        <p:blipFill>
          <a:blip r:embed="rId2"/>
          <a:stretch>
            <a:fillRect/>
          </a:stretch>
        </p:blipFill>
        <p:spPr>
          <a:xfrm>
            <a:off x="5692877" y="2501152"/>
            <a:ext cx="6322143" cy="3746013"/>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990325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21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42050-B455-7942-B066-051177B369E3}"/>
              </a:ext>
            </a:extLst>
          </p:cNvPr>
          <p:cNvSpPr>
            <a:spLocks noGrp="1"/>
          </p:cNvSpPr>
          <p:nvPr>
            <p:ph type="title"/>
          </p:nvPr>
        </p:nvSpPr>
        <p:spPr>
          <a:xfrm>
            <a:off x="595505" y="1699577"/>
            <a:ext cx="11000987" cy="1059305"/>
          </a:xfrm>
        </p:spPr>
        <p:txBody>
          <a:bodyPr>
            <a:normAutofit fontScale="90000"/>
          </a:bodyPr>
          <a:lstStyle/>
          <a:p>
            <a:pPr algn="ctr"/>
            <a:r>
              <a:rPr lang="en-US" b="1" dirty="0"/>
              <a:t>Reentry Trends in the United States 2018 reports that… </a:t>
            </a:r>
            <a:br>
              <a:rPr lang="en-US" b="1" dirty="0"/>
            </a:br>
            <a:endParaRPr lang="en-US" b="1" dirty="0"/>
          </a:p>
        </p:txBody>
      </p:sp>
      <p:sp>
        <p:nvSpPr>
          <p:cNvPr id="3" name="Content Placeholder 2">
            <a:extLst>
              <a:ext uri="{FF2B5EF4-FFF2-40B4-BE49-F238E27FC236}">
                <a16:creationId xmlns:a16="http://schemas.microsoft.com/office/drawing/2014/main" id="{859BEC92-1E2C-244E-B420-AD13E4300D8F}"/>
              </a:ext>
            </a:extLst>
          </p:cNvPr>
          <p:cNvSpPr>
            <a:spLocks noGrp="1"/>
          </p:cNvSpPr>
          <p:nvPr>
            <p:ph sz="half" idx="1"/>
          </p:nvPr>
        </p:nvSpPr>
        <p:spPr>
          <a:xfrm>
            <a:off x="731571" y="2372203"/>
            <a:ext cx="10728856" cy="5435600"/>
          </a:xfrm>
        </p:spPr>
        <p:txBody>
          <a:bodyPr>
            <a:normAutofit/>
          </a:bodyPr>
          <a:lstStyle/>
          <a:p>
            <a:pPr marL="0" indent="0">
              <a:buNone/>
            </a:pPr>
            <a:r>
              <a:rPr lang="en-US" dirty="0"/>
              <a:t> </a:t>
            </a:r>
          </a:p>
          <a:p>
            <a:pPr marL="0" indent="0">
              <a:buNone/>
            </a:pPr>
            <a:r>
              <a:rPr lang="en-US" sz="3600" b="1" dirty="0"/>
              <a:t>-Over 95% of the prison population today will be released at some point in the future”.   </a:t>
            </a:r>
          </a:p>
          <a:p>
            <a:pPr marL="0" indent="0">
              <a:buNone/>
            </a:pPr>
            <a:r>
              <a:rPr lang="en-US" sz="3600" b="1" dirty="0"/>
              <a:t>And,</a:t>
            </a:r>
          </a:p>
          <a:p>
            <a:pPr marL="0" indent="0">
              <a:buNone/>
            </a:pPr>
            <a:r>
              <a:rPr lang="en-US" sz="3600" b="1" dirty="0"/>
              <a:t>-95% of released prisoners will return to their community of origin (Carson, 2016).  </a:t>
            </a:r>
          </a:p>
          <a:p>
            <a:endParaRPr lang="en-US" dirty="0"/>
          </a:p>
        </p:txBody>
      </p:sp>
    </p:spTree>
    <p:extLst>
      <p:ext uri="{BB962C8B-B14F-4D97-AF65-F5344CB8AC3E}">
        <p14:creationId xmlns:p14="http://schemas.microsoft.com/office/powerpoint/2010/main" val="4267685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CAE49-1FE8-0643-80DF-3488D879A588}"/>
              </a:ext>
            </a:extLst>
          </p:cNvPr>
          <p:cNvSpPr>
            <a:spLocks noGrp="1"/>
          </p:cNvSpPr>
          <p:nvPr>
            <p:ph type="title"/>
          </p:nvPr>
        </p:nvSpPr>
        <p:spPr>
          <a:xfrm>
            <a:off x="1066800" y="778922"/>
            <a:ext cx="10058400" cy="1609344"/>
          </a:xfrm>
        </p:spPr>
        <p:txBody>
          <a:bodyPr/>
          <a:lstStyle/>
          <a:p>
            <a:pPr algn="ctr"/>
            <a:r>
              <a:rPr lang="en-US" dirty="0"/>
              <a:t>Introduction &amp; Grounding</a:t>
            </a:r>
          </a:p>
        </p:txBody>
      </p:sp>
      <p:sp>
        <p:nvSpPr>
          <p:cNvPr id="3" name="Content Placeholder 2">
            <a:extLst>
              <a:ext uri="{FF2B5EF4-FFF2-40B4-BE49-F238E27FC236}">
                <a16:creationId xmlns:a16="http://schemas.microsoft.com/office/drawing/2014/main" id="{A12FCE2B-4DDD-7045-8A5C-824ACF3C397B}"/>
              </a:ext>
            </a:extLst>
          </p:cNvPr>
          <p:cNvSpPr>
            <a:spLocks noGrp="1"/>
          </p:cNvSpPr>
          <p:nvPr>
            <p:ph idx="1"/>
          </p:nvPr>
        </p:nvSpPr>
        <p:spPr>
          <a:xfrm>
            <a:off x="977462" y="1722016"/>
            <a:ext cx="11380497" cy="4050792"/>
          </a:xfrm>
        </p:spPr>
        <p:txBody>
          <a:bodyPr>
            <a:noAutofit/>
          </a:bodyPr>
          <a:lstStyle/>
          <a:p>
            <a:endParaRPr lang="en-US" sz="2800" b="1" dirty="0"/>
          </a:p>
          <a:p>
            <a:r>
              <a:rPr lang="en-US" sz="2800" b="1" dirty="0"/>
              <a:t>Welcome</a:t>
            </a:r>
          </a:p>
          <a:p>
            <a:r>
              <a:rPr lang="en-US" sz="2800" b="1" dirty="0"/>
              <a:t>Who is in the room? And why?</a:t>
            </a:r>
          </a:p>
          <a:p>
            <a:r>
              <a:rPr lang="en-US" sz="2800" b="1" dirty="0"/>
              <a:t>What do you want to know?</a:t>
            </a:r>
          </a:p>
          <a:p>
            <a:r>
              <a:rPr lang="en-US" sz="2800" b="1" dirty="0"/>
              <a:t>We begin with a brief history lesson</a:t>
            </a:r>
          </a:p>
          <a:p>
            <a:r>
              <a:rPr lang="en-US" sz="2800" b="1" dirty="0"/>
              <a:t>Post Incarceration, Reentry, After “justice involvement”</a:t>
            </a:r>
          </a:p>
          <a:p>
            <a:r>
              <a:rPr lang="en-US" sz="2800" b="1" dirty="0"/>
              <a:t>Post Incarceration Stress &amp; Trauma</a:t>
            </a:r>
          </a:p>
          <a:p>
            <a:r>
              <a:rPr lang="en-US" sz="2800" b="1" dirty="0"/>
              <a:t>“A Tale of Three Cities”</a:t>
            </a:r>
          </a:p>
        </p:txBody>
      </p:sp>
    </p:spTree>
    <p:extLst>
      <p:ext uri="{BB962C8B-B14F-4D97-AF65-F5344CB8AC3E}">
        <p14:creationId xmlns:p14="http://schemas.microsoft.com/office/powerpoint/2010/main" val="50661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21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3C2C4-4C46-0A46-8461-24CA1E00531F}"/>
              </a:ext>
            </a:extLst>
          </p:cNvPr>
          <p:cNvSpPr>
            <a:spLocks noGrp="1"/>
          </p:cNvSpPr>
          <p:nvPr>
            <p:ph type="title"/>
          </p:nvPr>
        </p:nvSpPr>
        <p:spPr>
          <a:xfrm>
            <a:off x="942594" y="622055"/>
            <a:ext cx="9520157" cy="1059305"/>
          </a:xfrm>
        </p:spPr>
        <p:txBody>
          <a:bodyPr/>
          <a:lstStyle/>
          <a:p>
            <a:pPr algn="ctr"/>
            <a:r>
              <a:rPr lang="en-US" b="1" dirty="0"/>
              <a:t>Recidivism (Tennessee)</a:t>
            </a:r>
          </a:p>
        </p:txBody>
      </p:sp>
      <p:sp>
        <p:nvSpPr>
          <p:cNvPr id="3" name="Content Placeholder 2">
            <a:extLst>
              <a:ext uri="{FF2B5EF4-FFF2-40B4-BE49-F238E27FC236}">
                <a16:creationId xmlns:a16="http://schemas.microsoft.com/office/drawing/2014/main" id="{4FB44B60-1E37-604A-A563-88D2D5E5F49E}"/>
              </a:ext>
            </a:extLst>
          </p:cNvPr>
          <p:cNvSpPr>
            <a:spLocks noGrp="1"/>
          </p:cNvSpPr>
          <p:nvPr>
            <p:ph sz="half" idx="1"/>
          </p:nvPr>
        </p:nvSpPr>
        <p:spPr>
          <a:xfrm>
            <a:off x="240890" y="2192423"/>
            <a:ext cx="11710220" cy="5385038"/>
          </a:xfrm>
        </p:spPr>
        <p:txBody>
          <a:bodyPr>
            <a:normAutofit/>
          </a:bodyPr>
          <a:lstStyle/>
          <a:p>
            <a:pPr marL="0" indent="0">
              <a:buNone/>
            </a:pPr>
            <a:r>
              <a:rPr lang="en-US" sz="2800" b="1" dirty="0"/>
              <a:t>On the local level, a Tennessee Department of Corrections 2017 communique states that, “Tennessee statewide recidivism numbers for 2016 was 47.1%, down from 50.5% in 2010. </a:t>
            </a:r>
          </a:p>
          <a:p>
            <a:pPr marL="0" indent="0">
              <a:buNone/>
            </a:pPr>
            <a:r>
              <a:rPr lang="en-US" sz="2800" b="1" dirty="0"/>
              <a:t>Tennessee recidivism is defined as the percentage of felony inmates who are re-incarcerated within three years of their release.   </a:t>
            </a:r>
          </a:p>
          <a:p>
            <a:pPr marL="0" indent="0">
              <a:buNone/>
            </a:pPr>
            <a:r>
              <a:rPr lang="en-US" sz="2800" b="1" dirty="0"/>
              <a:t>The Tennessee Department of Corrections, Fiscal Year 2018 reports that over 13,000 prisoners were released in the state of Tennessee.  Using the 2016 recidivism rate of 47.1%, the projected number of reoffenders (recidivism rate) within three years of release is over 6,000 persons for the state of Tennessee. </a:t>
            </a:r>
          </a:p>
          <a:p>
            <a:pPr marL="0" indent="0">
              <a:buNone/>
            </a:pPr>
            <a:endParaRPr lang="en-US" dirty="0"/>
          </a:p>
        </p:txBody>
      </p:sp>
    </p:spTree>
    <p:extLst>
      <p:ext uri="{BB962C8B-B14F-4D97-AF65-F5344CB8AC3E}">
        <p14:creationId xmlns:p14="http://schemas.microsoft.com/office/powerpoint/2010/main" val="4266350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21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1986-7E6F-4E10-A142-7EB169442568}"/>
              </a:ext>
            </a:extLst>
          </p:cNvPr>
          <p:cNvSpPr>
            <a:spLocks noGrp="1"/>
          </p:cNvSpPr>
          <p:nvPr>
            <p:ph type="title"/>
          </p:nvPr>
        </p:nvSpPr>
        <p:spPr/>
        <p:txBody>
          <a:bodyPr/>
          <a:lstStyle/>
          <a:p>
            <a:r>
              <a:rPr lang="en-US" dirty="0"/>
              <a:t>Collateral Consequences</a:t>
            </a:r>
          </a:p>
        </p:txBody>
      </p:sp>
      <p:sp>
        <p:nvSpPr>
          <p:cNvPr id="3" name="Content Placeholder 2">
            <a:extLst>
              <a:ext uri="{FF2B5EF4-FFF2-40B4-BE49-F238E27FC236}">
                <a16:creationId xmlns:a16="http://schemas.microsoft.com/office/drawing/2014/main" id="{FC72AF1E-42EC-402B-A410-A0D5DEFC92F3}"/>
              </a:ext>
            </a:extLst>
          </p:cNvPr>
          <p:cNvSpPr>
            <a:spLocks noGrp="1"/>
          </p:cNvSpPr>
          <p:nvPr>
            <p:ph idx="1"/>
          </p:nvPr>
        </p:nvSpPr>
        <p:spPr>
          <a:xfrm>
            <a:off x="191729" y="2336873"/>
            <a:ext cx="11680723" cy="4270404"/>
          </a:xfrm>
        </p:spPr>
        <p:txBody>
          <a:bodyPr>
            <a:normAutofit/>
          </a:bodyPr>
          <a:lstStyle/>
          <a:p>
            <a:r>
              <a:rPr lang="en-US" sz="2800" dirty="0"/>
              <a:t>“The psychological consequences of incarceration may represent significant impediments to post-prison adjustment. They may interfere with the transition from prison to home, impede an ex-convict’s successful re-integration into a social network and employment setting, and may compromise an incarcerated parent’s ability to resume his or her role with family and children. Parents who return from periods of incarceration still dependent on institutional structures and routines cannot be expected to effectively organize the lives of their children or exercise the initiative and autonomous decision making that parenting requires.” (Haney, 2003)</a:t>
            </a:r>
          </a:p>
          <a:p>
            <a:endParaRPr lang="en-US" dirty="0"/>
          </a:p>
        </p:txBody>
      </p:sp>
    </p:spTree>
    <p:extLst>
      <p:ext uri="{BB962C8B-B14F-4D97-AF65-F5344CB8AC3E}">
        <p14:creationId xmlns:p14="http://schemas.microsoft.com/office/powerpoint/2010/main" val="2509905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39717-797C-4940-8925-5FC663870064}"/>
              </a:ext>
            </a:extLst>
          </p:cNvPr>
          <p:cNvSpPr>
            <a:spLocks noGrp="1"/>
          </p:cNvSpPr>
          <p:nvPr>
            <p:ph type="title"/>
          </p:nvPr>
        </p:nvSpPr>
        <p:spPr/>
        <p:txBody>
          <a:bodyPr/>
          <a:lstStyle/>
          <a:p>
            <a:pPr algn="ctr"/>
            <a:r>
              <a:rPr lang="en-US" dirty="0"/>
              <a:t>What is PITS/PIS?</a:t>
            </a:r>
          </a:p>
        </p:txBody>
      </p:sp>
      <p:sp>
        <p:nvSpPr>
          <p:cNvPr id="3" name="Content Placeholder 2">
            <a:extLst>
              <a:ext uri="{FF2B5EF4-FFF2-40B4-BE49-F238E27FC236}">
                <a16:creationId xmlns:a16="http://schemas.microsoft.com/office/drawing/2014/main" id="{1201AC48-ADFE-4948-A823-70F24A453C02}"/>
              </a:ext>
            </a:extLst>
          </p:cNvPr>
          <p:cNvSpPr>
            <a:spLocks noGrp="1"/>
          </p:cNvSpPr>
          <p:nvPr>
            <p:ph idx="1"/>
          </p:nvPr>
        </p:nvSpPr>
        <p:spPr>
          <a:xfrm>
            <a:off x="189271" y="1768158"/>
            <a:ext cx="11813458" cy="4521127"/>
          </a:xfrm>
          <a:gradFill>
            <a:gsLst>
              <a:gs pos="0">
                <a:schemeClr val="accent1"/>
              </a:gs>
              <a:gs pos="21000">
                <a:schemeClr val="bg2">
                  <a:shade val="100000"/>
                  <a:hueMod val="100000"/>
                  <a:satMod val="110000"/>
                  <a:lumMod val="130000"/>
                </a:schemeClr>
              </a:gs>
              <a:gs pos="100000">
                <a:schemeClr val="bg2">
                  <a:shade val="78000"/>
                  <a:hueMod val="118000"/>
                  <a:satMod val="120000"/>
                  <a:lumMod val="69000"/>
                </a:schemeClr>
              </a:gs>
            </a:gsLst>
            <a:lin ang="2520000" scaled="0"/>
          </a:gradFill>
        </p:spPr>
        <p:txBody>
          <a:bodyPr>
            <a:noAutofit/>
          </a:bodyPr>
          <a:lstStyle/>
          <a:p>
            <a:pPr marL="349250" indent="-233363"/>
            <a:r>
              <a:rPr lang="en-US" sz="2800" dirty="0"/>
              <a:t>Post Incarceration Stress is a possible distinct subtype of PTSD that is found in those who have been released from prison.</a:t>
            </a:r>
          </a:p>
          <a:p>
            <a:pPr marL="349250" indent="-233363"/>
            <a:r>
              <a:rPr lang="en-US" sz="2800" dirty="0"/>
              <a:t>Characterized by:</a:t>
            </a:r>
          </a:p>
          <a:p>
            <a:pPr marL="349250" lvl="1" indent="-233363"/>
            <a:r>
              <a:rPr lang="en-US" sz="2800" dirty="0"/>
              <a:t> institutionalized personality traits </a:t>
            </a:r>
          </a:p>
          <a:p>
            <a:pPr marL="349250" lvl="2" indent="-233363"/>
            <a:r>
              <a:rPr lang="en-US" sz="2800" dirty="0"/>
              <a:t>distrusting others, difficulty engaging in relationships, hampered decision-making</a:t>
            </a:r>
          </a:p>
          <a:p>
            <a:pPr marL="349250" lvl="1" indent="-233363"/>
            <a:r>
              <a:rPr lang="en-US" sz="2800" dirty="0"/>
              <a:t> social–sensory disorientation </a:t>
            </a:r>
          </a:p>
          <a:p>
            <a:pPr marL="349250" lvl="2" indent="-233363"/>
            <a:r>
              <a:rPr lang="en-US" sz="2800" dirty="0"/>
              <a:t>spatial disorientation, difficulty in social interactions</a:t>
            </a:r>
          </a:p>
          <a:p>
            <a:pPr marL="349250" lvl="1" indent="-233363"/>
            <a:r>
              <a:rPr lang="en-US" sz="2800" dirty="0"/>
              <a:t>social and temporal alienation </a:t>
            </a:r>
          </a:p>
          <a:p>
            <a:pPr marL="349250" lvl="2" indent="-233363"/>
            <a:r>
              <a:rPr lang="en-US" sz="2800" dirty="0"/>
              <a:t>the idea of ‘not belonging’ in social and temporal setting (</a:t>
            </a:r>
            <a:r>
              <a:rPr lang="en-US" sz="2800" dirty="0" err="1"/>
              <a:t>Liem</a:t>
            </a:r>
            <a:r>
              <a:rPr lang="en-US" sz="2800" dirty="0"/>
              <a:t>, Kunst 2013)</a:t>
            </a:r>
          </a:p>
        </p:txBody>
      </p:sp>
    </p:spTree>
    <p:extLst>
      <p:ext uri="{BB962C8B-B14F-4D97-AF65-F5344CB8AC3E}">
        <p14:creationId xmlns:p14="http://schemas.microsoft.com/office/powerpoint/2010/main" val="2570055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21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A4C8-1418-4707-BFA4-81B61865D5EB}"/>
              </a:ext>
            </a:extLst>
          </p:cNvPr>
          <p:cNvSpPr>
            <a:spLocks noGrp="1"/>
          </p:cNvSpPr>
          <p:nvPr>
            <p:ph type="title"/>
          </p:nvPr>
        </p:nvSpPr>
        <p:spPr>
          <a:xfrm>
            <a:off x="680720" y="484632"/>
            <a:ext cx="10447528" cy="1609344"/>
          </a:xfrm>
        </p:spPr>
        <p:txBody>
          <a:bodyPr>
            <a:normAutofit/>
          </a:bodyPr>
          <a:lstStyle/>
          <a:p>
            <a:r>
              <a:rPr lang="en-US" sz="4800" dirty="0"/>
              <a:t>Identifiable signs and symptoms of PITS?</a:t>
            </a:r>
          </a:p>
        </p:txBody>
      </p:sp>
      <p:sp>
        <p:nvSpPr>
          <p:cNvPr id="3" name="Content Placeholder 2">
            <a:extLst>
              <a:ext uri="{FF2B5EF4-FFF2-40B4-BE49-F238E27FC236}">
                <a16:creationId xmlns:a16="http://schemas.microsoft.com/office/drawing/2014/main" id="{C71CB895-32C2-4CC6-BE26-43B34E9D688B}"/>
              </a:ext>
            </a:extLst>
          </p:cNvPr>
          <p:cNvSpPr>
            <a:spLocks noGrp="1"/>
          </p:cNvSpPr>
          <p:nvPr>
            <p:ph idx="1"/>
          </p:nvPr>
        </p:nvSpPr>
        <p:spPr>
          <a:xfrm>
            <a:off x="280219" y="2233633"/>
            <a:ext cx="11415252" cy="4299901"/>
          </a:xfrm>
        </p:spPr>
        <p:txBody>
          <a:bodyPr>
            <a:normAutofit lnSpcReduction="10000"/>
          </a:bodyPr>
          <a:lstStyle/>
          <a:p>
            <a:r>
              <a:rPr lang="en-US" sz="3200" dirty="0"/>
              <a:t>Recurrent distressing dreams mostly involved the prison experience</a:t>
            </a:r>
          </a:p>
          <a:p>
            <a:r>
              <a:rPr lang="en-US" sz="3200" dirty="0"/>
              <a:t>Hyper arousal (sleep disturbances)</a:t>
            </a:r>
          </a:p>
          <a:p>
            <a:r>
              <a:rPr lang="en-US" sz="3200" dirty="0"/>
              <a:t>Persistent avoidance of stimuli </a:t>
            </a:r>
          </a:p>
          <a:p>
            <a:r>
              <a:rPr lang="en-US" sz="3200" dirty="0"/>
              <a:t>Emotional numbing</a:t>
            </a:r>
          </a:p>
          <a:p>
            <a:r>
              <a:rPr lang="en-US" sz="3200" dirty="0"/>
              <a:t>Recurrent distressing dreams</a:t>
            </a:r>
          </a:p>
          <a:p>
            <a:r>
              <a:rPr lang="en-US" sz="3200" dirty="0"/>
              <a:t>Inability to trust others, difficulties with social and familial relationships (</a:t>
            </a:r>
            <a:r>
              <a:rPr lang="en-US" sz="3200" dirty="0" err="1"/>
              <a:t>Liem</a:t>
            </a:r>
            <a:r>
              <a:rPr lang="en-US" sz="3200" dirty="0"/>
              <a:t>, Kunst 2013)</a:t>
            </a:r>
          </a:p>
          <a:p>
            <a:pPr marL="0" indent="0">
              <a:buNone/>
            </a:pPr>
            <a:endParaRPr lang="en-US" dirty="0"/>
          </a:p>
        </p:txBody>
      </p:sp>
    </p:spTree>
    <p:extLst>
      <p:ext uri="{BB962C8B-B14F-4D97-AF65-F5344CB8AC3E}">
        <p14:creationId xmlns:p14="http://schemas.microsoft.com/office/powerpoint/2010/main" val="2148535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21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80B0-CEC7-40F2-942D-A29DD6B8A478}"/>
              </a:ext>
            </a:extLst>
          </p:cNvPr>
          <p:cNvSpPr>
            <a:spLocks noGrp="1"/>
          </p:cNvSpPr>
          <p:nvPr>
            <p:ph type="title"/>
          </p:nvPr>
        </p:nvSpPr>
        <p:spPr/>
        <p:txBody>
          <a:bodyPr/>
          <a:lstStyle/>
          <a:p>
            <a:pPr algn="ctr"/>
            <a:r>
              <a:rPr lang="en-US" dirty="0"/>
              <a:t>Other Symptoms</a:t>
            </a:r>
          </a:p>
        </p:txBody>
      </p:sp>
      <p:sp>
        <p:nvSpPr>
          <p:cNvPr id="3" name="Content Placeholder 2">
            <a:extLst>
              <a:ext uri="{FF2B5EF4-FFF2-40B4-BE49-F238E27FC236}">
                <a16:creationId xmlns:a16="http://schemas.microsoft.com/office/drawing/2014/main" id="{C855CC88-3410-4271-8E26-01FDD2CEC6ED}"/>
              </a:ext>
            </a:extLst>
          </p:cNvPr>
          <p:cNvSpPr>
            <a:spLocks noGrp="1"/>
          </p:cNvSpPr>
          <p:nvPr>
            <p:ph idx="1"/>
          </p:nvPr>
        </p:nvSpPr>
        <p:spPr>
          <a:xfrm>
            <a:off x="1137521" y="2322124"/>
            <a:ext cx="9613861" cy="4299901"/>
          </a:xfrm>
        </p:spPr>
        <p:txBody>
          <a:bodyPr>
            <a:normAutofit fontScale="92500" lnSpcReduction="10000"/>
          </a:bodyPr>
          <a:lstStyle/>
          <a:p>
            <a:r>
              <a:rPr lang="en-US" sz="3200" dirty="0"/>
              <a:t>Dependence on institutional structure and contingencies</a:t>
            </a:r>
          </a:p>
          <a:p>
            <a:r>
              <a:rPr lang="en-US" sz="3200" dirty="0"/>
              <a:t>Hypervigilance, interpersonal distrust and suspicion</a:t>
            </a:r>
          </a:p>
          <a:p>
            <a:r>
              <a:rPr lang="en-US" sz="3200" dirty="0"/>
              <a:t>Emotional over-control, alienation, and psychological distancing.</a:t>
            </a:r>
          </a:p>
          <a:p>
            <a:r>
              <a:rPr lang="en-US" sz="3200" dirty="0"/>
              <a:t>Social withdrawal and isolation.</a:t>
            </a:r>
          </a:p>
          <a:p>
            <a:r>
              <a:rPr lang="en-US" sz="3200" dirty="0"/>
              <a:t>Incorporation of exploitative norms of prison culture.</a:t>
            </a:r>
          </a:p>
          <a:p>
            <a:r>
              <a:rPr lang="en-US" sz="3200" dirty="0"/>
              <a:t>Post-traumatic stress reactions to the pains of imprisonment </a:t>
            </a:r>
          </a:p>
          <a:p>
            <a:endParaRPr lang="en-US" dirty="0"/>
          </a:p>
        </p:txBody>
      </p:sp>
    </p:spTree>
    <p:extLst>
      <p:ext uri="{BB962C8B-B14F-4D97-AF65-F5344CB8AC3E}">
        <p14:creationId xmlns:p14="http://schemas.microsoft.com/office/powerpoint/2010/main" val="3677957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21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1774-1638-4E6B-97FB-C25D2E484443}"/>
              </a:ext>
            </a:extLst>
          </p:cNvPr>
          <p:cNvSpPr>
            <a:spLocks noGrp="1"/>
          </p:cNvSpPr>
          <p:nvPr>
            <p:ph type="title"/>
          </p:nvPr>
        </p:nvSpPr>
        <p:spPr/>
        <p:txBody>
          <a:bodyPr/>
          <a:lstStyle/>
          <a:p>
            <a:pPr algn="ctr"/>
            <a:r>
              <a:rPr lang="en-US" dirty="0"/>
              <a:t>PITS Treatment </a:t>
            </a:r>
          </a:p>
        </p:txBody>
      </p:sp>
      <p:sp>
        <p:nvSpPr>
          <p:cNvPr id="3" name="Content Placeholder 2">
            <a:extLst>
              <a:ext uri="{FF2B5EF4-FFF2-40B4-BE49-F238E27FC236}">
                <a16:creationId xmlns:a16="http://schemas.microsoft.com/office/drawing/2014/main" id="{D087FB99-A1D4-4BB0-AB27-BA3E526DC3D6}"/>
              </a:ext>
            </a:extLst>
          </p:cNvPr>
          <p:cNvSpPr>
            <a:spLocks noGrp="1"/>
          </p:cNvSpPr>
          <p:nvPr>
            <p:ph idx="1"/>
          </p:nvPr>
        </p:nvSpPr>
        <p:spPr>
          <a:xfrm>
            <a:off x="265471" y="2336873"/>
            <a:ext cx="11651226" cy="3599316"/>
          </a:xfrm>
        </p:spPr>
        <p:txBody>
          <a:bodyPr/>
          <a:lstStyle/>
          <a:p>
            <a:r>
              <a:rPr lang="en-US" sz="3600" b="1" dirty="0"/>
              <a:t>Currently no research on PITS treatment exists… </a:t>
            </a:r>
          </a:p>
          <a:p>
            <a:r>
              <a:rPr lang="en-US" sz="3600" b="1" dirty="0"/>
              <a:t>Treatment for prisoners with PTSD shows that cognitive based modalities such as CBT are effective at reducing recidivism… </a:t>
            </a:r>
          </a:p>
          <a:p>
            <a:r>
              <a:rPr lang="en-US" sz="3600" b="1" dirty="0"/>
              <a:t>Further research and treatments are needed… </a:t>
            </a:r>
          </a:p>
          <a:p>
            <a:endParaRPr lang="en-US" dirty="0"/>
          </a:p>
        </p:txBody>
      </p:sp>
    </p:spTree>
    <p:extLst>
      <p:ext uri="{BB962C8B-B14F-4D97-AF65-F5344CB8AC3E}">
        <p14:creationId xmlns:p14="http://schemas.microsoft.com/office/powerpoint/2010/main" val="2226129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E608F6-9386-CB44-B03C-C3B7B354A1F3}"/>
              </a:ext>
            </a:extLst>
          </p:cNvPr>
          <p:cNvSpPr>
            <a:spLocks noGrp="1"/>
          </p:cNvSpPr>
          <p:nvPr>
            <p:ph type="title"/>
          </p:nvPr>
        </p:nvSpPr>
        <p:spPr>
          <a:xfrm>
            <a:off x="825911" y="0"/>
            <a:ext cx="12005186" cy="1609344"/>
          </a:xfrm>
        </p:spPr>
        <p:txBody>
          <a:bodyPr>
            <a:normAutofit/>
          </a:bodyPr>
          <a:lstStyle/>
          <a:p>
            <a:r>
              <a:rPr lang="en-US" sz="2800" b="1" dirty="0"/>
              <a:t>A Tale of three Cities: Qualitative Reentry Program Research</a:t>
            </a:r>
          </a:p>
        </p:txBody>
      </p:sp>
      <p:sp>
        <p:nvSpPr>
          <p:cNvPr id="7" name="Rectangle 6">
            <a:extLst>
              <a:ext uri="{FF2B5EF4-FFF2-40B4-BE49-F238E27FC236}">
                <a16:creationId xmlns:a16="http://schemas.microsoft.com/office/drawing/2014/main" id="{20C2B04F-9C13-6A4C-8527-E052F2F3DB0D}"/>
              </a:ext>
            </a:extLst>
          </p:cNvPr>
          <p:cNvSpPr/>
          <p:nvPr/>
        </p:nvSpPr>
        <p:spPr>
          <a:xfrm>
            <a:off x="7436200" y="2008690"/>
            <a:ext cx="800219"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9" name="Rectangle 8">
            <a:extLst>
              <a:ext uri="{FF2B5EF4-FFF2-40B4-BE49-F238E27FC236}">
                <a16:creationId xmlns:a16="http://schemas.microsoft.com/office/drawing/2014/main" id="{304653DC-10A3-8443-A302-3718235D719E}"/>
              </a:ext>
            </a:extLst>
          </p:cNvPr>
          <p:cNvSpPr/>
          <p:nvPr/>
        </p:nvSpPr>
        <p:spPr>
          <a:xfrm>
            <a:off x="7280787" y="3464316"/>
            <a:ext cx="800219"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10" name="Rectangle 9">
            <a:extLst>
              <a:ext uri="{FF2B5EF4-FFF2-40B4-BE49-F238E27FC236}">
                <a16:creationId xmlns:a16="http://schemas.microsoft.com/office/drawing/2014/main" id="{6DC6AC7E-7534-B444-9C0B-65C9BF021E45}"/>
              </a:ext>
            </a:extLst>
          </p:cNvPr>
          <p:cNvSpPr/>
          <p:nvPr/>
        </p:nvSpPr>
        <p:spPr>
          <a:xfrm>
            <a:off x="10749671" y="1826794"/>
            <a:ext cx="800219"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426329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85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B8748F-51FF-2E46-A3E3-6412AF2003C8}"/>
              </a:ext>
            </a:extLst>
          </p:cNvPr>
          <p:cNvSpPr>
            <a:spLocks noGrp="1"/>
          </p:cNvSpPr>
          <p:nvPr>
            <p:ph type="title"/>
          </p:nvPr>
        </p:nvSpPr>
        <p:spPr>
          <a:xfrm>
            <a:off x="707923" y="634195"/>
            <a:ext cx="11149779" cy="1090788"/>
          </a:xfrm>
        </p:spPr>
        <p:txBody>
          <a:bodyPr>
            <a:normAutofit/>
          </a:bodyPr>
          <a:lstStyle/>
          <a:p>
            <a:pPr algn="ctr"/>
            <a:r>
              <a:rPr lang="en-US" sz="3600" b="1" dirty="0"/>
              <a:t>Council on thought and Action (COTA)</a:t>
            </a:r>
            <a:br>
              <a:rPr lang="en-US" sz="3600" b="1" dirty="0"/>
            </a:br>
            <a:r>
              <a:rPr lang="en-US" sz="3600" b="1" dirty="0"/>
              <a:t>Long Island, New </a:t>
            </a:r>
            <a:r>
              <a:rPr lang="en-US" sz="3600" b="1" dirty="0" err="1"/>
              <a:t>york</a:t>
            </a:r>
            <a:endParaRPr lang="en-US" sz="3600" b="1" dirty="0"/>
          </a:p>
        </p:txBody>
      </p:sp>
      <p:sp>
        <p:nvSpPr>
          <p:cNvPr id="6" name="Text Placeholder 5">
            <a:extLst>
              <a:ext uri="{FF2B5EF4-FFF2-40B4-BE49-F238E27FC236}">
                <a16:creationId xmlns:a16="http://schemas.microsoft.com/office/drawing/2014/main" id="{290F7441-2920-8449-A052-584C072D713E}"/>
              </a:ext>
            </a:extLst>
          </p:cNvPr>
          <p:cNvSpPr>
            <a:spLocks noGrp="1"/>
          </p:cNvSpPr>
          <p:nvPr>
            <p:ph type="body" idx="1"/>
          </p:nvPr>
        </p:nvSpPr>
        <p:spPr>
          <a:xfrm>
            <a:off x="905090" y="1724983"/>
            <a:ext cx="10381820" cy="1704017"/>
          </a:xfrm>
        </p:spPr>
        <p:txBody>
          <a:bodyPr>
            <a:noAutofit/>
          </a:bodyPr>
          <a:lstStyle/>
          <a:p>
            <a:pPr algn="l" fontAlgn="base"/>
            <a:r>
              <a:rPr lang="en-US" sz="2800" dirty="0">
                <a:solidFill>
                  <a:schemeClr val="tx1"/>
                </a:solidFill>
              </a:rPr>
              <a:t>COTA is a grass-roots movement developed by Suffolk County’s Deputy Police Commissioner </a:t>
            </a:r>
            <a:r>
              <a:rPr lang="en-US" sz="2800" dirty="0" err="1">
                <a:solidFill>
                  <a:schemeClr val="tx1"/>
                </a:solidFill>
              </a:rPr>
              <a:t>Risco</a:t>
            </a:r>
            <a:r>
              <a:rPr lang="en-US" sz="2800" dirty="0">
                <a:solidFill>
                  <a:schemeClr val="tx1"/>
                </a:solidFill>
              </a:rPr>
              <a:t> Mention-Lewis in 2008 while she was working as an assistant District Attorney for Nassau County. It is a response to communities that are economically or socially repressed – often both – and works to change the mindset of residents through council meetings where members can discuss the week’s events and evaluate what needs to change. Mention-Lewis says she hopes COTA becomes a grassroots movement that changes the culture of communities where drug dealing, gang violence and prison sentences are common problems.</a:t>
            </a:r>
          </a:p>
          <a:p>
            <a:pPr fontAlgn="base"/>
            <a:r>
              <a:rPr lang="en-US" sz="2800" b="1" dirty="0">
                <a:solidFill>
                  <a:srgbClr val="FF0000"/>
                </a:solidFill>
              </a:rPr>
              <a:t>https://</a:t>
            </a:r>
            <a:r>
              <a:rPr lang="en-US" sz="2800" b="1" dirty="0" err="1">
                <a:solidFill>
                  <a:srgbClr val="FF0000"/>
                </a:solidFill>
              </a:rPr>
              <a:t>www.youtube.com</a:t>
            </a:r>
            <a:r>
              <a:rPr lang="en-US" sz="2800" b="1" dirty="0">
                <a:solidFill>
                  <a:srgbClr val="FF0000"/>
                </a:solidFill>
              </a:rPr>
              <a:t>/</a:t>
            </a:r>
            <a:r>
              <a:rPr lang="en-US" sz="2800" b="1" dirty="0" err="1">
                <a:solidFill>
                  <a:srgbClr val="FF0000"/>
                </a:solidFill>
              </a:rPr>
              <a:t>watch?v</a:t>
            </a:r>
            <a:r>
              <a:rPr lang="en-US" sz="2800" b="1" dirty="0">
                <a:solidFill>
                  <a:srgbClr val="FF0000"/>
                </a:solidFill>
              </a:rPr>
              <a:t>=iK4NlsNdB0Q&amp;t=33s</a:t>
            </a:r>
          </a:p>
          <a:p>
            <a:pPr algn="l"/>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4269071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C3DB6-75BE-AA48-998E-0E4B8B5E4AAF}"/>
              </a:ext>
            </a:extLst>
          </p:cNvPr>
          <p:cNvSpPr>
            <a:spLocks noGrp="1"/>
          </p:cNvSpPr>
          <p:nvPr>
            <p:ph type="title"/>
          </p:nvPr>
        </p:nvSpPr>
        <p:spPr>
          <a:xfrm>
            <a:off x="659448" y="369890"/>
            <a:ext cx="10873101" cy="1230310"/>
          </a:xfrm>
        </p:spPr>
        <p:txBody>
          <a:bodyPr>
            <a:normAutofit fontScale="90000"/>
          </a:bodyPr>
          <a:lstStyle/>
          <a:p>
            <a:pPr algn="ctr"/>
            <a:r>
              <a:rPr lang="en-US" sz="4000" b="1" dirty="0"/>
              <a:t>How a New York Police Official </a:t>
            </a:r>
            <a:br>
              <a:rPr lang="en-US" sz="4000" b="1" dirty="0"/>
            </a:br>
            <a:r>
              <a:rPr lang="en-US" sz="4000" b="1" dirty="0"/>
              <a:t>Is Targeting Thoughts to Fight Crime</a:t>
            </a:r>
            <a:br>
              <a:rPr lang="en-US" sz="3200" b="1" dirty="0"/>
            </a:br>
            <a:endParaRPr lang="en-US" sz="3200" b="1" dirty="0"/>
          </a:p>
        </p:txBody>
      </p:sp>
      <p:sp>
        <p:nvSpPr>
          <p:cNvPr id="3" name="Text Placeholder 2">
            <a:extLst>
              <a:ext uri="{FF2B5EF4-FFF2-40B4-BE49-F238E27FC236}">
                <a16:creationId xmlns:a16="http://schemas.microsoft.com/office/drawing/2014/main" id="{655EA751-627C-C642-9F4F-610A0002E036}"/>
              </a:ext>
            </a:extLst>
          </p:cNvPr>
          <p:cNvSpPr>
            <a:spLocks noGrp="1"/>
          </p:cNvSpPr>
          <p:nvPr>
            <p:ph type="body" idx="1"/>
          </p:nvPr>
        </p:nvSpPr>
        <p:spPr>
          <a:xfrm>
            <a:off x="471948" y="5762982"/>
            <a:ext cx="11510133" cy="1066800"/>
          </a:xfrm>
        </p:spPr>
        <p:txBody>
          <a:bodyPr>
            <a:normAutofit/>
          </a:bodyPr>
          <a:lstStyle/>
          <a:p>
            <a:r>
              <a:rPr lang="en-US" sz="2800" b="1" dirty="0"/>
              <a:t>https://</a:t>
            </a:r>
            <a:r>
              <a:rPr lang="en-US" sz="2800" b="1" dirty="0" err="1"/>
              <a:t>vimeo.com</a:t>
            </a:r>
            <a:r>
              <a:rPr lang="en-US" sz="2800" b="1" dirty="0"/>
              <a:t>/228730791?embedded=</a:t>
            </a:r>
            <a:r>
              <a:rPr lang="en-US" sz="2800" b="1" dirty="0" err="1"/>
              <a:t>true&amp;source</a:t>
            </a:r>
            <a:r>
              <a:rPr lang="en-US" sz="2800" b="1" dirty="0"/>
              <a:t>=</a:t>
            </a:r>
            <a:r>
              <a:rPr lang="en-US" sz="2800" b="1" dirty="0" err="1"/>
              <a:t>vimeo_logo&amp;owner</a:t>
            </a:r>
            <a:r>
              <a:rPr lang="en-US" sz="2800" b="1" dirty="0"/>
              <a:t>=14960678</a:t>
            </a:r>
          </a:p>
        </p:txBody>
      </p:sp>
      <p:pic>
        <p:nvPicPr>
          <p:cNvPr id="5" name="Picture 4">
            <a:extLst>
              <a:ext uri="{FF2B5EF4-FFF2-40B4-BE49-F238E27FC236}">
                <a16:creationId xmlns:a16="http://schemas.microsoft.com/office/drawing/2014/main" id="{FD76E4B0-6DA2-3D41-8171-527E11F8AAD0}"/>
              </a:ext>
            </a:extLst>
          </p:cNvPr>
          <p:cNvPicPr>
            <a:picLocks noChangeAspect="1"/>
          </p:cNvPicPr>
          <p:nvPr/>
        </p:nvPicPr>
        <p:blipFill>
          <a:blip r:embed="rId2"/>
          <a:stretch>
            <a:fillRect/>
          </a:stretch>
        </p:blipFill>
        <p:spPr>
          <a:xfrm>
            <a:off x="1010264" y="1600199"/>
            <a:ext cx="10171471" cy="4048433"/>
          </a:xfrm>
          <a:prstGeom prst="rect">
            <a:avLst/>
          </a:prstGeom>
        </p:spPr>
      </p:pic>
    </p:spTree>
    <p:extLst>
      <p:ext uri="{BB962C8B-B14F-4D97-AF65-F5344CB8AC3E}">
        <p14:creationId xmlns:p14="http://schemas.microsoft.com/office/powerpoint/2010/main" val="3948828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92000"/>
                <a:satMod val="200000"/>
                <a:lumMod val="128000"/>
              </a:schemeClr>
            </a:gs>
            <a:gs pos="21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C47C88-0AA3-C548-A012-087832E40F9A}"/>
              </a:ext>
            </a:extLst>
          </p:cNvPr>
          <p:cNvSpPr>
            <a:spLocks noGrp="1"/>
          </p:cNvSpPr>
          <p:nvPr>
            <p:ph type="body" idx="1"/>
          </p:nvPr>
        </p:nvSpPr>
        <p:spPr>
          <a:xfrm>
            <a:off x="1474838" y="417575"/>
            <a:ext cx="10141702" cy="1066800"/>
          </a:xfrm>
        </p:spPr>
        <p:txBody>
          <a:bodyPr>
            <a:noAutofit/>
          </a:bodyPr>
          <a:lstStyle/>
          <a:p>
            <a:r>
              <a:rPr lang="en-US" sz="3600" dirty="0"/>
              <a:t>Cognitive Behavioral Therapy &amp; Wrap-Around</a:t>
            </a:r>
          </a:p>
        </p:txBody>
      </p:sp>
      <p:sp>
        <p:nvSpPr>
          <p:cNvPr id="5" name="Title 4">
            <a:extLst>
              <a:ext uri="{FF2B5EF4-FFF2-40B4-BE49-F238E27FC236}">
                <a16:creationId xmlns:a16="http://schemas.microsoft.com/office/drawing/2014/main" id="{9DDE3856-E5CA-E042-8896-F990F3D662EF}"/>
              </a:ext>
            </a:extLst>
          </p:cNvPr>
          <p:cNvSpPr>
            <a:spLocks noGrp="1"/>
          </p:cNvSpPr>
          <p:nvPr>
            <p:ph type="title"/>
          </p:nvPr>
        </p:nvSpPr>
        <p:spPr/>
        <p:txBody>
          <a:bodyPr/>
          <a:lstStyle/>
          <a:p>
            <a:pPr algn="ctr"/>
            <a:endParaRPr lang="en-US" dirty="0"/>
          </a:p>
        </p:txBody>
      </p:sp>
      <p:pic>
        <p:nvPicPr>
          <p:cNvPr id="7" name="Picture 6">
            <a:extLst>
              <a:ext uri="{FF2B5EF4-FFF2-40B4-BE49-F238E27FC236}">
                <a16:creationId xmlns:a16="http://schemas.microsoft.com/office/drawing/2014/main" id="{181DF28E-B330-F14F-A284-F903D07E553B}"/>
              </a:ext>
            </a:extLst>
          </p:cNvPr>
          <p:cNvPicPr>
            <a:picLocks noChangeAspect="1"/>
          </p:cNvPicPr>
          <p:nvPr/>
        </p:nvPicPr>
        <p:blipFill>
          <a:blip r:embed="rId2"/>
          <a:stretch>
            <a:fillRect/>
          </a:stretch>
        </p:blipFill>
        <p:spPr>
          <a:xfrm>
            <a:off x="743712" y="1197078"/>
            <a:ext cx="10704576" cy="5660922"/>
          </a:xfrm>
          <a:prstGeom prst="rect">
            <a:avLst/>
          </a:prstGeom>
        </p:spPr>
      </p:pic>
    </p:spTree>
    <p:extLst>
      <p:ext uri="{BB962C8B-B14F-4D97-AF65-F5344CB8AC3E}">
        <p14:creationId xmlns:p14="http://schemas.microsoft.com/office/powerpoint/2010/main" val="2929708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5000">
              <a:schemeClr val="accent1">
                <a:lumMod val="5000"/>
                <a:lumOff val="95000"/>
              </a:schemeClr>
            </a:gs>
            <a:gs pos="6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68DE-14E0-0248-900C-D6BB69D64678}"/>
              </a:ext>
            </a:extLst>
          </p:cNvPr>
          <p:cNvSpPr>
            <a:spLocks noGrp="1"/>
          </p:cNvSpPr>
          <p:nvPr>
            <p:ph type="title"/>
          </p:nvPr>
        </p:nvSpPr>
        <p:spPr>
          <a:xfrm>
            <a:off x="1178052" y="2081667"/>
            <a:ext cx="10058400" cy="1609344"/>
          </a:xfrm>
        </p:spPr>
        <p:txBody>
          <a:bodyPr/>
          <a:lstStyle/>
          <a:p>
            <a:r>
              <a:rPr lang="en-US" b="1" dirty="0"/>
              <a:t>Learning Objectives:</a:t>
            </a:r>
            <a:br>
              <a:rPr lang="en-US" b="1" dirty="0"/>
            </a:br>
            <a:endParaRPr lang="en-US" dirty="0"/>
          </a:p>
        </p:txBody>
      </p:sp>
      <p:sp>
        <p:nvSpPr>
          <p:cNvPr id="3" name="Content Placeholder 2">
            <a:extLst>
              <a:ext uri="{FF2B5EF4-FFF2-40B4-BE49-F238E27FC236}">
                <a16:creationId xmlns:a16="http://schemas.microsoft.com/office/drawing/2014/main" id="{39DC965D-E1BE-0F43-8455-6215A12EA6C5}"/>
              </a:ext>
            </a:extLst>
          </p:cNvPr>
          <p:cNvSpPr>
            <a:spLocks noGrp="1"/>
          </p:cNvSpPr>
          <p:nvPr>
            <p:ph idx="1"/>
          </p:nvPr>
        </p:nvSpPr>
        <p:spPr>
          <a:xfrm>
            <a:off x="1298448" y="3088561"/>
            <a:ext cx="10058400" cy="4050792"/>
          </a:xfrm>
        </p:spPr>
        <p:txBody>
          <a:bodyPr/>
          <a:lstStyle/>
          <a:p>
            <a:pPr lvl="0"/>
            <a:r>
              <a:rPr lang="en-US" dirty="0"/>
              <a:t>Participants will understand the trauma experienced by post-incarcerated individuals.</a:t>
            </a:r>
          </a:p>
          <a:p>
            <a:pPr lvl="0"/>
            <a:r>
              <a:rPr lang="en-US" dirty="0"/>
              <a:t>Participants will appreciate the disproportionate impact that incarceration and the subsequent trauma have on African American men.</a:t>
            </a:r>
          </a:p>
          <a:p>
            <a:pPr lvl="0"/>
            <a:r>
              <a:rPr lang="en-US" dirty="0"/>
              <a:t>Participants will learn a culturally appropriate reentry support group model designed for African American men</a:t>
            </a:r>
          </a:p>
          <a:p>
            <a:endParaRPr lang="en-US" dirty="0"/>
          </a:p>
        </p:txBody>
      </p:sp>
    </p:spTree>
    <p:extLst>
      <p:ext uri="{BB962C8B-B14F-4D97-AF65-F5344CB8AC3E}">
        <p14:creationId xmlns:p14="http://schemas.microsoft.com/office/powerpoint/2010/main" val="439263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20F896-18B5-8043-9B45-6CE4F0926155}"/>
              </a:ext>
            </a:extLst>
          </p:cNvPr>
          <p:cNvSpPr>
            <a:spLocks noGrp="1"/>
          </p:cNvSpPr>
          <p:nvPr>
            <p:ph type="title"/>
          </p:nvPr>
        </p:nvSpPr>
        <p:spPr>
          <a:xfrm>
            <a:off x="4888803" y="2807974"/>
            <a:ext cx="10058400" cy="1609344"/>
          </a:xfrm>
        </p:spPr>
        <p:txBody>
          <a:bodyPr>
            <a:normAutofit/>
          </a:bodyPr>
          <a:lstStyle/>
          <a:p>
            <a:r>
              <a:rPr lang="en-US" sz="4400" b="1" dirty="0"/>
              <a:t>“A Voice From the Hood”</a:t>
            </a:r>
          </a:p>
        </p:txBody>
      </p:sp>
      <p:sp>
        <p:nvSpPr>
          <p:cNvPr id="6" name="Content Placeholder 5">
            <a:extLst>
              <a:ext uri="{FF2B5EF4-FFF2-40B4-BE49-F238E27FC236}">
                <a16:creationId xmlns:a16="http://schemas.microsoft.com/office/drawing/2014/main" id="{C9695909-7AEC-B54F-9426-ADBA2C1C2DBF}"/>
              </a:ext>
            </a:extLst>
          </p:cNvPr>
          <p:cNvSpPr>
            <a:spLocks noGrp="1"/>
          </p:cNvSpPr>
          <p:nvPr>
            <p:ph idx="1"/>
          </p:nvPr>
        </p:nvSpPr>
        <p:spPr>
          <a:xfrm>
            <a:off x="975289" y="4338238"/>
            <a:ext cx="9613861" cy="3599316"/>
          </a:xfrm>
        </p:spPr>
        <p:txBody>
          <a:bodyPr/>
          <a:lstStyle/>
          <a:p>
            <a:pPr marL="0" indent="0">
              <a:buNone/>
            </a:pPr>
            <a:endParaRPr lang="en-US" dirty="0"/>
          </a:p>
          <a:p>
            <a:endParaRPr lang="en-US" dirty="0"/>
          </a:p>
          <a:p>
            <a:endParaRPr lang="en-US" dirty="0"/>
          </a:p>
          <a:p>
            <a:endParaRPr lang="en-US" dirty="0"/>
          </a:p>
          <a:p>
            <a:r>
              <a:rPr lang="en-US" dirty="0"/>
              <a:t>https://</a:t>
            </a:r>
            <a:r>
              <a:rPr lang="en-US" dirty="0" err="1"/>
              <a:t>www.youtube.com</a:t>
            </a:r>
            <a:r>
              <a:rPr lang="en-US" dirty="0"/>
              <a:t>/</a:t>
            </a:r>
            <a:r>
              <a:rPr lang="en-US" dirty="0" err="1"/>
              <a:t>watch?v</a:t>
            </a:r>
            <a:r>
              <a:rPr lang="en-US" dirty="0"/>
              <a:t>=wz_LCerqCk0</a:t>
            </a:r>
          </a:p>
        </p:txBody>
      </p:sp>
      <p:pic>
        <p:nvPicPr>
          <p:cNvPr id="8" name="Picture 7">
            <a:extLst>
              <a:ext uri="{FF2B5EF4-FFF2-40B4-BE49-F238E27FC236}">
                <a16:creationId xmlns:a16="http://schemas.microsoft.com/office/drawing/2014/main" id="{92E77A58-A19B-BA48-ABF7-20A57B39BB27}"/>
              </a:ext>
            </a:extLst>
          </p:cNvPr>
          <p:cNvPicPr>
            <a:picLocks noChangeAspect="1"/>
          </p:cNvPicPr>
          <p:nvPr/>
        </p:nvPicPr>
        <p:blipFill>
          <a:blip r:embed="rId2"/>
          <a:stretch>
            <a:fillRect/>
          </a:stretch>
        </p:blipFill>
        <p:spPr>
          <a:xfrm>
            <a:off x="1086657" y="2168012"/>
            <a:ext cx="3426350" cy="3259393"/>
          </a:xfrm>
          <a:prstGeom prst="rect">
            <a:avLst/>
          </a:prstGeom>
        </p:spPr>
      </p:pic>
      <p:sp>
        <p:nvSpPr>
          <p:cNvPr id="9" name="TextBox 8">
            <a:extLst>
              <a:ext uri="{FF2B5EF4-FFF2-40B4-BE49-F238E27FC236}">
                <a16:creationId xmlns:a16="http://schemas.microsoft.com/office/drawing/2014/main" id="{DC753A91-9943-3241-B545-639746C5B968}"/>
              </a:ext>
            </a:extLst>
          </p:cNvPr>
          <p:cNvSpPr txBox="1"/>
          <p:nvPr/>
        </p:nvSpPr>
        <p:spPr>
          <a:xfrm>
            <a:off x="191729" y="857645"/>
            <a:ext cx="11739716" cy="584775"/>
          </a:xfrm>
          <a:prstGeom prst="rect">
            <a:avLst/>
          </a:prstGeom>
          <a:noFill/>
        </p:spPr>
        <p:txBody>
          <a:bodyPr wrap="square" rtlCol="0">
            <a:spAutoFit/>
          </a:bodyPr>
          <a:lstStyle/>
          <a:p>
            <a:r>
              <a:rPr lang="en-US" sz="3200" b="1" dirty="0"/>
              <a:t>A Grassroots &amp; Culturally Specific Approach to Reentry</a:t>
            </a:r>
          </a:p>
        </p:txBody>
      </p:sp>
    </p:spTree>
    <p:extLst>
      <p:ext uri="{BB962C8B-B14F-4D97-AF65-F5344CB8AC3E}">
        <p14:creationId xmlns:p14="http://schemas.microsoft.com/office/powerpoint/2010/main" val="2904875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6A48F7-0F1C-E540-B1C8-CF51CC61F3B4}"/>
              </a:ext>
            </a:extLst>
          </p:cNvPr>
          <p:cNvPicPr>
            <a:picLocks noChangeAspect="1"/>
          </p:cNvPicPr>
          <p:nvPr/>
        </p:nvPicPr>
        <p:blipFill>
          <a:blip r:embed="rId2"/>
          <a:stretch>
            <a:fillRect/>
          </a:stretch>
        </p:blipFill>
        <p:spPr>
          <a:xfrm>
            <a:off x="0" y="62373"/>
            <a:ext cx="12192000" cy="6733254"/>
          </a:xfrm>
          <a:prstGeom prst="rect">
            <a:avLst/>
          </a:prstGeom>
        </p:spPr>
      </p:pic>
    </p:spTree>
    <p:extLst>
      <p:ext uri="{BB962C8B-B14F-4D97-AF65-F5344CB8AC3E}">
        <p14:creationId xmlns:p14="http://schemas.microsoft.com/office/powerpoint/2010/main" val="244702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4499BD-3BF0-A343-949B-1C5CF507843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7178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92000"/>
                <a:satMod val="200000"/>
                <a:lumMod val="128000"/>
              </a:schemeClr>
            </a:gs>
            <a:gs pos="21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6167" y="607922"/>
            <a:ext cx="5366471" cy="1049235"/>
          </a:xfrm>
        </p:spPr>
        <p:txBody>
          <a:bodyPr>
            <a:normAutofit fontScale="90000"/>
          </a:bodyPr>
          <a:lstStyle/>
          <a:p>
            <a:pPr algn="l"/>
            <a:r>
              <a:rPr lang="en-US" b="1" dirty="0">
                <a:solidFill>
                  <a:schemeClr val="tx1">
                    <a:lumMod val="85000"/>
                  </a:schemeClr>
                </a:solidFill>
                <a:latin typeface="Times New Roman" pitchFamily="18" charset="0"/>
                <a:cs typeface="Times New Roman" pitchFamily="18" charset="0"/>
              </a:rPr>
              <a:t>NAEFI - The Reentry Circle</a:t>
            </a:r>
          </a:p>
        </p:txBody>
      </p:sp>
      <p:sp>
        <p:nvSpPr>
          <p:cNvPr id="3" name="Content Placeholder 2"/>
          <p:cNvSpPr>
            <a:spLocks noGrp="1"/>
          </p:cNvSpPr>
          <p:nvPr>
            <p:ph idx="1"/>
          </p:nvPr>
        </p:nvSpPr>
        <p:spPr>
          <a:xfrm>
            <a:off x="105434" y="2114357"/>
            <a:ext cx="8229600" cy="4953000"/>
          </a:xfrm>
        </p:spPr>
        <p:txBody>
          <a:bodyPr>
            <a:normAutofit/>
          </a:bodyPr>
          <a:lstStyle/>
          <a:p>
            <a:r>
              <a:rPr lang="en-US" dirty="0">
                <a:latin typeface="Times New Roman" pitchFamily="18" charset="0"/>
                <a:cs typeface="Times New Roman" pitchFamily="18" charset="0"/>
              </a:rPr>
              <a:t>Through the reentry circle, and the support of a reentry coach, the formerly incarcerated person can break the recidivism cycle. </a:t>
            </a:r>
          </a:p>
          <a:p>
            <a:r>
              <a:rPr lang="en-US" dirty="0">
                <a:latin typeface="Times New Roman" pitchFamily="18" charset="0"/>
                <a:cs typeface="Times New Roman" pitchFamily="18" charset="0"/>
              </a:rPr>
              <a:t>The reentry circle can influence new beliefs that one can refrain from the thinking and behaviors that enable them to recidivism. </a:t>
            </a:r>
          </a:p>
          <a:p>
            <a:r>
              <a:rPr lang="en-US" dirty="0">
                <a:latin typeface="Times New Roman" pitchFamily="18" charset="0"/>
                <a:cs typeface="Times New Roman" pitchFamily="18" charset="0"/>
              </a:rPr>
              <a:t>Participants will be empowered to build new and healthy relationships with their families, Peers and community. </a:t>
            </a:r>
          </a:p>
          <a:p>
            <a:r>
              <a:rPr lang="en-US" dirty="0">
                <a:latin typeface="Times New Roman" pitchFamily="18" charset="0"/>
                <a:cs typeface="Times New Roman" pitchFamily="18" charset="0"/>
              </a:rPr>
              <a:t>By attending the reentry circle, participants are exposed to resources and a support network that will give them a new paradigm of life, and themselves. </a:t>
            </a:r>
          </a:p>
          <a:p>
            <a:r>
              <a:rPr lang="en-US" dirty="0">
                <a:latin typeface="Times New Roman" pitchFamily="18" charset="0"/>
                <a:cs typeface="Times New Roman" pitchFamily="18" charset="0"/>
              </a:rPr>
              <a:t>Participants can come to a new awareness of themselves and their lives through the relationship with a reentry coach, support network  and community support.</a:t>
            </a:r>
          </a:p>
          <a:p>
            <a:endParaRPr lang="en-US" dirty="0"/>
          </a:p>
        </p:txBody>
      </p:sp>
      <p:pic>
        <p:nvPicPr>
          <p:cNvPr id="5" name="Picture 4" descr="NAEFIp17.jpg"/>
          <p:cNvPicPr>
            <a:picLocks noChangeAspect="1"/>
          </p:cNvPicPr>
          <p:nvPr/>
        </p:nvPicPr>
        <p:blipFill>
          <a:blip r:embed="rId2" cstate="print"/>
          <a:stretch>
            <a:fillRect/>
          </a:stretch>
        </p:blipFill>
        <p:spPr>
          <a:xfrm>
            <a:off x="8610600" y="0"/>
            <a:ext cx="3581400" cy="2476870"/>
          </a:xfrm>
          <a:prstGeom prst="rect">
            <a:avLst/>
          </a:prstGeom>
        </p:spPr>
      </p:pic>
    </p:spTree>
    <p:extLst>
      <p:ext uri="{BB962C8B-B14F-4D97-AF65-F5344CB8AC3E}">
        <p14:creationId xmlns:p14="http://schemas.microsoft.com/office/powerpoint/2010/main" val="1103094229"/>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92000"/>
                <a:satMod val="200000"/>
                <a:lumMod val="128000"/>
              </a:schemeClr>
            </a:gs>
            <a:gs pos="21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564D2C-0C09-A548-849B-3468CBB03AF3}"/>
              </a:ext>
            </a:extLst>
          </p:cNvPr>
          <p:cNvSpPr>
            <a:spLocks noGrp="1"/>
          </p:cNvSpPr>
          <p:nvPr>
            <p:ph idx="1"/>
          </p:nvPr>
        </p:nvSpPr>
        <p:spPr>
          <a:xfrm>
            <a:off x="3357559" y="335994"/>
            <a:ext cx="5304817" cy="4859804"/>
          </a:xfrm>
        </p:spPr>
        <p:txBody>
          <a:bodyPr>
            <a:normAutofit/>
          </a:bodyPr>
          <a:lstStyle/>
          <a:p>
            <a:pPr marL="0" indent="0" algn="ctr">
              <a:buNone/>
            </a:pPr>
            <a:r>
              <a:rPr lang="en-US" b="1" dirty="0"/>
              <a:t>NAEFI Reentry Support Circles </a:t>
            </a:r>
            <a:endParaRPr lang="en-US" sz="1200" dirty="0"/>
          </a:p>
        </p:txBody>
      </p:sp>
      <p:sp>
        <p:nvSpPr>
          <p:cNvPr id="6" name="Content Placeholder 4">
            <a:extLst>
              <a:ext uri="{FF2B5EF4-FFF2-40B4-BE49-F238E27FC236}">
                <a16:creationId xmlns:a16="http://schemas.microsoft.com/office/drawing/2014/main" id="{15CBC059-F305-8A4B-B5A6-DEED1CDA5C89}"/>
              </a:ext>
            </a:extLst>
          </p:cNvPr>
          <p:cNvSpPr txBox="1">
            <a:spLocks/>
          </p:cNvSpPr>
          <p:nvPr/>
        </p:nvSpPr>
        <p:spPr>
          <a:xfrm>
            <a:off x="6524017" y="2059832"/>
            <a:ext cx="5544766"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endParaRPr lang="en-US" dirty="0"/>
          </a:p>
        </p:txBody>
      </p:sp>
      <p:pic>
        <p:nvPicPr>
          <p:cNvPr id="9" name="Content Placeholder 4">
            <a:extLst>
              <a:ext uri="{FF2B5EF4-FFF2-40B4-BE49-F238E27FC236}">
                <a16:creationId xmlns:a16="http://schemas.microsoft.com/office/drawing/2014/main" id="{014E8043-77BF-3E4B-A554-CFDEA2E84D69}"/>
              </a:ext>
            </a:extLst>
          </p:cNvPr>
          <p:cNvPicPr>
            <a:picLocks noChangeAspect="1"/>
          </p:cNvPicPr>
          <p:nvPr/>
        </p:nvPicPr>
        <p:blipFill>
          <a:blip r:embed="rId2"/>
          <a:stretch>
            <a:fillRect/>
          </a:stretch>
        </p:blipFill>
        <p:spPr>
          <a:xfrm>
            <a:off x="6769510" y="1285569"/>
            <a:ext cx="5422490" cy="2912942"/>
          </a:xfrm>
          <a:prstGeom prst="rect">
            <a:avLst/>
          </a:prstGeom>
        </p:spPr>
      </p:pic>
      <p:sp>
        <p:nvSpPr>
          <p:cNvPr id="10" name="Rectangle 9">
            <a:extLst>
              <a:ext uri="{FF2B5EF4-FFF2-40B4-BE49-F238E27FC236}">
                <a16:creationId xmlns:a16="http://schemas.microsoft.com/office/drawing/2014/main" id="{696490AF-A763-CF45-851F-D6F313BA478B}"/>
              </a:ext>
            </a:extLst>
          </p:cNvPr>
          <p:cNvSpPr/>
          <p:nvPr/>
        </p:nvSpPr>
        <p:spPr>
          <a:xfrm>
            <a:off x="1191849" y="3922505"/>
            <a:ext cx="8952270" cy="2492990"/>
          </a:xfrm>
          <a:prstGeom prst="rect">
            <a:avLst/>
          </a:prstGeom>
        </p:spPr>
        <p:txBody>
          <a:bodyPr wrap="square">
            <a:spAutoFit/>
          </a:bodyPr>
          <a:lstStyle/>
          <a:p>
            <a:pPr lvl="0" algn="ctr"/>
            <a:r>
              <a:rPr lang="en-US" sz="1600" b="1" dirty="0"/>
              <a:t>GOALS</a:t>
            </a:r>
          </a:p>
          <a:p>
            <a:pPr marL="285750" lvl="0" indent="-285750">
              <a:buFont typeface="Wingdings" pitchFamily="2" charset="2"/>
              <a:buChar char="v"/>
            </a:pPr>
            <a:r>
              <a:rPr lang="en-US" sz="2000" b="1" dirty="0"/>
              <a:t>Participants demonstrate the ability to give and receive supportive communication to build and maintain crime free behavior.  </a:t>
            </a:r>
          </a:p>
          <a:p>
            <a:pPr marL="285750" lvl="0" indent="-285750">
              <a:buFont typeface="Wingdings" pitchFamily="2" charset="2"/>
              <a:buChar char="v"/>
            </a:pPr>
            <a:r>
              <a:rPr lang="en-US" sz="2000" b="1" dirty="0"/>
              <a:t>Participants learn and practice the dynamics of responsible, crime-free decision making.</a:t>
            </a:r>
          </a:p>
          <a:p>
            <a:pPr marL="285750" lvl="0" indent="-285750">
              <a:buFont typeface="Wingdings" pitchFamily="2" charset="2"/>
              <a:buChar char="v"/>
            </a:pPr>
            <a:r>
              <a:rPr lang="en-US" sz="2000" b="1" dirty="0"/>
              <a:t>Participants learn strategies and skills to peacefully resolve conflict. </a:t>
            </a:r>
          </a:p>
          <a:p>
            <a:pPr marL="285750" indent="-285750">
              <a:buFont typeface="Wingdings" pitchFamily="2" charset="2"/>
              <a:buChar char="v"/>
            </a:pPr>
            <a:r>
              <a:rPr lang="en-US" sz="2000" b="1" dirty="0"/>
              <a:t>Participants learn to identify who is impacted by their positive and criminal behavior.</a:t>
            </a:r>
            <a:r>
              <a:rPr lang="en-US" sz="1600" b="1" dirty="0"/>
              <a:t> </a:t>
            </a:r>
          </a:p>
        </p:txBody>
      </p:sp>
      <p:pic>
        <p:nvPicPr>
          <p:cNvPr id="15" name="Picture 14">
            <a:extLst>
              <a:ext uri="{FF2B5EF4-FFF2-40B4-BE49-F238E27FC236}">
                <a16:creationId xmlns:a16="http://schemas.microsoft.com/office/drawing/2014/main" id="{45961143-80BF-0943-B3C1-4340DAAE16B1}"/>
              </a:ext>
            </a:extLst>
          </p:cNvPr>
          <p:cNvPicPr>
            <a:picLocks noChangeAspect="1"/>
          </p:cNvPicPr>
          <p:nvPr/>
        </p:nvPicPr>
        <p:blipFill>
          <a:blip r:embed="rId3"/>
          <a:stretch>
            <a:fillRect/>
          </a:stretch>
        </p:blipFill>
        <p:spPr>
          <a:xfrm>
            <a:off x="0" y="1333281"/>
            <a:ext cx="4533900" cy="2865229"/>
          </a:xfrm>
          <a:prstGeom prst="rect">
            <a:avLst/>
          </a:prstGeom>
        </p:spPr>
      </p:pic>
    </p:spTree>
    <p:extLst>
      <p:ext uri="{BB962C8B-B14F-4D97-AF65-F5344CB8AC3E}">
        <p14:creationId xmlns:p14="http://schemas.microsoft.com/office/powerpoint/2010/main" val="3354597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92000"/>
                <a:satMod val="200000"/>
                <a:lumMod val="128000"/>
              </a:schemeClr>
            </a:gs>
            <a:gs pos="21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756CB1D-C4A6-0646-B320-F056E857B07B}"/>
              </a:ext>
            </a:extLst>
          </p:cNvPr>
          <p:cNvGraphicFramePr/>
          <p:nvPr>
            <p:extLst>
              <p:ext uri="{D42A27DB-BD31-4B8C-83A1-F6EECF244321}">
                <p14:modId xmlns:p14="http://schemas.microsoft.com/office/powerpoint/2010/main" val="2337769693"/>
              </p:ext>
            </p:extLst>
          </p:nvPr>
        </p:nvGraphicFramePr>
        <p:xfrm>
          <a:off x="2196662" y="1424308"/>
          <a:ext cx="8008883" cy="5138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04C83CA3-FBDB-0348-93BC-31B1741FA96E}"/>
              </a:ext>
            </a:extLst>
          </p:cNvPr>
          <p:cNvSpPr txBox="1">
            <a:spLocks noGrp="1"/>
          </p:cNvSpPr>
          <p:nvPr>
            <p:ph type="title"/>
          </p:nvPr>
        </p:nvSpPr>
        <p:spPr>
          <a:xfrm>
            <a:off x="1400503" y="191730"/>
            <a:ext cx="9601200" cy="978729"/>
          </a:xfrm>
          <a:prstGeom prst="rect">
            <a:avLst/>
          </a:prstGeom>
          <a:noFill/>
        </p:spPr>
        <p:txBody>
          <a:bodyPr wrap="square" rtlCol="0">
            <a:spAutoFit/>
          </a:bodyPr>
          <a:lstStyle/>
          <a:p>
            <a:pPr algn="ctr"/>
            <a:r>
              <a:rPr lang="en-US" sz="3200" b="1" dirty="0"/>
              <a:t>Reentry Support Circle – </a:t>
            </a:r>
            <a:br>
              <a:rPr lang="en-US" sz="3200" b="1" dirty="0"/>
            </a:br>
            <a:r>
              <a:rPr lang="en-US" sz="3200" b="1" dirty="0"/>
              <a:t>Indomitable Families Memphis</a:t>
            </a:r>
          </a:p>
        </p:txBody>
      </p:sp>
      <p:sp>
        <p:nvSpPr>
          <p:cNvPr id="2" name="Oval 1">
            <a:extLst>
              <a:ext uri="{FF2B5EF4-FFF2-40B4-BE49-F238E27FC236}">
                <a16:creationId xmlns:a16="http://schemas.microsoft.com/office/drawing/2014/main" id="{8248F771-B0B7-A949-98EC-946B416EE703}"/>
              </a:ext>
            </a:extLst>
          </p:cNvPr>
          <p:cNvSpPr/>
          <p:nvPr/>
        </p:nvSpPr>
        <p:spPr>
          <a:xfrm>
            <a:off x="5234152" y="3513082"/>
            <a:ext cx="175522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Trauma</a:t>
            </a:r>
          </a:p>
          <a:p>
            <a:pPr algn="ctr"/>
            <a:r>
              <a:rPr lang="en-US" sz="1200" b="1" dirty="0">
                <a:solidFill>
                  <a:schemeClr val="bg1"/>
                </a:solidFill>
              </a:rPr>
              <a:t>Informed </a:t>
            </a:r>
          </a:p>
          <a:p>
            <a:pPr algn="ctr"/>
            <a:r>
              <a:rPr lang="en-US" sz="1200" b="1" dirty="0">
                <a:solidFill>
                  <a:schemeClr val="bg1"/>
                </a:solidFill>
              </a:rPr>
              <a:t>Approach</a:t>
            </a:r>
          </a:p>
        </p:txBody>
      </p:sp>
    </p:spTree>
    <p:extLst>
      <p:ext uri="{BB962C8B-B14F-4D97-AF65-F5344CB8AC3E}">
        <p14:creationId xmlns:p14="http://schemas.microsoft.com/office/powerpoint/2010/main" val="771206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21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726370"/>
            <a:ext cx="10058400" cy="1609344"/>
          </a:xfrm>
          <a:gradFill>
            <a:gsLst>
              <a:gs pos="0">
                <a:schemeClr val="bg2">
                  <a:tint val="96000"/>
                  <a:shade val="100000"/>
                  <a:hueMod val="92000"/>
                  <a:satMod val="200000"/>
                  <a:lumMod val="128000"/>
                </a:schemeClr>
              </a:gs>
              <a:gs pos="21000">
                <a:schemeClr val="bg2">
                  <a:shade val="100000"/>
                  <a:hueMod val="100000"/>
                  <a:satMod val="110000"/>
                  <a:lumMod val="130000"/>
                </a:schemeClr>
              </a:gs>
              <a:gs pos="100000">
                <a:schemeClr val="bg2">
                  <a:shade val="78000"/>
                  <a:hueMod val="118000"/>
                  <a:satMod val="120000"/>
                  <a:lumMod val="69000"/>
                </a:schemeClr>
              </a:gs>
            </a:gsLst>
            <a:lin ang="2520000" scaled="0"/>
          </a:gradFill>
        </p:spPr>
        <p:txBody>
          <a:bodyPr>
            <a:normAutofit/>
          </a:bodyPr>
          <a:lstStyle/>
          <a:p>
            <a:r>
              <a:rPr lang="en-US" dirty="0"/>
              <a:t>Six Key Principles of a Trauma-Informed Approach (SAMHSA)</a:t>
            </a:r>
          </a:p>
        </p:txBody>
      </p:sp>
      <p:sp>
        <p:nvSpPr>
          <p:cNvPr id="3" name="Content Placeholder 2"/>
          <p:cNvSpPr>
            <a:spLocks noGrp="1"/>
          </p:cNvSpPr>
          <p:nvPr>
            <p:ph idx="1"/>
          </p:nvPr>
        </p:nvSpPr>
        <p:spPr>
          <a:xfrm>
            <a:off x="2236497" y="2738629"/>
            <a:ext cx="10058400" cy="4050792"/>
          </a:xfrm>
        </p:spPr>
        <p:txBody>
          <a:bodyPr>
            <a:normAutofit/>
          </a:bodyPr>
          <a:lstStyle/>
          <a:p>
            <a:r>
              <a:rPr lang="en-US" sz="2800" b="1" dirty="0"/>
              <a:t>Safety</a:t>
            </a:r>
          </a:p>
          <a:p>
            <a:r>
              <a:rPr lang="en-US" sz="2800" b="1" dirty="0"/>
              <a:t>Trustworthiness and Transparency</a:t>
            </a:r>
          </a:p>
          <a:p>
            <a:r>
              <a:rPr lang="en-US" sz="2800" b="1" dirty="0"/>
              <a:t>Peer Support</a:t>
            </a:r>
          </a:p>
          <a:p>
            <a:r>
              <a:rPr lang="en-US" sz="2800" b="1" dirty="0"/>
              <a:t>Collaboration and mutuality</a:t>
            </a:r>
          </a:p>
          <a:p>
            <a:r>
              <a:rPr lang="en-US" sz="2800" b="1" dirty="0"/>
              <a:t>Empowerment, voice and choice</a:t>
            </a:r>
          </a:p>
          <a:p>
            <a:r>
              <a:rPr lang="en-US" sz="2800" b="1" dirty="0"/>
              <a:t>Cultural, Historical, and Gender Issues</a:t>
            </a:r>
          </a:p>
        </p:txBody>
      </p:sp>
    </p:spTree>
    <p:extLst>
      <p:ext uri="{BB962C8B-B14F-4D97-AF65-F5344CB8AC3E}">
        <p14:creationId xmlns:p14="http://schemas.microsoft.com/office/powerpoint/2010/main" val="1070075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21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BA330DE-1FBA-A149-B6AC-11665BA62962}"/>
              </a:ext>
            </a:extLst>
          </p:cNvPr>
          <p:cNvGraphicFramePr>
            <a:graphicFrameLocks/>
          </p:cNvGraphicFramePr>
          <p:nvPr>
            <p:extLst>
              <p:ext uri="{D42A27DB-BD31-4B8C-83A1-F6EECF244321}">
                <p14:modId xmlns:p14="http://schemas.microsoft.com/office/powerpoint/2010/main" val="3779624677"/>
              </p:ext>
            </p:extLst>
          </p:nvPr>
        </p:nvGraphicFramePr>
        <p:xfrm>
          <a:off x="539254" y="509564"/>
          <a:ext cx="11113491" cy="5983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4893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21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1FEC-C418-4645-8FD9-3793A814FB0E}"/>
              </a:ext>
            </a:extLst>
          </p:cNvPr>
          <p:cNvSpPr>
            <a:spLocks noGrp="1"/>
          </p:cNvSpPr>
          <p:nvPr>
            <p:ph type="title"/>
          </p:nvPr>
        </p:nvSpPr>
        <p:spPr/>
        <p:txBody>
          <a:bodyPr/>
          <a:lstStyle/>
          <a:p>
            <a:r>
              <a:rPr lang="en-US" dirty="0"/>
              <a:t>Post Traumatic Growth</a:t>
            </a:r>
          </a:p>
        </p:txBody>
      </p:sp>
      <p:sp>
        <p:nvSpPr>
          <p:cNvPr id="3" name="Content Placeholder 2">
            <a:extLst>
              <a:ext uri="{FF2B5EF4-FFF2-40B4-BE49-F238E27FC236}">
                <a16:creationId xmlns:a16="http://schemas.microsoft.com/office/drawing/2014/main" id="{3E786184-ED66-5B4E-B625-33D181216831}"/>
              </a:ext>
            </a:extLst>
          </p:cNvPr>
          <p:cNvSpPr>
            <a:spLocks noGrp="1"/>
          </p:cNvSpPr>
          <p:nvPr>
            <p:ph idx="1"/>
          </p:nvPr>
        </p:nvSpPr>
        <p:spPr>
          <a:xfrm>
            <a:off x="1063752" y="1585380"/>
            <a:ext cx="10058400" cy="4050792"/>
          </a:xfrm>
        </p:spPr>
        <p:txBody>
          <a:bodyPr>
            <a:noAutofit/>
          </a:bodyPr>
          <a:lstStyle/>
          <a:p>
            <a:pPr marL="0" indent="0">
              <a:buNone/>
            </a:pPr>
            <a:endParaRPr lang="en-US" sz="2400" b="1" dirty="0">
              <a:latin typeface="Wingdings"/>
            </a:endParaRPr>
          </a:p>
          <a:p>
            <a:pPr marL="0" indent="0">
              <a:buNone/>
            </a:pPr>
            <a:r>
              <a:rPr lang="en-US" sz="2400" b="1" dirty="0">
                <a:latin typeface="Wingdings"/>
              </a:rPr>
              <a:t></a:t>
            </a:r>
            <a:r>
              <a:rPr lang="en-US" sz="2400" b="1" dirty="0"/>
              <a:t>“Resilient survivors continue therefore, to grow and even thrive in spite of and quite often because of their history.” </a:t>
            </a:r>
            <a:r>
              <a:rPr lang="fr-FR" sz="2400" b="1" dirty="0"/>
              <a:t>(</a:t>
            </a:r>
            <a:r>
              <a:rPr lang="fr-FR" sz="2400" b="1" dirty="0" err="1"/>
              <a:t>Armour</a:t>
            </a:r>
            <a:r>
              <a:rPr lang="fr-FR" sz="2400" b="1" dirty="0"/>
              <a:t>, 2007) </a:t>
            </a:r>
          </a:p>
          <a:p>
            <a:pPr marL="0" indent="0">
              <a:buNone/>
            </a:pPr>
            <a:r>
              <a:rPr lang="fr-FR" sz="2400" b="1" dirty="0">
                <a:latin typeface="Wingdings"/>
              </a:rPr>
              <a:t></a:t>
            </a:r>
            <a:r>
              <a:rPr lang="fr-FR" sz="2400" b="1" dirty="0" err="1"/>
              <a:t>Survivors</a:t>
            </a:r>
            <a:r>
              <a:rPr lang="fr-FR" sz="2400" b="1" dirty="0"/>
              <a:t> of trauma </a:t>
            </a:r>
            <a:r>
              <a:rPr lang="fr-FR" sz="2400" b="1" dirty="0" err="1"/>
              <a:t>who</a:t>
            </a:r>
            <a:r>
              <a:rPr lang="fr-FR" sz="2400" b="1" dirty="0"/>
              <a:t> </a:t>
            </a:r>
            <a:r>
              <a:rPr lang="fr-FR" sz="2400" b="1" dirty="0" err="1"/>
              <a:t>strengthen</a:t>
            </a:r>
            <a:r>
              <a:rPr lang="fr-FR" sz="2400" b="1" dirty="0"/>
              <a:t> </a:t>
            </a:r>
            <a:r>
              <a:rPr lang="fr-FR" sz="2400" b="1" dirty="0" err="1"/>
              <a:t>their</a:t>
            </a:r>
            <a:r>
              <a:rPr lang="fr-FR" sz="2400" b="1" dirty="0"/>
              <a:t> </a:t>
            </a:r>
            <a:r>
              <a:rPr lang="fr-FR" sz="2400" b="1" dirty="0" err="1"/>
              <a:t>abilities</a:t>
            </a:r>
            <a:r>
              <a:rPr lang="fr-FR" sz="2400" b="1" dirty="0"/>
              <a:t> and </a:t>
            </a:r>
            <a:r>
              <a:rPr lang="fr-FR" sz="2400" b="1" dirty="0" err="1"/>
              <a:t>find</a:t>
            </a:r>
            <a:r>
              <a:rPr lang="fr-FR" sz="2400" b="1" dirty="0"/>
              <a:t> </a:t>
            </a:r>
            <a:r>
              <a:rPr lang="fr-FR" sz="2400" b="1" dirty="0" err="1"/>
              <a:t>wisdom</a:t>
            </a:r>
            <a:r>
              <a:rPr lang="fr-FR" sz="2400" b="1" dirty="0"/>
              <a:t> </a:t>
            </a:r>
            <a:r>
              <a:rPr lang="fr-FR" sz="2400" b="1" dirty="0" err="1"/>
              <a:t>that</a:t>
            </a:r>
            <a:r>
              <a:rPr lang="fr-FR" sz="2400" b="1" dirty="0"/>
              <a:t> </a:t>
            </a:r>
            <a:r>
              <a:rPr lang="fr-FR" sz="2400" b="1" dirty="0" err="1"/>
              <a:t>allow</a:t>
            </a:r>
            <a:r>
              <a:rPr lang="fr-FR" sz="2400" b="1" dirty="0"/>
              <a:t> </a:t>
            </a:r>
            <a:r>
              <a:rPr lang="fr-FR" sz="2400" b="1" dirty="0" err="1"/>
              <a:t>them</a:t>
            </a:r>
            <a:r>
              <a:rPr lang="fr-FR" sz="2400" b="1" dirty="0"/>
              <a:t> </a:t>
            </a:r>
            <a:r>
              <a:rPr lang="fr-FR" sz="2400" b="1" dirty="0" err="1"/>
              <a:t>emotional</a:t>
            </a:r>
            <a:r>
              <a:rPr lang="fr-FR" sz="2400" b="1" dirty="0"/>
              <a:t> </a:t>
            </a:r>
            <a:r>
              <a:rPr lang="fr-FR" sz="2400" b="1" dirty="0" err="1"/>
              <a:t>growth</a:t>
            </a:r>
            <a:r>
              <a:rPr lang="fr-FR" sz="2400" b="1" dirty="0"/>
              <a:t> in </a:t>
            </a:r>
            <a:r>
              <a:rPr lang="fr-FR" sz="2400" b="1" dirty="0" err="1"/>
              <a:t>relationship</a:t>
            </a:r>
            <a:r>
              <a:rPr lang="fr-FR" sz="2400" b="1" dirty="0"/>
              <a:t> </a:t>
            </a:r>
            <a:r>
              <a:rPr lang="fr-FR" sz="2400" b="1" dirty="0" err="1"/>
              <a:t>with</a:t>
            </a:r>
            <a:r>
              <a:rPr lang="fr-FR" sz="2400" b="1" dirty="0"/>
              <a:t> </a:t>
            </a:r>
            <a:r>
              <a:rPr lang="fr-FR" sz="2400" b="1" dirty="0" err="1"/>
              <a:t>others</a:t>
            </a:r>
            <a:r>
              <a:rPr lang="fr-FR" sz="2400" b="1" dirty="0"/>
              <a:t> are </a:t>
            </a:r>
            <a:r>
              <a:rPr lang="fr-FR" sz="2400" b="1" dirty="0" err="1"/>
              <a:t>often</a:t>
            </a:r>
            <a:r>
              <a:rPr lang="fr-FR" sz="2400" b="1" dirty="0"/>
              <a:t> </a:t>
            </a:r>
            <a:r>
              <a:rPr lang="fr-FR" sz="2400" b="1" dirty="0" err="1"/>
              <a:t>referred</a:t>
            </a:r>
            <a:r>
              <a:rPr lang="fr-FR" sz="2400" b="1" dirty="0"/>
              <a:t> to as </a:t>
            </a:r>
            <a:r>
              <a:rPr lang="fr-FR" sz="2400" b="1" dirty="0" err="1"/>
              <a:t>experiencing</a:t>
            </a:r>
            <a:r>
              <a:rPr lang="fr-FR" sz="2400" b="1" dirty="0"/>
              <a:t> </a:t>
            </a:r>
            <a:r>
              <a:rPr lang="fr-FR" sz="2400" b="1" dirty="0" err="1"/>
              <a:t>post-traumatic</a:t>
            </a:r>
            <a:r>
              <a:rPr lang="fr-FR" sz="2400" b="1" dirty="0"/>
              <a:t> </a:t>
            </a:r>
            <a:r>
              <a:rPr lang="fr-FR" sz="2400" b="1" dirty="0" err="1"/>
              <a:t>growth</a:t>
            </a:r>
            <a:r>
              <a:rPr lang="fr-FR" sz="2400" b="1" dirty="0"/>
              <a:t>. </a:t>
            </a:r>
          </a:p>
          <a:p>
            <a:pPr marL="0" indent="0">
              <a:buNone/>
            </a:pPr>
            <a:r>
              <a:rPr lang="fr-FR" sz="2400" b="1" dirty="0">
                <a:latin typeface="Wingdings"/>
              </a:rPr>
              <a:t></a:t>
            </a:r>
            <a:r>
              <a:rPr lang="fr-FR" sz="2400" b="1" dirty="0" err="1"/>
              <a:t>Post-traumatic</a:t>
            </a:r>
            <a:r>
              <a:rPr lang="fr-FR" sz="2400" b="1" dirty="0"/>
              <a:t> </a:t>
            </a:r>
            <a:r>
              <a:rPr lang="fr-FR" sz="2400" b="1" dirty="0" err="1"/>
              <a:t>growth</a:t>
            </a:r>
            <a:r>
              <a:rPr lang="fr-FR" sz="2400" b="1" dirty="0"/>
              <a:t> </a:t>
            </a:r>
            <a:r>
              <a:rPr lang="fr-FR" sz="2400" b="1" dirty="0" err="1"/>
              <a:t>is</a:t>
            </a:r>
            <a:r>
              <a:rPr lang="fr-FR" sz="2400" b="1" dirty="0"/>
              <a:t> </a:t>
            </a:r>
            <a:r>
              <a:rPr lang="fr-FR" sz="2400" b="1" dirty="0" err="1"/>
              <a:t>reflected</a:t>
            </a:r>
            <a:r>
              <a:rPr lang="fr-FR" sz="2400" b="1" dirty="0"/>
              <a:t> in the </a:t>
            </a:r>
            <a:r>
              <a:rPr lang="fr-FR" sz="2400" b="1" dirty="0" err="1"/>
              <a:t>following</a:t>
            </a:r>
            <a:r>
              <a:rPr lang="fr-FR" sz="2400" b="1" dirty="0"/>
              <a:t>: </a:t>
            </a:r>
          </a:p>
          <a:p>
            <a:pPr marL="746125" indent="-317500"/>
            <a:r>
              <a:rPr lang="fr-FR" sz="2400" b="1" dirty="0" err="1"/>
              <a:t>strengthening</a:t>
            </a:r>
            <a:r>
              <a:rPr lang="fr-FR" sz="2400" b="1" dirty="0"/>
              <a:t> of </a:t>
            </a:r>
            <a:r>
              <a:rPr lang="fr-FR" sz="2400" b="1" dirty="0" err="1"/>
              <a:t>relationships</a:t>
            </a:r>
            <a:r>
              <a:rPr lang="fr-FR" sz="2400" b="1" dirty="0"/>
              <a:t>/</a:t>
            </a:r>
            <a:r>
              <a:rPr lang="fr-FR" sz="2400" b="1" dirty="0" err="1"/>
              <a:t>sense</a:t>
            </a:r>
            <a:r>
              <a:rPr lang="fr-FR" sz="2400" b="1" dirty="0"/>
              <a:t> of </a:t>
            </a:r>
            <a:r>
              <a:rPr lang="fr-FR" sz="2400" b="1" dirty="0" err="1"/>
              <a:t>connection</a:t>
            </a:r>
            <a:r>
              <a:rPr lang="fr-FR" sz="2400" b="1" dirty="0"/>
              <a:t> </a:t>
            </a:r>
          </a:p>
          <a:p>
            <a:pPr marL="746125" indent="-317500"/>
            <a:r>
              <a:rPr lang="fr-FR" sz="2400" b="1" dirty="0" err="1"/>
              <a:t>increased</a:t>
            </a:r>
            <a:r>
              <a:rPr lang="fr-FR" sz="2400" b="1" dirty="0"/>
              <a:t> </a:t>
            </a:r>
            <a:r>
              <a:rPr lang="fr-FR" sz="2400" b="1" dirty="0" err="1"/>
              <a:t>sense</a:t>
            </a:r>
            <a:r>
              <a:rPr lang="fr-FR" sz="2400" b="1" dirty="0"/>
              <a:t> of </a:t>
            </a:r>
            <a:r>
              <a:rPr lang="fr-FR" sz="2400" b="1" dirty="0" err="1"/>
              <a:t>personal</a:t>
            </a:r>
            <a:r>
              <a:rPr lang="fr-FR" sz="2400" b="1" dirty="0"/>
              <a:t> </a:t>
            </a:r>
            <a:r>
              <a:rPr lang="fr-FR" sz="2400" b="1" dirty="0" err="1"/>
              <a:t>strengths</a:t>
            </a:r>
            <a:r>
              <a:rPr lang="fr-FR" sz="2400" b="1" dirty="0"/>
              <a:t> </a:t>
            </a:r>
          </a:p>
          <a:p>
            <a:pPr marL="746125" indent="-317500"/>
            <a:r>
              <a:rPr lang="fr-FR" sz="2400" b="1" dirty="0" err="1"/>
              <a:t>awareness</a:t>
            </a:r>
            <a:r>
              <a:rPr lang="fr-FR" sz="2400" b="1" dirty="0"/>
              <a:t> of </a:t>
            </a:r>
            <a:r>
              <a:rPr lang="fr-FR" sz="2400" b="1" dirty="0" err="1"/>
              <a:t>increased</a:t>
            </a:r>
            <a:r>
              <a:rPr lang="fr-FR" sz="2400" b="1" dirty="0"/>
              <a:t> </a:t>
            </a:r>
            <a:r>
              <a:rPr lang="fr-FR" sz="2400" b="1" dirty="0" err="1"/>
              <a:t>possibilities</a:t>
            </a:r>
            <a:r>
              <a:rPr lang="fr-FR" sz="2400" b="1" dirty="0"/>
              <a:t> in life </a:t>
            </a:r>
            <a:endParaRPr lang="en-US" sz="2400" b="1" dirty="0"/>
          </a:p>
        </p:txBody>
      </p:sp>
    </p:spTree>
    <p:extLst>
      <p:ext uri="{BB962C8B-B14F-4D97-AF65-F5344CB8AC3E}">
        <p14:creationId xmlns:p14="http://schemas.microsoft.com/office/powerpoint/2010/main" val="2844823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92000"/>
                <a:satMod val="200000"/>
                <a:lumMod val="128000"/>
              </a:schemeClr>
            </a:gs>
            <a:gs pos="21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AA024-121C-7C4E-A4FF-0240E33AFFC4}"/>
              </a:ext>
            </a:extLst>
          </p:cNvPr>
          <p:cNvSpPr>
            <a:spLocks noGrp="1"/>
          </p:cNvSpPr>
          <p:nvPr>
            <p:ph type="title"/>
          </p:nvPr>
        </p:nvSpPr>
        <p:spPr>
          <a:xfrm>
            <a:off x="-108155" y="747576"/>
            <a:ext cx="10058400" cy="1609344"/>
          </a:xfrm>
        </p:spPr>
        <p:txBody>
          <a:bodyPr/>
          <a:lstStyle/>
          <a:p>
            <a:pPr algn="ctr"/>
            <a:r>
              <a:rPr lang="en-US" dirty="0"/>
              <a:t>Integrated Immersive Research</a:t>
            </a:r>
            <a:br>
              <a:rPr lang="en-US" dirty="0"/>
            </a:br>
            <a:r>
              <a:rPr lang="en-US" dirty="0"/>
              <a:t>From the Inside-Out</a:t>
            </a:r>
          </a:p>
        </p:txBody>
      </p:sp>
      <p:sp>
        <p:nvSpPr>
          <p:cNvPr id="3" name="Content Placeholder 2">
            <a:extLst>
              <a:ext uri="{FF2B5EF4-FFF2-40B4-BE49-F238E27FC236}">
                <a16:creationId xmlns:a16="http://schemas.microsoft.com/office/drawing/2014/main" id="{5C7D8780-77ED-8148-9AC0-80DBCD3FCF30}"/>
              </a:ext>
            </a:extLst>
          </p:cNvPr>
          <p:cNvSpPr>
            <a:spLocks noGrp="1"/>
          </p:cNvSpPr>
          <p:nvPr>
            <p:ph idx="1"/>
          </p:nvPr>
        </p:nvSpPr>
        <p:spPr>
          <a:xfrm>
            <a:off x="922364" y="2807208"/>
            <a:ext cx="10058400" cy="4050792"/>
          </a:xfrm>
        </p:spPr>
        <p:txBody>
          <a:bodyPr/>
          <a:lstStyle/>
          <a:p>
            <a:endParaRPr lang="en-US" dirty="0"/>
          </a:p>
          <a:p>
            <a:r>
              <a:rPr lang="en-US" sz="3600" b="1" dirty="0">
                <a:solidFill>
                  <a:srgbClr val="FF0000"/>
                </a:solidFill>
              </a:rPr>
              <a:t>City Jails - Three Cites</a:t>
            </a:r>
          </a:p>
          <a:p>
            <a:r>
              <a:rPr lang="en-US" sz="3600" b="1" dirty="0">
                <a:solidFill>
                  <a:srgbClr val="FF0000"/>
                </a:solidFill>
              </a:rPr>
              <a:t>State Prison - Two locations</a:t>
            </a:r>
          </a:p>
          <a:p>
            <a:r>
              <a:rPr lang="en-US" sz="3600" b="1" dirty="0">
                <a:solidFill>
                  <a:srgbClr val="FF0000"/>
                </a:solidFill>
              </a:rPr>
              <a:t>Federal Prison - One Location</a:t>
            </a:r>
          </a:p>
        </p:txBody>
      </p:sp>
      <p:pic>
        <p:nvPicPr>
          <p:cNvPr id="6" name="Picture 5">
            <a:extLst>
              <a:ext uri="{FF2B5EF4-FFF2-40B4-BE49-F238E27FC236}">
                <a16:creationId xmlns:a16="http://schemas.microsoft.com/office/drawing/2014/main" id="{A5BC734C-9758-8740-9AF4-277B2EC53E36}"/>
              </a:ext>
            </a:extLst>
          </p:cNvPr>
          <p:cNvPicPr>
            <a:picLocks noChangeAspect="1"/>
          </p:cNvPicPr>
          <p:nvPr/>
        </p:nvPicPr>
        <p:blipFill>
          <a:blip r:embed="rId2"/>
          <a:stretch>
            <a:fillRect/>
          </a:stretch>
        </p:blipFill>
        <p:spPr>
          <a:xfrm>
            <a:off x="8613058" y="1847216"/>
            <a:ext cx="3362632" cy="4789558"/>
          </a:xfrm>
          <a:prstGeom prst="rect">
            <a:avLst/>
          </a:prstGeom>
        </p:spPr>
      </p:pic>
    </p:spTree>
    <p:extLst>
      <p:ext uri="{BB962C8B-B14F-4D97-AF65-F5344CB8AC3E}">
        <p14:creationId xmlns:p14="http://schemas.microsoft.com/office/powerpoint/2010/main" val="3354502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6054-CCF6-AB45-B976-2EC961D58028}"/>
              </a:ext>
            </a:extLst>
          </p:cNvPr>
          <p:cNvSpPr>
            <a:spLocks noGrp="1"/>
          </p:cNvSpPr>
          <p:nvPr>
            <p:ph type="title"/>
          </p:nvPr>
        </p:nvSpPr>
        <p:spPr/>
        <p:txBody>
          <a:bodyPr/>
          <a:lstStyle/>
          <a:p>
            <a:pPr algn="ctr"/>
            <a:r>
              <a:rPr lang="en-US" dirty="0"/>
              <a:t>First Prison in the Americas</a:t>
            </a:r>
          </a:p>
        </p:txBody>
      </p:sp>
      <p:sp>
        <p:nvSpPr>
          <p:cNvPr id="3" name="Content Placeholder 2">
            <a:extLst>
              <a:ext uri="{FF2B5EF4-FFF2-40B4-BE49-F238E27FC236}">
                <a16:creationId xmlns:a16="http://schemas.microsoft.com/office/drawing/2014/main" id="{A052919E-69F4-514B-8982-5EE0E0D3E90D}"/>
              </a:ext>
            </a:extLst>
          </p:cNvPr>
          <p:cNvSpPr>
            <a:spLocks noGrp="1"/>
          </p:cNvSpPr>
          <p:nvPr>
            <p:ph idx="1"/>
          </p:nvPr>
        </p:nvSpPr>
        <p:spPr>
          <a:xfrm>
            <a:off x="1063752" y="1735570"/>
            <a:ext cx="10058400" cy="4966855"/>
          </a:xfrm>
        </p:spPr>
        <p:txBody>
          <a:bodyPr>
            <a:normAutofit lnSpcReduction="10000"/>
          </a:bodyPr>
          <a:lstStyle/>
          <a:p>
            <a:pPr marL="0" indent="0" algn="ctr">
              <a:buNone/>
            </a:pPr>
            <a:r>
              <a:rPr lang="en-US" dirty="0"/>
              <a:t>Fortaleza </a:t>
            </a:r>
            <a:r>
              <a:rPr lang="en-US" dirty="0" err="1"/>
              <a:t>Ozama</a:t>
            </a:r>
            <a:r>
              <a:rPr lang="en-US" dirty="0"/>
              <a:t> </a:t>
            </a:r>
          </a:p>
          <a:p>
            <a:pPr marL="0" indent="0" algn="ctr">
              <a:buNone/>
            </a:pPr>
            <a:r>
              <a:rPr lang="en-US" dirty="0"/>
              <a:t>Erected in Santo Domingo, Dominican Republic, 1502</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Pirates and Black slaves were usually housed there. (Wikipedia)</a:t>
            </a:r>
          </a:p>
          <a:p>
            <a:pPr marL="0" indent="0" algn="ctr">
              <a:buNone/>
            </a:pPr>
            <a:endParaRPr lang="en-US" dirty="0"/>
          </a:p>
        </p:txBody>
      </p:sp>
      <p:pic>
        <p:nvPicPr>
          <p:cNvPr id="5" name="Picture 4">
            <a:extLst>
              <a:ext uri="{FF2B5EF4-FFF2-40B4-BE49-F238E27FC236}">
                <a16:creationId xmlns:a16="http://schemas.microsoft.com/office/drawing/2014/main" id="{36B7B90C-D706-184B-A9AE-5F78545C21FB}"/>
              </a:ext>
            </a:extLst>
          </p:cNvPr>
          <p:cNvPicPr>
            <a:picLocks noChangeAspect="1"/>
          </p:cNvPicPr>
          <p:nvPr/>
        </p:nvPicPr>
        <p:blipFill>
          <a:blip r:embed="rId2"/>
          <a:stretch>
            <a:fillRect/>
          </a:stretch>
        </p:blipFill>
        <p:spPr>
          <a:xfrm>
            <a:off x="1932709" y="2910032"/>
            <a:ext cx="8136081" cy="2617932"/>
          </a:xfrm>
          <a:prstGeom prst="rect">
            <a:avLst/>
          </a:prstGeom>
        </p:spPr>
      </p:pic>
    </p:spTree>
    <p:extLst>
      <p:ext uri="{BB962C8B-B14F-4D97-AF65-F5344CB8AC3E}">
        <p14:creationId xmlns:p14="http://schemas.microsoft.com/office/powerpoint/2010/main" val="3120296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3149B-0F73-6A4C-A1CD-168147BAA8E7}"/>
              </a:ext>
            </a:extLst>
          </p:cNvPr>
          <p:cNvSpPr>
            <a:spLocks noGrp="1"/>
          </p:cNvSpPr>
          <p:nvPr>
            <p:ph type="title"/>
          </p:nvPr>
        </p:nvSpPr>
        <p:spPr>
          <a:xfrm>
            <a:off x="0" y="0"/>
            <a:ext cx="12192000" cy="6858000"/>
          </a:xfrm>
          <a:solidFill>
            <a:schemeClr val="accent1">
              <a:lumMod val="40000"/>
              <a:lumOff val="60000"/>
            </a:schemeClr>
          </a:solidFill>
        </p:spPr>
        <p:txBody>
          <a:bodyPr/>
          <a:lstStyle/>
          <a:p>
            <a:pPr algn="ctr"/>
            <a:r>
              <a:rPr lang="en-US" dirty="0"/>
              <a:t>Questions, Comments, Conclusion</a:t>
            </a:r>
          </a:p>
        </p:txBody>
      </p:sp>
      <p:sp>
        <p:nvSpPr>
          <p:cNvPr id="3" name="Content Placeholder 2">
            <a:extLst>
              <a:ext uri="{FF2B5EF4-FFF2-40B4-BE49-F238E27FC236}">
                <a16:creationId xmlns:a16="http://schemas.microsoft.com/office/drawing/2014/main" id="{2D3F2BA6-536D-2B46-8B06-F1F6CD5EBC37}"/>
              </a:ext>
            </a:extLst>
          </p:cNvPr>
          <p:cNvSpPr>
            <a:spLocks noGrp="1"/>
          </p:cNvSpPr>
          <p:nvPr>
            <p:ph idx="1"/>
          </p:nvPr>
        </p:nvSpPr>
        <p:spPr>
          <a:xfrm>
            <a:off x="0" y="2121408"/>
            <a:ext cx="11128248" cy="4736592"/>
          </a:xfrm>
        </p:spPr>
        <p:txBody>
          <a:bodyPr/>
          <a:lstStyle/>
          <a:p>
            <a:endParaRPr lang="en-US" dirty="0"/>
          </a:p>
        </p:txBody>
      </p:sp>
    </p:spTree>
    <p:extLst>
      <p:ext uri="{BB962C8B-B14F-4D97-AF65-F5344CB8AC3E}">
        <p14:creationId xmlns:p14="http://schemas.microsoft.com/office/powerpoint/2010/main" val="1029560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266E1E-E8B3-DD40-878B-964BFD3F90EA}"/>
              </a:ext>
            </a:extLst>
          </p:cNvPr>
          <p:cNvPicPr>
            <a:picLocks noChangeAspect="1"/>
          </p:cNvPicPr>
          <p:nvPr/>
        </p:nvPicPr>
        <p:blipFill>
          <a:blip r:embed="rId2"/>
          <a:stretch>
            <a:fillRect/>
          </a:stretch>
        </p:blipFill>
        <p:spPr>
          <a:xfrm>
            <a:off x="0" y="-61546"/>
            <a:ext cx="12192000" cy="6919546"/>
          </a:xfrm>
          <a:prstGeom prst="rect">
            <a:avLst/>
          </a:prstGeom>
        </p:spPr>
      </p:pic>
    </p:spTree>
    <p:extLst>
      <p:ext uri="{BB962C8B-B14F-4D97-AF65-F5344CB8AC3E}">
        <p14:creationId xmlns:p14="http://schemas.microsoft.com/office/powerpoint/2010/main" val="1963636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2512E-BB26-8041-B256-4C1E794E3D1A}"/>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A6CEA71-A0DD-7944-B4CF-6AEA7D0BB276}"/>
              </a:ext>
            </a:extLst>
          </p:cNvPr>
          <p:cNvSpPr txBox="1"/>
          <p:nvPr/>
        </p:nvSpPr>
        <p:spPr>
          <a:xfrm>
            <a:off x="2014007" y="3921760"/>
            <a:ext cx="9019753" cy="2062103"/>
          </a:xfrm>
          <a:prstGeom prst="rect">
            <a:avLst/>
          </a:prstGeom>
          <a:noFill/>
        </p:spPr>
        <p:txBody>
          <a:bodyPr wrap="square" rtlCol="0">
            <a:spAutoFit/>
          </a:bodyPr>
          <a:lstStyle/>
          <a:p>
            <a:r>
              <a:rPr lang="en-US" sz="3200" b="1" i="1" dirty="0"/>
              <a:t>An institution intended to isolate individuals from society and from each other so that they could reflect on their past misdeeds, repent,  and thus undergo reformation. </a:t>
            </a:r>
          </a:p>
        </p:txBody>
      </p:sp>
    </p:spTree>
    <p:extLst>
      <p:ext uri="{BB962C8B-B14F-4D97-AF65-F5344CB8AC3E}">
        <p14:creationId xmlns:p14="http://schemas.microsoft.com/office/powerpoint/2010/main" val="1815248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60E42C-24EE-5949-B7CA-6B5222A0A52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64534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D231-3E1A-7141-B4EE-0D8D55DAEF35}"/>
              </a:ext>
            </a:extLst>
          </p:cNvPr>
          <p:cNvSpPr>
            <a:spLocks noGrp="1"/>
          </p:cNvSpPr>
          <p:nvPr>
            <p:ph type="title"/>
          </p:nvPr>
        </p:nvSpPr>
        <p:spPr/>
        <p:txBody>
          <a:bodyPr>
            <a:normAutofit/>
          </a:bodyPr>
          <a:lstStyle/>
          <a:p>
            <a:pPr algn="ctr"/>
            <a:r>
              <a:rPr lang="en-US" sz="6600" b="1" dirty="0"/>
              <a:t>Slave codes</a:t>
            </a:r>
          </a:p>
        </p:txBody>
      </p:sp>
      <p:pic>
        <p:nvPicPr>
          <p:cNvPr id="5" name="Content Placeholder 4">
            <a:extLst>
              <a:ext uri="{FF2B5EF4-FFF2-40B4-BE49-F238E27FC236}">
                <a16:creationId xmlns:a16="http://schemas.microsoft.com/office/drawing/2014/main" id="{4A902E00-2289-DF49-8A4D-796DDAC8556B}"/>
              </a:ext>
            </a:extLst>
          </p:cNvPr>
          <p:cNvPicPr>
            <a:picLocks noGrp="1" noChangeAspect="1"/>
          </p:cNvPicPr>
          <p:nvPr>
            <p:ph idx="1"/>
          </p:nvPr>
        </p:nvPicPr>
        <p:blipFill>
          <a:blip r:embed="rId2"/>
          <a:stretch>
            <a:fillRect/>
          </a:stretch>
        </p:blipFill>
        <p:spPr>
          <a:xfrm>
            <a:off x="1168400" y="1767840"/>
            <a:ext cx="9784080" cy="4605528"/>
          </a:xfrm>
        </p:spPr>
      </p:pic>
    </p:spTree>
    <p:extLst>
      <p:ext uri="{BB962C8B-B14F-4D97-AF65-F5344CB8AC3E}">
        <p14:creationId xmlns:p14="http://schemas.microsoft.com/office/powerpoint/2010/main" val="2717227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D17D-76EB-3145-B995-2B92F4537CCC}"/>
              </a:ext>
            </a:extLst>
          </p:cNvPr>
          <p:cNvSpPr>
            <a:spLocks noGrp="1"/>
          </p:cNvSpPr>
          <p:nvPr>
            <p:ph type="title"/>
          </p:nvPr>
        </p:nvSpPr>
        <p:spPr>
          <a:xfrm>
            <a:off x="1785257" y="733644"/>
            <a:ext cx="10058400" cy="1450757"/>
          </a:xfrm>
        </p:spPr>
        <p:txBody>
          <a:bodyPr>
            <a:normAutofit fontScale="90000"/>
          </a:bodyPr>
          <a:lstStyle/>
          <a:p>
            <a:r>
              <a:rPr lang="en-US" dirty="0"/>
              <a:t>Stripping of citizenship rights</a:t>
            </a:r>
            <a:br>
              <a:rPr lang="en-US" dirty="0"/>
            </a:br>
            <a:endParaRPr lang="en-US" dirty="0"/>
          </a:p>
        </p:txBody>
      </p:sp>
      <p:sp>
        <p:nvSpPr>
          <p:cNvPr id="3" name="Content Placeholder 2">
            <a:extLst>
              <a:ext uri="{FF2B5EF4-FFF2-40B4-BE49-F238E27FC236}">
                <a16:creationId xmlns:a16="http://schemas.microsoft.com/office/drawing/2014/main" id="{1486473A-5E4D-954E-96A5-DFD03E0F9CF9}"/>
              </a:ext>
            </a:extLst>
          </p:cNvPr>
          <p:cNvSpPr>
            <a:spLocks noGrp="1"/>
          </p:cNvSpPr>
          <p:nvPr>
            <p:ph idx="1"/>
          </p:nvPr>
        </p:nvSpPr>
        <p:spPr>
          <a:xfrm>
            <a:off x="76200" y="2184401"/>
            <a:ext cx="11767457" cy="3760891"/>
          </a:xfrm>
        </p:spPr>
        <p:txBody>
          <a:bodyPr>
            <a:normAutofit/>
          </a:bodyPr>
          <a:lstStyle/>
          <a:p>
            <a:pPr lvl="1"/>
            <a:r>
              <a:rPr lang="en-US" sz="2800" dirty="0"/>
              <a:t>In Louisiana in 1860, 2/3 of the prisoners were white; By 1868, 2/3 were Black</a:t>
            </a:r>
          </a:p>
          <a:p>
            <a:pPr lvl="1"/>
            <a:r>
              <a:rPr lang="en-US" sz="2800" dirty="0"/>
              <a:t>By 1870, 95% of those incarcerated in southern states were Black</a:t>
            </a:r>
          </a:p>
          <a:p>
            <a:pPr lvl="1"/>
            <a:r>
              <a:rPr lang="en-US" sz="2800" dirty="0"/>
              <a:t>1871-Virginia Supreme Court declared that incarcerated persons were “slaves of the state” From Black Codes to Jim Crow</a:t>
            </a:r>
          </a:p>
        </p:txBody>
      </p:sp>
    </p:spTree>
    <p:extLst>
      <p:ext uri="{BB962C8B-B14F-4D97-AF65-F5344CB8AC3E}">
        <p14:creationId xmlns:p14="http://schemas.microsoft.com/office/powerpoint/2010/main" val="7302881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{5BFC8099-DCA8-DE48-961F-5A4FDD72C2FF}tf10001070</Template>
  <TotalTime>4987</TotalTime>
  <Words>1941</Words>
  <Application>Microsoft Office PowerPoint</Application>
  <PresentationFormat>Widescreen</PresentationFormat>
  <Paragraphs>181</Paragraphs>
  <Slides>40</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Calibri</vt:lpstr>
      <vt:lpstr>Franklin Gothic Book</vt:lpstr>
      <vt:lpstr>Helvetica</vt:lpstr>
      <vt:lpstr>Hoefler Text Regular</vt:lpstr>
      <vt:lpstr>Rockwell</vt:lpstr>
      <vt:lpstr>Rockwell Condensed</vt:lpstr>
      <vt:lpstr>Rockwell Extra Bold</vt:lpstr>
      <vt:lpstr>Times New Roman</vt:lpstr>
      <vt:lpstr>Wingdings</vt:lpstr>
      <vt:lpstr>Wood Type</vt:lpstr>
      <vt:lpstr>TREATING Post Incarceration trauma</vt:lpstr>
      <vt:lpstr>Introduction &amp; Grounding</vt:lpstr>
      <vt:lpstr>Learning Objectives: </vt:lpstr>
      <vt:lpstr>First Prison in the Americas</vt:lpstr>
      <vt:lpstr>PowerPoint Presentation</vt:lpstr>
      <vt:lpstr>PowerPoint Presentation</vt:lpstr>
      <vt:lpstr>PowerPoint Presentation</vt:lpstr>
      <vt:lpstr>Slave codes</vt:lpstr>
      <vt:lpstr>Stripping of citizenship rights </vt:lpstr>
      <vt:lpstr>The Black Codes</vt:lpstr>
      <vt:lpstr>13th Amendment</vt:lpstr>
      <vt:lpstr>Convict Leasing</vt:lpstr>
      <vt:lpstr>PowerPoint Presentation</vt:lpstr>
      <vt:lpstr>So, “Where are we now?”</vt:lpstr>
      <vt:lpstr>PowerPoint Presentation</vt:lpstr>
      <vt:lpstr>The Makings of Mass Incarceration </vt:lpstr>
      <vt:lpstr>Impact on African American Community</vt:lpstr>
      <vt:lpstr>The Problem of Prison</vt:lpstr>
      <vt:lpstr>Reentry Trends in the United States 2018 reports that…  </vt:lpstr>
      <vt:lpstr>Recidivism (Tennessee)</vt:lpstr>
      <vt:lpstr>Collateral Consequences</vt:lpstr>
      <vt:lpstr>What is PITS/PIS?</vt:lpstr>
      <vt:lpstr>Identifiable signs and symptoms of PITS?</vt:lpstr>
      <vt:lpstr>Other Symptoms</vt:lpstr>
      <vt:lpstr>PITS Treatment </vt:lpstr>
      <vt:lpstr>A Tale of three Cities: Qualitative Reentry Program Research</vt:lpstr>
      <vt:lpstr>Council on thought and Action (COTA) Long Island, New york</vt:lpstr>
      <vt:lpstr>How a New York Police Official  Is Targeting Thoughts to Fight Crime </vt:lpstr>
      <vt:lpstr>PowerPoint Presentation</vt:lpstr>
      <vt:lpstr>“A Voice From the Hood”</vt:lpstr>
      <vt:lpstr>PowerPoint Presentation</vt:lpstr>
      <vt:lpstr>PowerPoint Presentation</vt:lpstr>
      <vt:lpstr>NAEFI - The Reentry Circle</vt:lpstr>
      <vt:lpstr>PowerPoint Presentation</vt:lpstr>
      <vt:lpstr>Reentry Support Circle –  Indomitable Families Memphis</vt:lpstr>
      <vt:lpstr>Six Key Principles of a Trauma-Informed Approach (SAMHSA)</vt:lpstr>
      <vt:lpstr>PowerPoint Presentation</vt:lpstr>
      <vt:lpstr>Post Traumatic Growth</vt:lpstr>
      <vt:lpstr>Integrated Immersive Research From the Inside-Out</vt:lpstr>
      <vt:lpstr>Questions, Comments,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Incarceration Stress</dc:title>
  <dc:creator>natty light</dc:creator>
  <cp:lastModifiedBy>Susan Hendrick Elswick</cp:lastModifiedBy>
  <cp:revision>26</cp:revision>
  <dcterms:created xsi:type="dcterms:W3CDTF">2022-03-24T17:55:13Z</dcterms:created>
  <dcterms:modified xsi:type="dcterms:W3CDTF">2022-04-11T23:17:22Z</dcterms:modified>
</cp:coreProperties>
</file>