
<file path=[Content_Types].xml><?xml version="1.0" encoding="utf-8"?>
<Types xmlns="http://schemas.openxmlformats.org/package/2006/content-types">
  <Default Extension="1" ContentType="image/jpeg"/>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6"/>
  </p:notesMasterIdLst>
  <p:sldIdLst>
    <p:sldId id="256" r:id="rId5"/>
    <p:sldId id="306" r:id="rId6"/>
    <p:sldId id="309" r:id="rId7"/>
    <p:sldId id="310" r:id="rId8"/>
    <p:sldId id="311" r:id="rId9"/>
    <p:sldId id="312" r:id="rId10"/>
    <p:sldId id="318" r:id="rId11"/>
    <p:sldId id="313" r:id="rId12"/>
    <p:sldId id="314" r:id="rId13"/>
    <p:sldId id="302" r:id="rId14"/>
    <p:sldId id="301" r:id="rId15"/>
    <p:sldId id="290" r:id="rId16"/>
    <p:sldId id="300" r:id="rId17"/>
    <p:sldId id="289" r:id="rId18"/>
    <p:sldId id="291" r:id="rId19"/>
    <p:sldId id="292" r:id="rId20"/>
    <p:sldId id="293" r:id="rId21"/>
    <p:sldId id="308" r:id="rId22"/>
    <p:sldId id="294" r:id="rId23"/>
    <p:sldId id="295" r:id="rId24"/>
    <p:sldId id="296" r:id="rId25"/>
    <p:sldId id="297" r:id="rId26"/>
    <p:sldId id="298" r:id="rId27"/>
    <p:sldId id="299" r:id="rId28"/>
    <p:sldId id="307" r:id="rId29"/>
    <p:sldId id="303" r:id="rId30"/>
    <p:sldId id="304" r:id="rId31"/>
    <p:sldId id="305" r:id="rId32"/>
    <p:sldId id="315" r:id="rId33"/>
    <p:sldId id="316" r:id="rId34"/>
    <p:sldId id="317"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97D6"/>
    <a:srgbClr val="2E64AF"/>
    <a:srgbClr val="042CA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162" autoAdjust="0"/>
    <p:restoredTop sz="86418"/>
  </p:normalViewPr>
  <p:slideViewPr>
    <p:cSldViewPr snapToGrid="0">
      <p:cViewPr varScale="1">
        <p:scale>
          <a:sx n="72" d="100"/>
          <a:sy n="72" d="100"/>
        </p:scale>
        <p:origin x="732" y="66"/>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55" d="100"/>
          <a:sy n="55" d="100"/>
        </p:scale>
        <p:origin x="2880" y="7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5FA1FE-4248-5D4F-9DE1-6D6634CA3ED8}" type="datetimeFigureOut">
              <a:rPr lang="en-US" smtClean="0"/>
              <a:t>4/7/2022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B9E65EF-6CA5-6748-8746-9D86401AFCA5}" type="slidenum">
              <a:rPr lang="en-US" smtClean="0"/>
              <a:t>‹#›</a:t>
            </a:fld>
            <a:endParaRPr lang="en-US"/>
          </a:p>
        </p:txBody>
      </p:sp>
    </p:spTree>
    <p:extLst>
      <p:ext uri="{BB962C8B-B14F-4D97-AF65-F5344CB8AC3E}">
        <p14:creationId xmlns:p14="http://schemas.microsoft.com/office/powerpoint/2010/main" val="1049660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psychological cost of the COVID-19 pandemic has been profound and wide-reaching. Economic instability, grief, fear of infection, social isolation, and uncertain futures have affected the mental health of people world-wide (Brooks et al., 2020). While children have been less susceptible to the adverse physical effects of COVID-19, for many, the pandemic has left an indelibly mark on their mental health (</a:t>
            </a:r>
            <a:r>
              <a:rPr lang="en-US" dirty="0" err="1"/>
              <a:t>Karaman</a:t>
            </a:r>
            <a:r>
              <a:rPr lang="en-US" dirty="0"/>
              <a:t> et al., 2021). Prior to the outbreak of COVID in 2020, children’s mental health had become an issue of national concern, with 1 in 6 minors struggling with mental illness (Whitney &amp; Peterson, 2019). Research has emerged to indicate COVID-19 has further elevated children’s mental health problems (Ellis et al., 2020; </a:t>
            </a:r>
            <a:r>
              <a:rPr lang="en-US" dirty="0" err="1"/>
              <a:t>Karaman</a:t>
            </a:r>
            <a:r>
              <a:rPr lang="en-US" dirty="0"/>
              <a:t> et al., 2021; </a:t>
            </a:r>
            <a:r>
              <a:rPr lang="en-US" dirty="0" err="1"/>
              <a:t>Magson</a:t>
            </a:r>
            <a:r>
              <a:rPr lang="en-US" dirty="0"/>
              <a:t> et al., 2021). The end of COVID-19 lockdown restrictions may have alleviated immediate issues associated with social isolation and online learning, yet for those students experiencing COVID-19 related trauma and crisis, symptomology has persisted beyond school reentry (Green, 2021). As frontline helping professionals trained in both mental health and school systems, school counselors are often the first responders to students in crisis (</a:t>
            </a:r>
            <a:r>
              <a:rPr lang="en-US" dirty="0" err="1"/>
              <a:t>Karaman</a:t>
            </a:r>
            <a:r>
              <a:rPr lang="en-US" dirty="0"/>
              <a:t> et al., 2021; Lambie et al., 2019), yet researchers have not explored reentry problems from the school counselors’ perspective. </a:t>
            </a:r>
            <a:r>
              <a:rPr lang="en-US" dirty="0">
                <a:highlight>
                  <a:srgbClr val="FFFF00"/>
                </a:highlight>
              </a:rPr>
              <a:t>We conducted this study to better understand school counselors’ experience of COVID related student issues, strategies they have deployed to assist students, and barriers they have encountered. We theorized that persistent problems related to the organizational structures within which counselors work, such as large caseloads, assignment of non-counseling duties, and under-resourced schools and communities (Christian &amp; Brown; 2018; Lambie et al., 2019; Sanchez et al., 2018) may have greatly impacted their ability to meaningfully help students in high need of mental health support. </a:t>
            </a:r>
          </a:p>
        </p:txBody>
      </p:sp>
      <p:sp>
        <p:nvSpPr>
          <p:cNvPr id="4" name="Slide Number Placeholder 3"/>
          <p:cNvSpPr>
            <a:spLocks noGrp="1"/>
          </p:cNvSpPr>
          <p:nvPr>
            <p:ph type="sldNum" sz="quarter" idx="5"/>
          </p:nvPr>
        </p:nvSpPr>
        <p:spPr/>
        <p:txBody>
          <a:bodyPr/>
          <a:lstStyle/>
          <a:p>
            <a:fld id="{CB9E65EF-6CA5-6748-8746-9D86401AFCA5}" type="slidenum">
              <a:rPr lang="en-US" smtClean="0"/>
              <a:t>3</a:t>
            </a:fld>
            <a:endParaRPr lang="en-US"/>
          </a:p>
        </p:txBody>
      </p:sp>
    </p:spTree>
    <p:extLst>
      <p:ext uri="{BB962C8B-B14F-4D97-AF65-F5344CB8AC3E}">
        <p14:creationId xmlns:p14="http://schemas.microsoft.com/office/powerpoint/2010/main" val="37904044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highlight>
                  <a:srgbClr val="FFFF00"/>
                </a:highlight>
              </a:rPr>
              <a:t>From a developmental perspective, children are less able to communicate and process their thoughts and feelings and are greatly affected by the emotional state of their caregivers (Zimmer-</a:t>
            </a:r>
            <a:r>
              <a:rPr lang="en-US" dirty="0" err="1">
                <a:highlight>
                  <a:srgbClr val="FFFF00"/>
                </a:highlight>
              </a:rPr>
              <a:t>Gembeck</a:t>
            </a:r>
            <a:r>
              <a:rPr lang="en-US" dirty="0">
                <a:highlight>
                  <a:srgbClr val="FFFF00"/>
                </a:highlight>
              </a:rPr>
              <a:t>, &amp; Skinner, 2011). Thus, exposure to parental anxieties related to housing, food, and economic insecurity, likely exerted a destabilizing effect on children during the stay-at-home mandate and beyond (Imran et al., 2020). Further, children in poverty may be particularly vulnerable to an amplification of ACEs due to their families being disproportionality impacted by economic hardships and family mortality during the pandemic (Bryant et al., 2020). </a:t>
            </a:r>
          </a:p>
          <a:p>
            <a:endParaRPr lang="en-US" dirty="0"/>
          </a:p>
        </p:txBody>
      </p:sp>
      <p:sp>
        <p:nvSpPr>
          <p:cNvPr id="4" name="Slide Number Placeholder 3"/>
          <p:cNvSpPr>
            <a:spLocks noGrp="1"/>
          </p:cNvSpPr>
          <p:nvPr>
            <p:ph type="sldNum" sz="quarter" idx="5"/>
          </p:nvPr>
        </p:nvSpPr>
        <p:spPr/>
        <p:txBody>
          <a:bodyPr/>
          <a:lstStyle/>
          <a:p>
            <a:fld id="{CB9E65EF-6CA5-6748-8746-9D86401AFCA5}" type="slidenum">
              <a:rPr lang="en-US" smtClean="0"/>
              <a:t>4</a:t>
            </a:fld>
            <a:endParaRPr lang="en-US"/>
          </a:p>
        </p:txBody>
      </p:sp>
    </p:spTree>
    <p:extLst>
      <p:ext uri="{BB962C8B-B14F-4D97-AF65-F5344CB8AC3E}">
        <p14:creationId xmlns:p14="http://schemas.microsoft.com/office/powerpoint/2010/main" val="18058296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highlight>
                  <a:srgbClr val="FFFF00"/>
                </a:highlight>
              </a:rPr>
              <a:t>In this regard the responsiveness of schools to their flex organizational resources to address the psychological changes in their student body, will be instrumental to assuaging the long-term effects of COVID related trauma and the mitigation of adverse educational outcomes</a:t>
            </a:r>
          </a:p>
        </p:txBody>
      </p:sp>
      <p:sp>
        <p:nvSpPr>
          <p:cNvPr id="4" name="Slide Number Placeholder 3"/>
          <p:cNvSpPr>
            <a:spLocks noGrp="1"/>
          </p:cNvSpPr>
          <p:nvPr>
            <p:ph type="sldNum" sz="quarter" idx="5"/>
          </p:nvPr>
        </p:nvSpPr>
        <p:spPr/>
        <p:txBody>
          <a:bodyPr/>
          <a:lstStyle/>
          <a:p>
            <a:fld id="{CB9E65EF-6CA5-6748-8746-9D86401AFCA5}" type="slidenum">
              <a:rPr lang="en-US" smtClean="0"/>
              <a:t>5</a:t>
            </a:fld>
            <a:endParaRPr lang="en-US"/>
          </a:p>
        </p:txBody>
      </p:sp>
    </p:spTree>
    <p:extLst>
      <p:ext uri="{BB962C8B-B14F-4D97-AF65-F5344CB8AC3E}">
        <p14:creationId xmlns:p14="http://schemas.microsoft.com/office/powerpoint/2010/main" val="16412356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highlight>
                  <a:srgbClr val="FFFF00"/>
                </a:highlight>
              </a:rPr>
              <a:t>These findings raise concern about the risk faced by students whose mental health and academics have declined over the past two years, yet attend schools with overstretched counselors, who struggle to meet the needs of their student body. This study was conducted in part to explore if caseload correlates to school counselors perceived ability to attend to students’ COVID related problems, and if differences were more pronounced in lower socio-economic status (SES) schools.</a:t>
            </a:r>
          </a:p>
          <a:p>
            <a:endParaRPr lang="en-US" dirty="0">
              <a:highlight>
                <a:srgbClr val="FFFF00"/>
              </a:highlight>
            </a:endParaRPr>
          </a:p>
          <a:p>
            <a:r>
              <a:rPr lang="en-US" dirty="0">
                <a:highlight>
                  <a:srgbClr val="FFFF00"/>
                </a:highlight>
              </a:rPr>
              <a:t>In the current study, we were curious to understand the impact of non-counseling duties upon school counselors’ response to students’ COVID concerns and explore the intersection of counselor responsiveness to COVID, by non-counseling duties, grade level and geographic region (e.g., rural, urban, suburban), respectively. </a:t>
            </a:r>
          </a:p>
          <a:p>
            <a:endParaRPr lang="en-US" dirty="0">
              <a:highlight>
                <a:srgbClr val="FFFF00"/>
              </a:highlight>
            </a:endParaRPr>
          </a:p>
          <a:p>
            <a:endParaRPr lang="en-US" dirty="0"/>
          </a:p>
        </p:txBody>
      </p:sp>
      <p:sp>
        <p:nvSpPr>
          <p:cNvPr id="4" name="Slide Number Placeholder 3"/>
          <p:cNvSpPr>
            <a:spLocks noGrp="1"/>
          </p:cNvSpPr>
          <p:nvPr>
            <p:ph type="sldNum" sz="quarter" idx="5"/>
          </p:nvPr>
        </p:nvSpPr>
        <p:spPr/>
        <p:txBody>
          <a:bodyPr/>
          <a:lstStyle/>
          <a:p>
            <a:fld id="{CB9E65EF-6CA5-6748-8746-9D86401AFCA5}" type="slidenum">
              <a:rPr lang="en-US" smtClean="0"/>
              <a:t>8</a:t>
            </a:fld>
            <a:endParaRPr lang="en-US"/>
          </a:p>
        </p:txBody>
      </p:sp>
    </p:spTree>
    <p:extLst>
      <p:ext uri="{BB962C8B-B14F-4D97-AF65-F5344CB8AC3E}">
        <p14:creationId xmlns:p14="http://schemas.microsoft.com/office/powerpoint/2010/main" val="4624494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highlight>
                  <a:srgbClr val="FFFF00"/>
                </a:highlight>
              </a:rPr>
              <a:t>These findings raise concern about the risk faced by students whose mental health and academics have declined over the past two years, yet attend schools with overstretched counselors, who struggle to meet the needs of their student body. This study was conducted in part to explore if caseload correlates to school counselors perceived ability to attend to students’ COVID related problems, and if differences were more pronounced in lower socio-economic status (SES) schools.</a:t>
            </a:r>
          </a:p>
          <a:p>
            <a:endParaRPr lang="en-US" dirty="0">
              <a:highlight>
                <a:srgbClr val="FFFF00"/>
              </a:highlight>
            </a:endParaRPr>
          </a:p>
          <a:p>
            <a:r>
              <a:rPr lang="en-US" dirty="0">
                <a:highlight>
                  <a:srgbClr val="FFFF00"/>
                </a:highlight>
              </a:rPr>
              <a:t>In the current study, we were curious to understand the impact of non-counseling duties upon school counselors’ response to students’ COVID concerns and explore the intersection of counselor responsiveness to COVID, by non-counseling duties, grade level and geographic region (e.g., rural, urban, suburban), respectively. </a:t>
            </a:r>
          </a:p>
          <a:p>
            <a:endParaRPr lang="en-US" dirty="0">
              <a:highlight>
                <a:srgbClr val="FFFF00"/>
              </a:highlight>
            </a:endParaRPr>
          </a:p>
          <a:p>
            <a:endParaRPr lang="en-US" dirty="0"/>
          </a:p>
        </p:txBody>
      </p:sp>
      <p:sp>
        <p:nvSpPr>
          <p:cNvPr id="4" name="Slide Number Placeholder 3"/>
          <p:cNvSpPr>
            <a:spLocks noGrp="1"/>
          </p:cNvSpPr>
          <p:nvPr>
            <p:ph type="sldNum" sz="quarter" idx="5"/>
          </p:nvPr>
        </p:nvSpPr>
        <p:spPr/>
        <p:txBody>
          <a:bodyPr/>
          <a:lstStyle/>
          <a:p>
            <a:fld id="{CB9E65EF-6CA5-6748-8746-9D86401AFCA5}" type="slidenum">
              <a:rPr lang="en-US" smtClean="0"/>
              <a:t>9</a:t>
            </a:fld>
            <a:endParaRPr lang="en-US"/>
          </a:p>
        </p:txBody>
      </p:sp>
    </p:spTree>
    <p:extLst>
      <p:ext uri="{BB962C8B-B14F-4D97-AF65-F5344CB8AC3E}">
        <p14:creationId xmlns:p14="http://schemas.microsoft.com/office/powerpoint/2010/main" val="10321143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CEC14-D56D-4D94-805B-8628FC60987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B6BB50A-B3DA-47B5-B6AF-6AD3F2EFBE0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B2DE22C-480D-461B-A4BC-F679C712882F}"/>
              </a:ext>
            </a:extLst>
          </p:cNvPr>
          <p:cNvSpPr>
            <a:spLocks noGrp="1"/>
          </p:cNvSpPr>
          <p:nvPr>
            <p:ph type="dt" sz="half" idx="10"/>
          </p:nvPr>
        </p:nvSpPr>
        <p:spPr/>
        <p:txBody>
          <a:bodyPr/>
          <a:lstStyle/>
          <a:p>
            <a:fld id="{7777B187-168D-4FDA-B0A0-BAB9EC992736}" type="datetimeFigureOut">
              <a:rPr lang="en-US" smtClean="0"/>
              <a:t>4/7/2022</a:t>
            </a:fld>
            <a:endParaRPr lang="en-US"/>
          </a:p>
        </p:txBody>
      </p:sp>
      <p:sp>
        <p:nvSpPr>
          <p:cNvPr id="5" name="Footer Placeholder 4">
            <a:extLst>
              <a:ext uri="{FF2B5EF4-FFF2-40B4-BE49-F238E27FC236}">
                <a16:creationId xmlns:a16="http://schemas.microsoft.com/office/drawing/2014/main" id="{9B5A5BC6-0035-4D99-A7E7-AF5554FE8E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3789F76-7858-403E-84C4-0AE095D31673}"/>
              </a:ext>
            </a:extLst>
          </p:cNvPr>
          <p:cNvSpPr>
            <a:spLocks noGrp="1"/>
          </p:cNvSpPr>
          <p:nvPr>
            <p:ph type="sldNum" sz="quarter" idx="12"/>
          </p:nvPr>
        </p:nvSpPr>
        <p:spPr/>
        <p:txBody>
          <a:bodyPr/>
          <a:lstStyle/>
          <a:p>
            <a:fld id="{B328D4DB-CDC2-4428-B2D2-1DC11880F93B}" type="slidenum">
              <a:rPr lang="en-US" smtClean="0"/>
              <a:t>‹#›</a:t>
            </a:fld>
            <a:endParaRPr lang="en-US"/>
          </a:p>
        </p:txBody>
      </p:sp>
    </p:spTree>
    <p:extLst>
      <p:ext uri="{BB962C8B-B14F-4D97-AF65-F5344CB8AC3E}">
        <p14:creationId xmlns:p14="http://schemas.microsoft.com/office/powerpoint/2010/main" val="4153428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4AF54E-3922-4F10-B76F-A21660D2C22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4815F08-4AEB-4FDB-A7FD-6C55DC8BC81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0BDCF01-548B-4E0C-8BFB-F4F9D44BF81E}"/>
              </a:ext>
            </a:extLst>
          </p:cNvPr>
          <p:cNvSpPr>
            <a:spLocks noGrp="1"/>
          </p:cNvSpPr>
          <p:nvPr>
            <p:ph type="dt" sz="half" idx="10"/>
          </p:nvPr>
        </p:nvSpPr>
        <p:spPr/>
        <p:txBody>
          <a:bodyPr/>
          <a:lstStyle/>
          <a:p>
            <a:fld id="{7777B187-168D-4FDA-B0A0-BAB9EC992736}" type="datetimeFigureOut">
              <a:rPr lang="en-US" smtClean="0"/>
              <a:t>4/7/2022</a:t>
            </a:fld>
            <a:endParaRPr lang="en-US"/>
          </a:p>
        </p:txBody>
      </p:sp>
      <p:sp>
        <p:nvSpPr>
          <p:cNvPr id="5" name="Footer Placeholder 4">
            <a:extLst>
              <a:ext uri="{FF2B5EF4-FFF2-40B4-BE49-F238E27FC236}">
                <a16:creationId xmlns:a16="http://schemas.microsoft.com/office/drawing/2014/main" id="{F1B8F5CC-71B3-4DBC-865D-74754E6242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376A14-8AFD-42C6-BBA6-63D0871862C2}"/>
              </a:ext>
            </a:extLst>
          </p:cNvPr>
          <p:cNvSpPr>
            <a:spLocks noGrp="1"/>
          </p:cNvSpPr>
          <p:nvPr>
            <p:ph type="sldNum" sz="quarter" idx="12"/>
          </p:nvPr>
        </p:nvSpPr>
        <p:spPr/>
        <p:txBody>
          <a:bodyPr/>
          <a:lstStyle/>
          <a:p>
            <a:fld id="{B328D4DB-CDC2-4428-B2D2-1DC11880F93B}" type="slidenum">
              <a:rPr lang="en-US" smtClean="0"/>
              <a:t>‹#›</a:t>
            </a:fld>
            <a:endParaRPr lang="en-US"/>
          </a:p>
        </p:txBody>
      </p:sp>
    </p:spTree>
    <p:extLst>
      <p:ext uri="{BB962C8B-B14F-4D97-AF65-F5344CB8AC3E}">
        <p14:creationId xmlns:p14="http://schemas.microsoft.com/office/powerpoint/2010/main" val="24262561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8EDC664-DFDC-43FA-864B-51F24E9C330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47C94CF-762E-4B40-9B1F-DD012AC5EBD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5D7445-0182-4527-958F-446D76927874}"/>
              </a:ext>
            </a:extLst>
          </p:cNvPr>
          <p:cNvSpPr>
            <a:spLocks noGrp="1"/>
          </p:cNvSpPr>
          <p:nvPr>
            <p:ph type="dt" sz="half" idx="10"/>
          </p:nvPr>
        </p:nvSpPr>
        <p:spPr/>
        <p:txBody>
          <a:bodyPr/>
          <a:lstStyle/>
          <a:p>
            <a:fld id="{7777B187-168D-4FDA-B0A0-BAB9EC992736}" type="datetimeFigureOut">
              <a:rPr lang="en-US" smtClean="0"/>
              <a:t>4/7/2022</a:t>
            </a:fld>
            <a:endParaRPr lang="en-US"/>
          </a:p>
        </p:txBody>
      </p:sp>
      <p:sp>
        <p:nvSpPr>
          <p:cNvPr id="5" name="Footer Placeholder 4">
            <a:extLst>
              <a:ext uri="{FF2B5EF4-FFF2-40B4-BE49-F238E27FC236}">
                <a16:creationId xmlns:a16="http://schemas.microsoft.com/office/drawing/2014/main" id="{107E61CB-B33E-4500-BAC5-D4304846FD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C4210C-E83F-412F-9A97-A354A232CDC6}"/>
              </a:ext>
            </a:extLst>
          </p:cNvPr>
          <p:cNvSpPr>
            <a:spLocks noGrp="1"/>
          </p:cNvSpPr>
          <p:nvPr>
            <p:ph type="sldNum" sz="quarter" idx="12"/>
          </p:nvPr>
        </p:nvSpPr>
        <p:spPr/>
        <p:txBody>
          <a:bodyPr/>
          <a:lstStyle/>
          <a:p>
            <a:fld id="{B328D4DB-CDC2-4428-B2D2-1DC11880F93B}" type="slidenum">
              <a:rPr lang="en-US" smtClean="0"/>
              <a:t>‹#›</a:t>
            </a:fld>
            <a:endParaRPr lang="en-US"/>
          </a:p>
        </p:txBody>
      </p:sp>
    </p:spTree>
    <p:extLst>
      <p:ext uri="{BB962C8B-B14F-4D97-AF65-F5344CB8AC3E}">
        <p14:creationId xmlns:p14="http://schemas.microsoft.com/office/powerpoint/2010/main" val="20151515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4B70C7-4AB8-4BF1-AA8A-17D7F6AFDCE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98CB8C7-81B8-4F1F-839E-31F3430F2D6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95B368-6BBF-4D28-8D48-A3ABB3B34C96}"/>
              </a:ext>
            </a:extLst>
          </p:cNvPr>
          <p:cNvSpPr>
            <a:spLocks noGrp="1"/>
          </p:cNvSpPr>
          <p:nvPr>
            <p:ph type="dt" sz="half" idx="10"/>
          </p:nvPr>
        </p:nvSpPr>
        <p:spPr/>
        <p:txBody>
          <a:bodyPr/>
          <a:lstStyle/>
          <a:p>
            <a:fld id="{7777B187-168D-4FDA-B0A0-BAB9EC992736}" type="datetimeFigureOut">
              <a:rPr lang="en-US" smtClean="0"/>
              <a:t>4/7/2022</a:t>
            </a:fld>
            <a:endParaRPr lang="en-US"/>
          </a:p>
        </p:txBody>
      </p:sp>
      <p:sp>
        <p:nvSpPr>
          <p:cNvPr id="5" name="Footer Placeholder 4">
            <a:extLst>
              <a:ext uri="{FF2B5EF4-FFF2-40B4-BE49-F238E27FC236}">
                <a16:creationId xmlns:a16="http://schemas.microsoft.com/office/drawing/2014/main" id="{308F500C-DC62-4A0E-A1DE-53728A1595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3B1137-8FDA-418D-A755-FA6D573E701E}"/>
              </a:ext>
            </a:extLst>
          </p:cNvPr>
          <p:cNvSpPr>
            <a:spLocks noGrp="1"/>
          </p:cNvSpPr>
          <p:nvPr>
            <p:ph type="sldNum" sz="quarter" idx="12"/>
          </p:nvPr>
        </p:nvSpPr>
        <p:spPr/>
        <p:txBody>
          <a:bodyPr/>
          <a:lstStyle/>
          <a:p>
            <a:fld id="{B328D4DB-CDC2-4428-B2D2-1DC11880F93B}" type="slidenum">
              <a:rPr lang="en-US" smtClean="0"/>
              <a:t>‹#›</a:t>
            </a:fld>
            <a:endParaRPr lang="en-US"/>
          </a:p>
        </p:txBody>
      </p:sp>
    </p:spTree>
    <p:extLst>
      <p:ext uri="{BB962C8B-B14F-4D97-AF65-F5344CB8AC3E}">
        <p14:creationId xmlns:p14="http://schemas.microsoft.com/office/powerpoint/2010/main" val="13185896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6C29E-088E-49CE-9DE1-5EF16951141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7E48CA3-39FE-4C5E-AE17-48F7623B6C3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3B020F8-3663-443B-8E8E-EF97FCE50D13}"/>
              </a:ext>
            </a:extLst>
          </p:cNvPr>
          <p:cNvSpPr>
            <a:spLocks noGrp="1"/>
          </p:cNvSpPr>
          <p:nvPr>
            <p:ph type="dt" sz="half" idx="10"/>
          </p:nvPr>
        </p:nvSpPr>
        <p:spPr/>
        <p:txBody>
          <a:bodyPr/>
          <a:lstStyle/>
          <a:p>
            <a:fld id="{7777B187-168D-4FDA-B0A0-BAB9EC992736}" type="datetimeFigureOut">
              <a:rPr lang="en-US" smtClean="0"/>
              <a:t>4/7/2022</a:t>
            </a:fld>
            <a:endParaRPr lang="en-US"/>
          </a:p>
        </p:txBody>
      </p:sp>
      <p:sp>
        <p:nvSpPr>
          <p:cNvPr id="5" name="Footer Placeholder 4">
            <a:extLst>
              <a:ext uri="{FF2B5EF4-FFF2-40B4-BE49-F238E27FC236}">
                <a16:creationId xmlns:a16="http://schemas.microsoft.com/office/drawing/2014/main" id="{F25FAFBE-4822-473B-9FCE-5E713967B8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BD135E-41FF-4B13-8028-0CD3D8588B61}"/>
              </a:ext>
            </a:extLst>
          </p:cNvPr>
          <p:cNvSpPr>
            <a:spLocks noGrp="1"/>
          </p:cNvSpPr>
          <p:nvPr>
            <p:ph type="sldNum" sz="quarter" idx="12"/>
          </p:nvPr>
        </p:nvSpPr>
        <p:spPr/>
        <p:txBody>
          <a:bodyPr/>
          <a:lstStyle/>
          <a:p>
            <a:fld id="{B328D4DB-CDC2-4428-B2D2-1DC11880F93B}" type="slidenum">
              <a:rPr lang="en-US" smtClean="0"/>
              <a:t>‹#›</a:t>
            </a:fld>
            <a:endParaRPr lang="en-US"/>
          </a:p>
        </p:txBody>
      </p:sp>
    </p:spTree>
    <p:extLst>
      <p:ext uri="{BB962C8B-B14F-4D97-AF65-F5344CB8AC3E}">
        <p14:creationId xmlns:p14="http://schemas.microsoft.com/office/powerpoint/2010/main" val="29992902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941C1-04E2-4426-8BBF-2A528782586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D2C10AC-140D-4213-9CF1-C7E7E939F6E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26A8A03-F04C-46C2-A2D6-8CACFE41736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4C2D736-DE44-425E-A413-D50297E6FCC0}"/>
              </a:ext>
            </a:extLst>
          </p:cNvPr>
          <p:cNvSpPr>
            <a:spLocks noGrp="1"/>
          </p:cNvSpPr>
          <p:nvPr>
            <p:ph type="dt" sz="half" idx="10"/>
          </p:nvPr>
        </p:nvSpPr>
        <p:spPr/>
        <p:txBody>
          <a:bodyPr/>
          <a:lstStyle/>
          <a:p>
            <a:fld id="{7777B187-168D-4FDA-B0A0-BAB9EC992736}" type="datetimeFigureOut">
              <a:rPr lang="en-US" smtClean="0"/>
              <a:t>4/7/2022</a:t>
            </a:fld>
            <a:endParaRPr lang="en-US"/>
          </a:p>
        </p:txBody>
      </p:sp>
      <p:sp>
        <p:nvSpPr>
          <p:cNvPr id="6" name="Footer Placeholder 5">
            <a:extLst>
              <a:ext uri="{FF2B5EF4-FFF2-40B4-BE49-F238E27FC236}">
                <a16:creationId xmlns:a16="http://schemas.microsoft.com/office/drawing/2014/main" id="{80FBA2D3-43EE-4670-AA73-08A44BDF1D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9DC748-802A-40AF-82BF-DB0960DC67E3}"/>
              </a:ext>
            </a:extLst>
          </p:cNvPr>
          <p:cNvSpPr>
            <a:spLocks noGrp="1"/>
          </p:cNvSpPr>
          <p:nvPr>
            <p:ph type="sldNum" sz="quarter" idx="12"/>
          </p:nvPr>
        </p:nvSpPr>
        <p:spPr/>
        <p:txBody>
          <a:bodyPr/>
          <a:lstStyle/>
          <a:p>
            <a:fld id="{B328D4DB-CDC2-4428-B2D2-1DC11880F93B}" type="slidenum">
              <a:rPr lang="en-US" smtClean="0"/>
              <a:t>‹#›</a:t>
            </a:fld>
            <a:endParaRPr lang="en-US"/>
          </a:p>
        </p:txBody>
      </p:sp>
    </p:spTree>
    <p:extLst>
      <p:ext uri="{BB962C8B-B14F-4D97-AF65-F5344CB8AC3E}">
        <p14:creationId xmlns:p14="http://schemas.microsoft.com/office/powerpoint/2010/main" val="13588719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D9A3E8-DF51-43E1-A936-DD6228FD9EF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957A895-533E-4AFA-ACB8-CDF52F22580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B03F0DE-DB04-4488-A79B-C42D57593D9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D1710B1-AED2-493E-B575-FDA5743BA10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13F1082-FAD4-4C28-93FD-7A277A366DE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457375D-C7EA-4475-AE84-5FDDA861717E}"/>
              </a:ext>
            </a:extLst>
          </p:cNvPr>
          <p:cNvSpPr>
            <a:spLocks noGrp="1"/>
          </p:cNvSpPr>
          <p:nvPr>
            <p:ph type="dt" sz="half" idx="10"/>
          </p:nvPr>
        </p:nvSpPr>
        <p:spPr/>
        <p:txBody>
          <a:bodyPr/>
          <a:lstStyle/>
          <a:p>
            <a:fld id="{7777B187-168D-4FDA-B0A0-BAB9EC992736}" type="datetimeFigureOut">
              <a:rPr lang="en-US" smtClean="0"/>
              <a:t>4/7/2022</a:t>
            </a:fld>
            <a:endParaRPr lang="en-US"/>
          </a:p>
        </p:txBody>
      </p:sp>
      <p:sp>
        <p:nvSpPr>
          <p:cNvPr id="8" name="Footer Placeholder 7">
            <a:extLst>
              <a:ext uri="{FF2B5EF4-FFF2-40B4-BE49-F238E27FC236}">
                <a16:creationId xmlns:a16="http://schemas.microsoft.com/office/drawing/2014/main" id="{AEE2E199-D33B-42EA-BC93-0D23DA96139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CB72E4A-DF3D-4118-80D2-D0943A73E170}"/>
              </a:ext>
            </a:extLst>
          </p:cNvPr>
          <p:cNvSpPr>
            <a:spLocks noGrp="1"/>
          </p:cNvSpPr>
          <p:nvPr>
            <p:ph type="sldNum" sz="quarter" idx="12"/>
          </p:nvPr>
        </p:nvSpPr>
        <p:spPr/>
        <p:txBody>
          <a:bodyPr/>
          <a:lstStyle/>
          <a:p>
            <a:fld id="{B328D4DB-CDC2-4428-B2D2-1DC11880F93B}" type="slidenum">
              <a:rPr lang="en-US" smtClean="0"/>
              <a:t>‹#›</a:t>
            </a:fld>
            <a:endParaRPr lang="en-US"/>
          </a:p>
        </p:txBody>
      </p:sp>
    </p:spTree>
    <p:extLst>
      <p:ext uri="{BB962C8B-B14F-4D97-AF65-F5344CB8AC3E}">
        <p14:creationId xmlns:p14="http://schemas.microsoft.com/office/powerpoint/2010/main" val="18201196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63EDE-2938-490F-8472-A52368D73A1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EF71FF3-F136-4E1B-BE95-638C12CF0D8E}"/>
              </a:ext>
            </a:extLst>
          </p:cNvPr>
          <p:cNvSpPr>
            <a:spLocks noGrp="1"/>
          </p:cNvSpPr>
          <p:nvPr>
            <p:ph type="dt" sz="half" idx="10"/>
          </p:nvPr>
        </p:nvSpPr>
        <p:spPr/>
        <p:txBody>
          <a:bodyPr/>
          <a:lstStyle/>
          <a:p>
            <a:fld id="{7777B187-168D-4FDA-B0A0-BAB9EC992736}" type="datetimeFigureOut">
              <a:rPr lang="en-US" smtClean="0"/>
              <a:t>4/7/2022</a:t>
            </a:fld>
            <a:endParaRPr lang="en-US"/>
          </a:p>
        </p:txBody>
      </p:sp>
      <p:sp>
        <p:nvSpPr>
          <p:cNvPr id="4" name="Footer Placeholder 3">
            <a:extLst>
              <a:ext uri="{FF2B5EF4-FFF2-40B4-BE49-F238E27FC236}">
                <a16:creationId xmlns:a16="http://schemas.microsoft.com/office/drawing/2014/main" id="{2FCC4F27-2C84-4B79-8F09-1C8D211F018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A065302-408B-4B5C-87A5-66647E54C9F7}"/>
              </a:ext>
            </a:extLst>
          </p:cNvPr>
          <p:cNvSpPr>
            <a:spLocks noGrp="1"/>
          </p:cNvSpPr>
          <p:nvPr>
            <p:ph type="sldNum" sz="quarter" idx="12"/>
          </p:nvPr>
        </p:nvSpPr>
        <p:spPr/>
        <p:txBody>
          <a:bodyPr/>
          <a:lstStyle/>
          <a:p>
            <a:fld id="{B328D4DB-CDC2-4428-B2D2-1DC11880F93B}" type="slidenum">
              <a:rPr lang="en-US" smtClean="0"/>
              <a:t>‹#›</a:t>
            </a:fld>
            <a:endParaRPr lang="en-US"/>
          </a:p>
        </p:txBody>
      </p:sp>
    </p:spTree>
    <p:extLst>
      <p:ext uri="{BB962C8B-B14F-4D97-AF65-F5344CB8AC3E}">
        <p14:creationId xmlns:p14="http://schemas.microsoft.com/office/powerpoint/2010/main" val="28752053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0B79238-0E76-4B81-A1BA-78DEFE1E3E95}"/>
              </a:ext>
            </a:extLst>
          </p:cNvPr>
          <p:cNvSpPr>
            <a:spLocks noGrp="1"/>
          </p:cNvSpPr>
          <p:nvPr>
            <p:ph type="dt" sz="half" idx="10"/>
          </p:nvPr>
        </p:nvSpPr>
        <p:spPr/>
        <p:txBody>
          <a:bodyPr/>
          <a:lstStyle/>
          <a:p>
            <a:fld id="{7777B187-168D-4FDA-B0A0-BAB9EC992736}" type="datetimeFigureOut">
              <a:rPr lang="en-US" smtClean="0"/>
              <a:t>4/7/2022</a:t>
            </a:fld>
            <a:endParaRPr lang="en-US"/>
          </a:p>
        </p:txBody>
      </p:sp>
      <p:sp>
        <p:nvSpPr>
          <p:cNvPr id="3" name="Footer Placeholder 2">
            <a:extLst>
              <a:ext uri="{FF2B5EF4-FFF2-40B4-BE49-F238E27FC236}">
                <a16:creationId xmlns:a16="http://schemas.microsoft.com/office/drawing/2014/main" id="{641ABEAA-6A18-4789-88B8-6D6C7C4399E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891BC46-C572-4B47-83D6-F0EB7C63340B}"/>
              </a:ext>
            </a:extLst>
          </p:cNvPr>
          <p:cNvSpPr>
            <a:spLocks noGrp="1"/>
          </p:cNvSpPr>
          <p:nvPr>
            <p:ph type="sldNum" sz="quarter" idx="12"/>
          </p:nvPr>
        </p:nvSpPr>
        <p:spPr/>
        <p:txBody>
          <a:bodyPr/>
          <a:lstStyle/>
          <a:p>
            <a:fld id="{B328D4DB-CDC2-4428-B2D2-1DC11880F93B}" type="slidenum">
              <a:rPr lang="en-US" smtClean="0"/>
              <a:t>‹#›</a:t>
            </a:fld>
            <a:endParaRPr lang="en-US"/>
          </a:p>
        </p:txBody>
      </p:sp>
    </p:spTree>
    <p:extLst>
      <p:ext uri="{BB962C8B-B14F-4D97-AF65-F5344CB8AC3E}">
        <p14:creationId xmlns:p14="http://schemas.microsoft.com/office/powerpoint/2010/main" val="1642586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1DC15-9FE6-4596-B9C2-2B4DD2EE23C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2007456-58ED-42C8-84C9-827B1F47725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ED81D98-DDF1-450B-BA2B-A4C2B229F4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567383A-0A29-43D1-86A4-15B18D65B645}"/>
              </a:ext>
            </a:extLst>
          </p:cNvPr>
          <p:cNvSpPr>
            <a:spLocks noGrp="1"/>
          </p:cNvSpPr>
          <p:nvPr>
            <p:ph type="dt" sz="half" idx="10"/>
          </p:nvPr>
        </p:nvSpPr>
        <p:spPr/>
        <p:txBody>
          <a:bodyPr/>
          <a:lstStyle/>
          <a:p>
            <a:fld id="{7777B187-168D-4FDA-B0A0-BAB9EC992736}" type="datetimeFigureOut">
              <a:rPr lang="en-US" smtClean="0"/>
              <a:t>4/7/2022</a:t>
            </a:fld>
            <a:endParaRPr lang="en-US"/>
          </a:p>
        </p:txBody>
      </p:sp>
      <p:sp>
        <p:nvSpPr>
          <p:cNvPr id="6" name="Footer Placeholder 5">
            <a:extLst>
              <a:ext uri="{FF2B5EF4-FFF2-40B4-BE49-F238E27FC236}">
                <a16:creationId xmlns:a16="http://schemas.microsoft.com/office/drawing/2014/main" id="{2C7D330A-181B-43D2-AB3C-8BD8AFAAAF5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2FD000B-4EB9-4EA2-8237-84C5D88A569F}"/>
              </a:ext>
            </a:extLst>
          </p:cNvPr>
          <p:cNvSpPr>
            <a:spLocks noGrp="1"/>
          </p:cNvSpPr>
          <p:nvPr>
            <p:ph type="sldNum" sz="quarter" idx="12"/>
          </p:nvPr>
        </p:nvSpPr>
        <p:spPr/>
        <p:txBody>
          <a:bodyPr/>
          <a:lstStyle/>
          <a:p>
            <a:fld id="{B328D4DB-CDC2-4428-B2D2-1DC11880F93B}" type="slidenum">
              <a:rPr lang="en-US" smtClean="0"/>
              <a:t>‹#›</a:t>
            </a:fld>
            <a:endParaRPr lang="en-US"/>
          </a:p>
        </p:txBody>
      </p:sp>
    </p:spTree>
    <p:extLst>
      <p:ext uri="{BB962C8B-B14F-4D97-AF65-F5344CB8AC3E}">
        <p14:creationId xmlns:p14="http://schemas.microsoft.com/office/powerpoint/2010/main" val="13316301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8047A1-BB49-469D-9A74-912259DD49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D9311E5-851B-4CC8-8D47-985FB0A15C1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D2120F1-BF6A-488F-B2BB-708469C066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610A93A-E5B1-4803-AD14-77D52336D4F7}"/>
              </a:ext>
            </a:extLst>
          </p:cNvPr>
          <p:cNvSpPr>
            <a:spLocks noGrp="1"/>
          </p:cNvSpPr>
          <p:nvPr>
            <p:ph type="dt" sz="half" idx="10"/>
          </p:nvPr>
        </p:nvSpPr>
        <p:spPr/>
        <p:txBody>
          <a:bodyPr/>
          <a:lstStyle/>
          <a:p>
            <a:fld id="{7777B187-168D-4FDA-B0A0-BAB9EC992736}" type="datetimeFigureOut">
              <a:rPr lang="en-US" smtClean="0"/>
              <a:t>4/7/2022</a:t>
            </a:fld>
            <a:endParaRPr lang="en-US"/>
          </a:p>
        </p:txBody>
      </p:sp>
      <p:sp>
        <p:nvSpPr>
          <p:cNvPr id="6" name="Footer Placeholder 5">
            <a:extLst>
              <a:ext uri="{FF2B5EF4-FFF2-40B4-BE49-F238E27FC236}">
                <a16:creationId xmlns:a16="http://schemas.microsoft.com/office/drawing/2014/main" id="{B5A0D12E-521E-4C41-8DE5-F45FF7C8485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3A00E40-FD28-43AC-9033-0D8CFE636DCA}"/>
              </a:ext>
            </a:extLst>
          </p:cNvPr>
          <p:cNvSpPr>
            <a:spLocks noGrp="1"/>
          </p:cNvSpPr>
          <p:nvPr>
            <p:ph type="sldNum" sz="quarter" idx="12"/>
          </p:nvPr>
        </p:nvSpPr>
        <p:spPr/>
        <p:txBody>
          <a:bodyPr/>
          <a:lstStyle/>
          <a:p>
            <a:fld id="{B328D4DB-CDC2-4428-B2D2-1DC11880F93B}" type="slidenum">
              <a:rPr lang="en-US" smtClean="0"/>
              <a:t>‹#›</a:t>
            </a:fld>
            <a:endParaRPr lang="en-US"/>
          </a:p>
        </p:txBody>
      </p:sp>
    </p:spTree>
    <p:extLst>
      <p:ext uri="{BB962C8B-B14F-4D97-AF65-F5344CB8AC3E}">
        <p14:creationId xmlns:p14="http://schemas.microsoft.com/office/powerpoint/2010/main" val="21037542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19A0A5B-8410-4B38-BFF8-FACEC57F1E1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7733EB6-5334-4B3F-948C-6CF5788E00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5AEB3A-0D0F-4741-AF04-514D23ADCF6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77B187-168D-4FDA-B0A0-BAB9EC992736}" type="datetimeFigureOut">
              <a:rPr lang="en-US" smtClean="0"/>
              <a:t>4/7/2022</a:t>
            </a:fld>
            <a:endParaRPr lang="en-US"/>
          </a:p>
        </p:txBody>
      </p:sp>
      <p:sp>
        <p:nvSpPr>
          <p:cNvPr id="5" name="Footer Placeholder 4">
            <a:extLst>
              <a:ext uri="{FF2B5EF4-FFF2-40B4-BE49-F238E27FC236}">
                <a16:creationId xmlns:a16="http://schemas.microsoft.com/office/drawing/2014/main" id="{D687817F-21C5-4CEA-A93B-7D99A145987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5C4BFBF-C4D5-45C8-8C77-F630BD39C5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28D4DB-CDC2-4428-B2D2-1DC11880F93B}" type="slidenum">
              <a:rPr lang="en-US" smtClean="0"/>
              <a:t>‹#›</a:t>
            </a:fld>
            <a:endParaRPr lang="en-US"/>
          </a:p>
        </p:txBody>
      </p:sp>
    </p:spTree>
    <p:extLst>
      <p:ext uri="{BB962C8B-B14F-4D97-AF65-F5344CB8AC3E}">
        <p14:creationId xmlns:p14="http://schemas.microsoft.com/office/powerpoint/2010/main" val="24613074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1"/><Relationship Id="rId2" Type="http://schemas.openxmlformats.org/officeDocument/2006/relationships/hyperlink" Target="mailto:rmwelch@memphis.edu" TargetMode="External"/><Relationship Id="rId1" Type="http://schemas.openxmlformats.org/officeDocument/2006/relationships/slideLayout" Target="../slideLayouts/slideLayout2.xml"/><Relationship Id="rId4" Type="http://schemas.openxmlformats.org/officeDocument/2006/relationships/hyperlink" Target="https://www.rawpixel.com/image/107004/thank-you-note-cup-coffee"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s://doi.org/10.5330%2F1096-2409-19.1.144" TargetMode="External"/><Relationship Id="rId2" Type="http://schemas.openxmlformats.org/officeDocument/2006/relationships/hyperlink" Target="https://files.eric.ed.gov/fulltext/EJ1182095.pdf"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www.nytimes.com/2021/12/24/us/politics/covid-school-reopening-teen-mental-health.html" TargetMode="External"/><Relationship Id="rId2" Type="http://schemas.openxmlformats.org/officeDocument/2006/relationships/hyperlink" Target="https://doi.org/10.1177%2F2156759X0001700104"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s://doi.org/10.1080/15374410802148194"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CCE86DB-A69A-FA4A-BD65-4B8539E4C76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0D9DD906-A1FD-4D4D-AFE9-A6681776C2C2}"/>
              </a:ext>
            </a:extLst>
          </p:cNvPr>
          <p:cNvSpPr>
            <a:spLocks noGrp="1"/>
          </p:cNvSpPr>
          <p:nvPr>
            <p:ph type="ctrTitle"/>
          </p:nvPr>
        </p:nvSpPr>
        <p:spPr>
          <a:xfrm>
            <a:off x="251791" y="1122363"/>
            <a:ext cx="11105322" cy="1448559"/>
          </a:xfrm>
        </p:spPr>
        <p:txBody>
          <a:bodyPr>
            <a:noAutofit/>
          </a:bodyPr>
          <a:lstStyle/>
          <a:p>
            <a:r>
              <a:rPr lang="en-US" sz="4400" b="1" dirty="0"/>
              <a:t>Supporting Students through a Pandemic: Implications for School Counselors and Educators</a:t>
            </a:r>
            <a:endParaRPr lang="en-US" sz="4400" dirty="0"/>
          </a:p>
        </p:txBody>
      </p:sp>
      <p:sp>
        <p:nvSpPr>
          <p:cNvPr id="3" name="Subtitle 2">
            <a:extLst>
              <a:ext uri="{FF2B5EF4-FFF2-40B4-BE49-F238E27FC236}">
                <a16:creationId xmlns:a16="http://schemas.microsoft.com/office/drawing/2014/main" id="{18637755-7596-425B-9BC0-4E1DA510E4E3}"/>
              </a:ext>
            </a:extLst>
          </p:cNvPr>
          <p:cNvSpPr>
            <a:spLocks noGrp="1"/>
          </p:cNvSpPr>
          <p:nvPr>
            <p:ph type="subTitle" idx="1"/>
          </p:nvPr>
        </p:nvSpPr>
        <p:spPr>
          <a:xfrm>
            <a:off x="1524000" y="4028660"/>
            <a:ext cx="9144000" cy="1229139"/>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rPr>
              <a:t>Michelle W. Brasfield, EdD, LPSC</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rPr>
              <a:t>Chloe Lancaster, PhD</a:t>
            </a:r>
          </a:p>
          <a:p>
            <a:pPr lvl="1"/>
            <a:endParaRPr lang="en-US" dirty="0"/>
          </a:p>
        </p:txBody>
      </p:sp>
    </p:spTree>
    <p:extLst>
      <p:ext uri="{BB962C8B-B14F-4D97-AF65-F5344CB8AC3E}">
        <p14:creationId xmlns:p14="http://schemas.microsoft.com/office/powerpoint/2010/main" val="22753455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9CB3B-4E92-4A98-BBA7-508F8B5E8886}"/>
              </a:ext>
            </a:extLst>
          </p:cNvPr>
          <p:cNvSpPr>
            <a:spLocks noGrp="1"/>
          </p:cNvSpPr>
          <p:nvPr>
            <p:ph type="title"/>
          </p:nvPr>
        </p:nvSpPr>
        <p:spPr>
          <a:xfrm>
            <a:off x="838200" y="92765"/>
            <a:ext cx="10515600" cy="834887"/>
          </a:xfrm>
        </p:spPr>
        <p:txBody>
          <a:bodyPr/>
          <a:lstStyle/>
          <a:p>
            <a:r>
              <a:rPr lang="en-US" dirty="0"/>
              <a:t>Purpose of the Study</a:t>
            </a:r>
          </a:p>
        </p:txBody>
      </p:sp>
      <p:sp>
        <p:nvSpPr>
          <p:cNvPr id="3" name="Content Placeholder 2">
            <a:extLst>
              <a:ext uri="{FF2B5EF4-FFF2-40B4-BE49-F238E27FC236}">
                <a16:creationId xmlns:a16="http://schemas.microsoft.com/office/drawing/2014/main" id="{AA5BD7EB-4DE6-4E81-9E7B-143B255ECE61}"/>
              </a:ext>
            </a:extLst>
          </p:cNvPr>
          <p:cNvSpPr>
            <a:spLocks noGrp="1"/>
          </p:cNvSpPr>
          <p:nvPr>
            <p:ph idx="1"/>
          </p:nvPr>
        </p:nvSpPr>
        <p:spPr>
          <a:xfrm>
            <a:off x="612913" y="804344"/>
            <a:ext cx="10515600" cy="5249311"/>
          </a:xfrm>
        </p:spPr>
        <p:txBody>
          <a:bodyPr>
            <a:noAutofit/>
          </a:bodyPr>
          <a:lstStyle/>
          <a:p>
            <a:pPr>
              <a:buFont typeface="Wingdings" panose="05000000000000000000" pitchFamily="2" charset="2"/>
              <a:buChar char="q"/>
            </a:pPr>
            <a:r>
              <a:rPr lang="en-US" dirty="0">
                <a:solidFill>
                  <a:srgbClr val="030A13"/>
                </a:solidFill>
                <a:effectLst/>
                <a:ea typeface="Times New Roman" panose="02020603050405020304" pitchFamily="18" charset="0"/>
              </a:rPr>
              <a:t>This study was conducted to understand, </a:t>
            </a:r>
            <a:r>
              <a:rPr lang="en-US" dirty="0">
                <a:solidFill>
                  <a:srgbClr val="000000"/>
                </a:solidFill>
                <a:effectLst/>
                <a:ea typeface="Times New Roman" panose="02020603050405020304" pitchFamily="18" charset="0"/>
              </a:rPr>
              <a:t>from a school counselors’ perspective, the on-going impact of COVID-19 upon students’ mental health, examine strategies they have deployed to assist students, and barriers encountered to providing care to meet their students’ level of need. </a:t>
            </a:r>
          </a:p>
          <a:p>
            <a:pPr>
              <a:buFont typeface="Wingdings" panose="05000000000000000000" pitchFamily="2" charset="2"/>
              <a:buChar char="q"/>
            </a:pPr>
            <a:r>
              <a:rPr lang="en-US" dirty="0">
                <a:solidFill>
                  <a:srgbClr val="000000"/>
                </a:solidFill>
                <a:effectLst/>
                <a:ea typeface="Times New Roman" panose="02020603050405020304" pitchFamily="18" charset="0"/>
              </a:rPr>
              <a:t>Because we support the contention that mental health manifests in a plethora of academic, behavior, and social skill adjustment issues, for children and adolescents, we also examined school counselors' perceptions of changes in these domains from pre-pandemic to current times.  </a:t>
            </a:r>
          </a:p>
          <a:p>
            <a:pPr>
              <a:buFont typeface="Wingdings" panose="05000000000000000000" pitchFamily="2" charset="2"/>
              <a:buChar char="q"/>
            </a:pPr>
            <a:r>
              <a:rPr lang="en-US" dirty="0">
                <a:solidFill>
                  <a:srgbClr val="000000"/>
                </a:solidFill>
                <a:effectLst/>
                <a:ea typeface="Times New Roman" panose="02020603050405020304" pitchFamily="18" charset="0"/>
              </a:rPr>
              <a:t>Given documented patterns of variability in school counselor programs, we also investigated school counselors’ perceived ability to assist students by location, SES, and assigned non-counseling duties.</a:t>
            </a:r>
            <a:endParaRPr lang="en-US" dirty="0"/>
          </a:p>
        </p:txBody>
      </p:sp>
    </p:spTree>
    <p:extLst>
      <p:ext uri="{BB962C8B-B14F-4D97-AF65-F5344CB8AC3E}">
        <p14:creationId xmlns:p14="http://schemas.microsoft.com/office/powerpoint/2010/main" val="32606027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061B3-6A28-4906-9E8A-E792A8B72722}"/>
              </a:ext>
            </a:extLst>
          </p:cNvPr>
          <p:cNvSpPr>
            <a:spLocks noGrp="1"/>
          </p:cNvSpPr>
          <p:nvPr>
            <p:ph type="title"/>
          </p:nvPr>
        </p:nvSpPr>
        <p:spPr>
          <a:xfrm>
            <a:off x="838200" y="365126"/>
            <a:ext cx="10515600" cy="615536"/>
          </a:xfrm>
        </p:spPr>
        <p:txBody>
          <a:bodyPr>
            <a:normAutofit fontScale="90000"/>
          </a:bodyPr>
          <a:lstStyle/>
          <a:p>
            <a:r>
              <a:rPr lang="en-US" dirty="0"/>
              <a:t>Survey</a:t>
            </a:r>
          </a:p>
        </p:txBody>
      </p:sp>
      <p:sp>
        <p:nvSpPr>
          <p:cNvPr id="3" name="Content Placeholder 2">
            <a:extLst>
              <a:ext uri="{FF2B5EF4-FFF2-40B4-BE49-F238E27FC236}">
                <a16:creationId xmlns:a16="http://schemas.microsoft.com/office/drawing/2014/main" id="{ABBD7D63-6C63-4054-AAEE-85F00AE87587}"/>
              </a:ext>
            </a:extLst>
          </p:cNvPr>
          <p:cNvSpPr>
            <a:spLocks noGrp="1"/>
          </p:cNvSpPr>
          <p:nvPr>
            <p:ph idx="1"/>
          </p:nvPr>
        </p:nvSpPr>
        <p:spPr>
          <a:xfrm>
            <a:off x="838200" y="980662"/>
            <a:ext cx="10515600" cy="5512212"/>
          </a:xfrm>
        </p:spPr>
        <p:txBody>
          <a:bodyPr>
            <a:normAutofit lnSpcReduction="10000"/>
          </a:bodyPr>
          <a:lstStyle/>
          <a:p>
            <a:pPr>
              <a:lnSpc>
                <a:spcPct val="120000"/>
              </a:lnSpc>
              <a:buFont typeface="Wingdings" panose="05000000000000000000" pitchFamily="2" charset="2"/>
              <a:buChar char="q"/>
            </a:pPr>
            <a:r>
              <a:rPr lang="en-US" sz="1900" dirty="0"/>
              <a:t>Extension of previous study prior to COVID-19 (Brasfield, et al., 2021; Lancaster et al., 2021), upon request by Senator Heidi Campbell </a:t>
            </a:r>
          </a:p>
          <a:p>
            <a:pPr>
              <a:lnSpc>
                <a:spcPct val="120000"/>
              </a:lnSpc>
              <a:buFont typeface="Wingdings" panose="05000000000000000000" pitchFamily="2" charset="2"/>
              <a:buChar char="q"/>
            </a:pPr>
            <a:r>
              <a:rPr lang="en-US" sz="1900" dirty="0"/>
              <a:t>207 public school counselors in TN with in-person programs for fall 2021 completed a survey for the following research questions: </a:t>
            </a:r>
          </a:p>
          <a:p>
            <a:pPr lvl="1">
              <a:lnSpc>
                <a:spcPct val="120000"/>
              </a:lnSpc>
              <a:spcBef>
                <a:spcPts val="0"/>
              </a:spcBef>
              <a:buFont typeface="Wingdings" panose="05000000000000000000" pitchFamily="2" charset="2"/>
              <a:buChar char="Ø"/>
            </a:pPr>
            <a:r>
              <a:rPr lang="en-US" sz="1900" dirty="0">
                <a:solidFill>
                  <a:srgbClr val="000000"/>
                </a:solidFill>
                <a:effectLst/>
                <a:ea typeface="Calibri" panose="020F0502020204030204" pitchFamily="34" charset="0"/>
                <a:cs typeface="Arial" panose="020B0604020202020204" pitchFamily="34" charset="0"/>
              </a:rPr>
              <a:t>How has COVID-19 affected students’ mental health, academics, and social skills? What issues seem to present the greatest concerns? Also, does this differ based on grade level (elementary, middle, or high school), location (urban, suburban, or rural), and socioeconomic status (Title I or non-Title I).</a:t>
            </a:r>
            <a:endParaRPr lang="en-US" sz="1900" dirty="0">
              <a:effectLst/>
              <a:ea typeface="Calibri" panose="020F0502020204030204" pitchFamily="34" charset="0"/>
              <a:cs typeface="Arial" panose="020B0604020202020204" pitchFamily="34" charset="0"/>
            </a:endParaRPr>
          </a:p>
          <a:p>
            <a:pPr lvl="1">
              <a:lnSpc>
                <a:spcPct val="120000"/>
              </a:lnSpc>
              <a:spcBef>
                <a:spcPts val="0"/>
              </a:spcBef>
              <a:buFont typeface="Wingdings" panose="05000000000000000000" pitchFamily="2" charset="2"/>
              <a:buChar char="Ø"/>
            </a:pPr>
            <a:r>
              <a:rPr lang="en-US" sz="1900" dirty="0">
                <a:solidFill>
                  <a:srgbClr val="000000"/>
                </a:solidFill>
                <a:effectLst/>
                <a:ea typeface="Calibri" panose="020F0502020204030204" pitchFamily="34" charset="0"/>
                <a:cs typeface="Arial" panose="020B0604020202020204" pitchFamily="34" charset="0"/>
              </a:rPr>
              <a:t>What interventions have school counselors used in assisting students with </a:t>
            </a:r>
            <a:r>
              <a:rPr lang="en-US" sz="1900">
                <a:solidFill>
                  <a:srgbClr val="000000"/>
                </a:solidFill>
                <a:effectLst/>
                <a:ea typeface="Calibri" panose="020F0502020204030204" pitchFamily="34" charset="0"/>
                <a:cs typeface="Arial" panose="020B0604020202020204" pitchFamily="34" charset="0"/>
              </a:rPr>
              <a:t>their COVID-19 </a:t>
            </a:r>
            <a:r>
              <a:rPr lang="en-US" sz="1900" dirty="0">
                <a:solidFill>
                  <a:srgbClr val="000000"/>
                </a:solidFill>
                <a:effectLst/>
                <a:ea typeface="Calibri" panose="020F0502020204030204" pitchFamily="34" charset="0"/>
                <a:cs typeface="Arial" panose="020B0604020202020204" pitchFamily="34" charset="0"/>
              </a:rPr>
              <a:t>related concerns and does this differ by grade level (elementary, middle, or high school), location (urban, suburban, or rural), and socioeconomic status (Title I or non-Title I? </a:t>
            </a:r>
            <a:endParaRPr lang="en-US" sz="1900" dirty="0">
              <a:effectLst/>
              <a:ea typeface="Calibri" panose="020F0502020204030204" pitchFamily="34" charset="0"/>
              <a:cs typeface="Arial" panose="020B0604020202020204" pitchFamily="34" charset="0"/>
            </a:endParaRPr>
          </a:p>
          <a:p>
            <a:pPr lvl="1">
              <a:lnSpc>
                <a:spcPct val="120000"/>
              </a:lnSpc>
              <a:spcBef>
                <a:spcPts val="0"/>
              </a:spcBef>
              <a:buFont typeface="Wingdings" panose="05000000000000000000" pitchFamily="2" charset="2"/>
              <a:buChar char="Ø"/>
            </a:pPr>
            <a:r>
              <a:rPr lang="en-US" sz="1900" dirty="0">
                <a:solidFill>
                  <a:srgbClr val="000000"/>
                </a:solidFill>
                <a:effectLst/>
                <a:ea typeface="Calibri" panose="020F0502020204030204" pitchFamily="34" charset="0"/>
                <a:cs typeface="Arial" panose="020B0604020202020204" pitchFamily="34" charset="0"/>
              </a:rPr>
              <a:t>What barriers do school counselors report as influencing their ability to provide services, and are the barriers to providing services affected by grade level (elementary, middle, or high), location (urban, suburban, or rural) socioeconomic status (Title I or non-Title I), number of additional non-counseling duties, size of caseload (small, medium, or large), and following the state mandate for providing 80% direct and indirect services ?</a:t>
            </a:r>
            <a:endParaRPr lang="en-US" sz="1900" dirty="0">
              <a:effectLst/>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7905077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A14848-935B-2E47-AFD7-80D7B9AA9F39}"/>
              </a:ext>
            </a:extLst>
          </p:cNvPr>
          <p:cNvSpPr>
            <a:spLocks noGrp="1"/>
          </p:cNvSpPr>
          <p:nvPr>
            <p:ph type="title"/>
          </p:nvPr>
        </p:nvSpPr>
        <p:spPr>
          <a:xfrm>
            <a:off x="493220" y="234141"/>
            <a:ext cx="10515600" cy="693908"/>
          </a:xfrm>
        </p:spPr>
        <p:txBody>
          <a:bodyPr>
            <a:normAutofit fontScale="90000"/>
          </a:bodyPr>
          <a:lstStyle/>
          <a:p>
            <a:r>
              <a:rPr lang="en-US" dirty="0"/>
              <a:t>Sample Characteristics</a:t>
            </a:r>
          </a:p>
        </p:txBody>
      </p:sp>
      <p:graphicFrame>
        <p:nvGraphicFramePr>
          <p:cNvPr id="9" name="Table 8">
            <a:extLst>
              <a:ext uri="{FF2B5EF4-FFF2-40B4-BE49-F238E27FC236}">
                <a16:creationId xmlns:a16="http://schemas.microsoft.com/office/drawing/2014/main" id="{CDF8AF8E-85B3-42D7-B61A-D9465786434A}"/>
              </a:ext>
            </a:extLst>
          </p:cNvPr>
          <p:cNvGraphicFramePr>
            <a:graphicFrameLocks noGrp="1"/>
          </p:cNvGraphicFramePr>
          <p:nvPr>
            <p:extLst>
              <p:ext uri="{D42A27DB-BD31-4B8C-83A1-F6EECF244321}">
                <p14:modId xmlns:p14="http://schemas.microsoft.com/office/powerpoint/2010/main" val="1090458903"/>
              </p:ext>
            </p:extLst>
          </p:nvPr>
        </p:nvGraphicFramePr>
        <p:xfrm>
          <a:off x="3438525" y="2123916"/>
          <a:ext cx="5314950" cy="3754755"/>
        </p:xfrm>
        <a:graphic>
          <a:graphicData uri="http://schemas.openxmlformats.org/drawingml/2006/table">
            <a:tbl>
              <a:tblPr firstRow="1" firstCol="1" bandRow="1">
                <a:tableStyleId>{5C22544A-7EE6-4342-B048-85BDC9FD1C3A}</a:tableStyleId>
              </a:tblPr>
              <a:tblGrid>
                <a:gridCol w="3257550">
                  <a:extLst>
                    <a:ext uri="{9D8B030D-6E8A-4147-A177-3AD203B41FA5}">
                      <a16:colId xmlns:a16="http://schemas.microsoft.com/office/drawing/2014/main" val="2073434852"/>
                    </a:ext>
                  </a:extLst>
                </a:gridCol>
                <a:gridCol w="1028700">
                  <a:extLst>
                    <a:ext uri="{9D8B030D-6E8A-4147-A177-3AD203B41FA5}">
                      <a16:colId xmlns:a16="http://schemas.microsoft.com/office/drawing/2014/main" val="3924266453"/>
                    </a:ext>
                  </a:extLst>
                </a:gridCol>
                <a:gridCol w="1028700">
                  <a:extLst>
                    <a:ext uri="{9D8B030D-6E8A-4147-A177-3AD203B41FA5}">
                      <a16:colId xmlns:a16="http://schemas.microsoft.com/office/drawing/2014/main" val="637926627"/>
                    </a:ext>
                  </a:extLst>
                </a:gridCol>
              </a:tblGrid>
              <a:tr h="291465">
                <a:tc>
                  <a:txBody>
                    <a:bodyPr/>
                    <a:lstStyle/>
                    <a:p>
                      <a:pPr marL="0" marR="0" algn="ctr">
                        <a:spcBef>
                          <a:spcPts val="0"/>
                        </a:spcBef>
                        <a:spcAft>
                          <a:spcPts val="0"/>
                        </a:spcAft>
                      </a:pPr>
                      <a:r>
                        <a:rPr lang="en-US" sz="1200">
                          <a:effectLst/>
                        </a:rPr>
                        <a:t>Characteristic</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200">
                          <a:effectLst/>
                        </a:rPr>
                        <a:t>n</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200">
                          <a:effectLst/>
                        </a:rPr>
                        <a:t>%</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103814187"/>
                  </a:ext>
                </a:extLst>
              </a:tr>
              <a:tr h="245745">
                <a:tc>
                  <a:txBody>
                    <a:bodyPr/>
                    <a:lstStyle/>
                    <a:p>
                      <a:pPr marL="0" marR="0">
                        <a:spcBef>
                          <a:spcPts val="0"/>
                        </a:spcBef>
                        <a:spcAft>
                          <a:spcPts val="0"/>
                        </a:spcAft>
                      </a:pPr>
                      <a:r>
                        <a:rPr lang="en-US" sz="1200">
                          <a:effectLst/>
                        </a:rPr>
                        <a:t>Age</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200">
                          <a:effectLst/>
                        </a:rPr>
                        <a:t> </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200">
                          <a:effectLst/>
                        </a:rPr>
                        <a:t> </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369018046"/>
                  </a:ext>
                </a:extLst>
              </a:tr>
              <a:tr h="245745">
                <a:tc>
                  <a:txBody>
                    <a:bodyPr/>
                    <a:lstStyle/>
                    <a:p>
                      <a:pPr marL="0" marR="0">
                        <a:spcBef>
                          <a:spcPts val="0"/>
                        </a:spcBef>
                        <a:spcAft>
                          <a:spcPts val="0"/>
                        </a:spcAft>
                      </a:pPr>
                      <a:r>
                        <a:rPr lang="en-US" sz="1200" dirty="0">
                          <a:effectLst/>
                        </a:rPr>
                        <a:t>     18-24 years</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200">
                          <a:effectLst/>
                        </a:rPr>
                        <a:t>  3</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200">
                          <a:effectLst/>
                        </a:rPr>
                        <a:t> 1.4</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25175503"/>
                  </a:ext>
                </a:extLst>
              </a:tr>
              <a:tr h="268605">
                <a:tc>
                  <a:txBody>
                    <a:bodyPr/>
                    <a:lstStyle/>
                    <a:p>
                      <a:pPr marL="0" marR="0">
                        <a:spcBef>
                          <a:spcPts val="0"/>
                        </a:spcBef>
                        <a:spcAft>
                          <a:spcPts val="0"/>
                        </a:spcAft>
                      </a:pPr>
                      <a:r>
                        <a:rPr lang="en-US" sz="1200">
                          <a:effectLst/>
                        </a:rPr>
                        <a:t>     25-44 years</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200">
                          <a:effectLst/>
                        </a:rPr>
                        <a:t>99</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200">
                          <a:effectLst/>
                        </a:rPr>
                        <a:t>47.8</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74860020"/>
                  </a:ext>
                </a:extLst>
              </a:tr>
              <a:tr h="268605">
                <a:tc>
                  <a:txBody>
                    <a:bodyPr/>
                    <a:lstStyle/>
                    <a:p>
                      <a:pPr marL="0" marR="0">
                        <a:spcBef>
                          <a:spcPts val="0"/>
                        </a:spcBef>
                        <a:spcAft>
                          <a:spcPts val="0"/>
                        </a:spcAft>
                      </a:pPr>
                      <a:r>
                        <a:rPr lang="en-US" sz="1200">
                          <a:effectLst/>
                        </a:rPr>
                        <a:t>     45-64 years</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         102</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200">
                          <a:effectLst/>
                        </a:rPr>
                        <a:t>49.3</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40442604"/>
                  </a:ext>
                </a:extLst>
              </a:tr>
              <a:tr h="240030">
                <a:tc>
                  <a:txBody>
                    <a:bodyPr/>
                    <a:lstStyle/>
                    <a:p>
                      <a:pPr marL="0" marR="0">
                        <a:spcBef>
                          <a:spcPts val="0"/>
                        </a:spcBef>
                        <a:spcAft>
                          <a:spcPts val="0"/>
                        </a:spcAft>
                      </a:pPr>
                      <a:r>
                        <a:rPr lang="en-US" sz="1200" dirty="0">
                          <a:effectLst/>
                        </a:rPr>
                        <a:t>     65 years plus</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200">
                          <a:effectLst/>
                        </a:rPr>
                        <a:t>  3</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200" dirty="0">
                          <a:effectLst/>
                        </a:rPr>
                        <a:t>  1.4</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934409832"/>
                  </a:ext>
                </a:extLst>
              </a:tr>
              <a:tr h="240030">
                <a:tc>
                  <a:txBody>
                    <a:bodyPr/>
                    <a:lstStyle/>
                    <a:p>
                      <a:pPr marL="0" marR="0">
                        <a:spcBef>
                          <a:spcPts val="0"/>
                        </a:spcBef>
                        <a:spcAft>
                          <a:spcPts val="0"/>
                        </a:spcAft>
                      </a:pPr>
                      <a:r>
                        <a:rPr lang="en-US" sz="1200">
                          <a:effectLst/>
                        </a:rPr>
                        <a:t>Race/Ethnicity</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200">
                          <a:effectLst/>
                        </a:rPr>
                        <a:t> </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200">
                          <a:effectLst/>
                        </a:rPr>
                        <a:t> </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699347138"/>
                  </a:ext>
                </a:extLst>
              </a:tr>
              <a:tr h="240030">
                <a:tc>
                  <a:txBody>
                    <a:bodyPr/>
                    <a:lstStyle/>
                    <a:p>
                      <a:pPr marL="0" marR="0">
                        <a:spcBef>
                          <a:spcPts val="0"/>
                        </a:spcBef>
                        <a:spcAft>
                          <a:spcPts val="0"/>
                        </a:spcAft>
                      </a:pPr>
                      <a:r>
                        <a:rPr lang="en-US" sz="1200">
                          <a:effectLst/>
                        </a:rPr>
                        <a:t>     Black/African American</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200">
                          <a:effectLst/>
                        </a:rPr>
                        <a:t>17</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200">
                          <a:effectLst/>
                        </a:rPr>
                        <a:t> 8.2</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13578038"/>
                  </a:ext>
                </a:extLst>
              </a:tr>
              <a:tr h="240030">
                <a:tc>
                  <a:txBody>
                    <a:bodyPr/>
                    <a:lstStyle/>
                    <a:p>
                      <a:pPr marL="0" marR="0">
                        <a:spcBef>
                          <a:spcPts val="0"/>
                        </a:spcBef>
                        <a:spcAft>
                          <a:spcPts val="0"/>
                        </a:spcAft>
                      </a:pPr>
                      <a:r>
                        <a:rPr lang="en-US" sz="1200">
                          <a:effectLst/>
                        </a:rPr>
                        <a:t>     Latinx/Hispanic</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200">
                          <a:effectLst/>
                        </a:rPr>
                        <a:t>  2</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           1.0</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900660701"/>
                  </a:ext>
                </a:extLst>
              </a:tr>
              <a:tr h="245745">
                <a:tc>
                  <a:txBody>
                    <a:bodyPr/>
                    <a:lstStyle/>
                    <a:p>
                      <a:pPr marL="0" marR="0">
                        <a:spcBef>
                          <a:spcPts val="0"/>
                        </a:spcBef>
                        <a:spcAft>
                          <a:spcPts val="0"/>
                        </a:spcAft>
                      </a:pPr>
                      <a:r>
                        <a:rPr lang="en-US" sz="1200">
                          <a:effectLst/>
                        </a:rPr>
                        <a:t>     White/Caucasian</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         184</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200">
                          <a:effectLst/>
                        </a:rPr>
                        <a:t>88.9</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609541412"/>
                  </a:ext>
                </a:extLst>
              </a:tr>
              <a:tr h="245745">
                <a:tc>
                  <a:txBody>
                    <a:bodyPr/>
                    <a:lstStyle/>
                    <a:p>
                      <a:pPr marL="0" marR="0">
                        <a:spcBef>
                          <a:spcPts val="0"/>
                        </a:spcBef>
                        <a:spcAft>
                          <a:spcPts val="0"/>
                        </a:spcAft>
                      </a:pPr>
                      <a:r>
                        <a:rPr lang="en-US" sz="1200">
                          <a:effectLst/>
                        </a:rPr>
                        <a:t>     American Indian/Alaskan Native</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200">
                          <a:effectLst/>
                        </a:rPr>
                        <a:t>  1</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200">
                          <a:effectLst/>
                        </a:rPr>
                        <a:t>    .5</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863445781"/>
                  </a:ext>
                </a:extLst>
              </a:tr>
              <a:tr h="245745">
                <a:tc>
                  <a:txBody>
                    <a:bodyPr/>
                    <a:lstStyle/>
                    <a:p>
                      <a:pPr marL="0" marR="0">
                        <a:spcBef>
                          <a:spcPts val="0"/>
                        </a:spcBef>
                        <a:spcAft>
                          <a:spcPts val="0"/>
                        </a:spcAft>
                      </a:pPr>
                      <a:r>
                        <a:rPr lang="en-US" sz="1200">
                          <a:effectLst/>
                        </a:rPr>
                        <a:t>     Other</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200">
                          <a:effectLst/>
                        </a:rPr>
                        <a:t>  4</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200">
                          <a:effectLst/>
                        </a:rPr>
                        <a:t>  1.9</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18443103"/>
                  </a:ext>
                </a:extLst>
              </a:tr>
              <a:tr h="245745">
                <a:tc>
                  <a:txBody>
                    <a:bodyPr/>
                    <a:lstStyle/>
                    <a:p>
                      <a:pPr marL="0" marR="0">
                        <a:spcBef>
                          <a:spcPts val="0"/>
                        </a:spcBef>
                        <a:spcAft>
                          <a:spcPts val="0"/>
                        </a:spcAft>
                      </a:pPr>
                      <a:r>
                        <a:rPr lang="en-US" sz="1200">
                          <a:effectLst/>
                        </a:rPr>
                        <a:t>Gender</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200">
                          <a:effectLst/>
                        </a:rPr>
                        <a:t> </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200">
                          <a:effectLst/>
                        </a:rPr>
                        <a:t> </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275845825"/>
                  </a:ext>
                </a:extLst>
              </a:tr>
              <a:tr h="245745">
                <a:tc>
                  <a:txBody>
                    <a:bodyPr/>
                    <a:lstStyle/>
                    <a:p>
                      <a:pPr marL="0" marR="0">
                        <a:spcBef>
                          <a:spcPts val="0"/>
                        </a:spcBef>
                        <a:spcAft>
                          <a:spcPts val="0"/>
                        </a:spcAft>
                      </a:pPr>
                      <a:r>
                        <a:rPr lang="en-US" sz="1200">
                          <a:effectLst/>
                        </a:rPr>
                        <a:t>     Female</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200">
                          <a:effectLst/>
                        </a:rPr>
                        <a:t>192</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200">
                          <a:effectLst/>
                        </a:rPr>
                        <a:t>92.8</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512789019"/>
                  </a:ext>
                </a:extLst>
              </a:tr>
              <a:tr h="245745">
                <a:tc>
                  <a:txBody>
                    <a:bodyPr/>
                    <a:lstStyle/>
                    <a:p>
                      <a:pPr marL="0" marR="0">
                        <a:spcBef>
                          <a:spcPts val="0"/>
                        </a:spcBef>
                        <a:spcAft>
                          <a:spcPts val="0"/>
                        </a:spcAft>
                      </a:pPr>
                      <a:r>
                        <a:rPr lang="en-US" sz="1200">
                          <a:effectLst/>
                        </a:rPr>
                        <a:t>     Male</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200">
                          <a:effectLst/>
                        </a:rPr>
                        <a:t>  15</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200" dirty="0">
                          <a:effectLst/>
                        </a:rPr>
                        <a:t>  7.2</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012480687"/>
                  </a:ext>
                </a:extLst>
              </a:tr>
            </a:tbl>
          </a:graphicData>
        </a:graphic>
      </p:graphicFrame>
    </p:spTree>
    <p:extLst>
      <p:ext uri="{BB962C8B-B14F-4D97-AF65-F5344CB8AC3E}">
        <p14:creationId xmlns:p14="http://schemas.microsoft.com/office/powerpoint/2010/main" val="30362716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EF16A1-DC14-454A-BC8F-609B3BF3EB2A}"/>
              </a:ext>
            </a:extLst>
          </p:cNvPr>
          <p:cNvSpPr>
            <a:spLocks noGrp="1"/>
          </p:cNvSpPr>
          <p:nvPr>
            <p:ph type="title"/>
          </p:nvPr>
        </p:nvSpPr>
        <p:spPr>
          <a:xfrm>
            <a:off x="838200" y="365125"/>
            <a:ext cx="10515600" cy="562923"/>
          </a:xfrm>
        </p:spPr>
        <p:txBody>
          <a:bodyPr>
            <a:normAutofit fontScale="90000"/>
          </a:bodyPr>
          <a:lstStyle/>
          <a:p>
            <a:r>
              <a:rPr lang="en-US" dirty="0"/>
              <a:t>School/Program Characteristics</a:t>
            </a:r>
          </a:p>
        </p:txBody>
      </p:sp>
      <p:graphicFrame>
        <p:nvGraphicFramePr>
          <p:cNvPr id="20" name="Content Placeholder 19">
            <a:extLst>
              <a:ext uri="{FF2B5EF4-FFF2-40B4-BE49-F238E27FC236}">
                <a16:creationId xmlns:a16="http://schemas.microsoft.com/office/drawing/2014/main" id="{AB6CFB55-8BA8-44C2-8CA1-7175BAE1A2E3}"/>
              </a:ext>
            </a:extLst>
          </p:cNvPr>
          <p:cNvGraphicFramePr>
            <a:graphicFrameLocks noGrp="1"/>
          </p:cNvGraphicFramePr>
          <p:nvPr>
            <p:ph idx="1"/>
          </p:nvPr>
        </p:nvGraphicFramePr>
        <p:xfrm>
          <a:off x="3749416" y="928688"/>
          <a:ext cx="4693168" cy="5248275"/>
        </p:xfrm>
        <a:graphic>
          <a:graphicData uri="http://schemas.openxmlformats.org/drawingml/2006/table">
            <a:tbl>
              <a:tblPr firstRow="1" firstCol="1" bandRow="1">
                <a:tableStyleId>{5C22544A-7EE6-4342-B048-85BDC9FD1C3A}</a:tableStyleId>
              </a:tblPr>
              <a:tblGrid>
                <a:gridCol w="2876458">
                  <a:extLst>
                    <a:ext uri="{9D8B030D-6E8A-4147-A177-3AD203B41FA5}">
                      <a16:colId xmlns:a16="http://schemas.microsoft.com/office/drawing/2014/main" val="1904975171"/>
                    </a:ext>
                  </a:extLst>
                </a:gridCol>
                <a:gridCol w="908355">
                  <a:extLst>
                    <a:ext uri="{9D8B030D-6E8A-4147-A177-3AD203B41FA5}">
                      <a16:colId xmlns:a16="http://schemas.microsoft.com/office/drawing/2014/main" val="32978615"/>
                    </a:ext>
                  </a:extLst>
                </a:gridCol>
                <a:gridCol w="908355">
                  <a:extLst>
                    <a:ext uri="{9D8B030D-6E8A-4147-A177-3AD203B41FA5}">
                      <a16:colId xmlns:a16="http://schemas.microsoft.com/office/drawing/2014/main" val="269705712"/>
                    </a:ext>
                  </a:extLst>
                </a:gridCol>
              </a:tblGrid>
              <a:tr h="257367">
                <a:tc>
                  <a:txBody>
                    <a:bodyPr/>
                    <a:lstStyle/>
                    <a:p>
                      <a:pPr marL="0" marR="0" algn="ctr">
                        <a:spcBef>
                          <a:spcPts val="0"/>
                        </a:spcBef>
                        <a:spcAft>
                          <a:spcPts val="0"/>
                        </a:spcAft>
                      </a:pPr>
                      <a:r>
                        <a:rPr lang="en-US" sz="1100">
                          <a:effectLst/>
                        </a:rPr>
                        <a:t>Characteristic</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tc>
                  <a:txBody>
                    <a:bodyPr/>
                    <a:lstStyle/>
                    <a:p>
                      <a:pPr marL="0" marR="0" algn="ctr">
                        <a:spcBef>
                          <a:spcPts val="0"/>
                        </a:spcBef>
                        <a:spcAft>
                          <a:spcPts val="0"/>
                        </a:spcAft>
                      </a:pPr>
                      <a:r>
                        <a:rPr lang="en-US" sz="1100">
                          <a:effectLst/>
                        </a:rPr>
                        <a:t>n</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tc>
                  <a:txBody>
                    <a:bodyPr/>
                    <a:lstStyle/>
                    <a:p>
                      <a:pPr marL="0" marR="0" algn="ctr">
                        <a:spcBef>
                          <a:spcPts val="0"/>
                        </a:spcBef>
                        <a:spcAft>
                          <a:spcPts val="0"/>
                        </a:spcAft>
                      </a:pPr>
                      <a:r>
                        <a:rPr lang="en-US" sz="1100">
                          <a:effectLst/>
                        </a:rPr>
                        <a:t>%</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extLst>
                  <a:ext uri="{0D108BD9-81ED-4DB2-BD59-A6C34878D82A}">
                    <a16:rowId xmlns:a16="http://schemas.microsoft.com/office/drawing/2014/main" val="1549113963"/>
                  </a:ext>
                </a:extLst>
              </a:tr>
              <a:tr h="216996">
                <a:tc>
                  <a:txBody>
                    <a:bodyPr/>
                    <a:lstStyle/>
                    <a:p>
                      <a:pPr marL="0" marR="0">
                        <a:spcBef>
                          <a:spcPts val="0"/>
                        </a:spcBef>
                        <a:spcAft>
                          <a:spcPts val="0"/>
                        </a:spcAft>
                      </a:pPr>
                      <a:r>
                        <a:rPr lang="en-US" sz="1100">
                          <a:effectLst/>
                        </a:rPr>
                        <a:t>Location</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tc>
                  <a:txBody>
                    <a:bodyPr/>
                    <a:lstStyle/>
                    <a:p>
                      <a:pPr marL="0" marR="0" algn="ctr">
                        <a:spcBef>
                          <a:spcPts val="0"/>
                        </a:spcBef>
                        <a:spcAft>
                          <a:spcPts val="0"/>
                        </a:spcAft>
                      </a:pPr>
                      <a:r>
                        <a:rPr lang="en-US" sz="1100">
                          <a:effectLst/>
                        </a:rPr>
                        <a:t> </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tc>
                  <a:txBody>
                    <a:bodyPr/>
                    <a:lstStyle/>
                    <a:p>
                      <a:pPr marL="0" marR="0" algn="ctr">
                        <a:spcBef>
                          <a:spcPts val="0"/>
                        </a:spcBef>
                        <a:spcAft>
                          <a:spcPts val="0"/>
                        </a:spcAft>
                      </a:pPr>
                      <a:r>
                        <a:rPr lang="en-US" sz="1100">
                          <a:effectLst/>
                        </a:rPr>
                        <a:t> </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extLst>
                  <a:ext uri="{0D108BD9-81ED-4DB2-BD59-A6C34878D82A}">
                    <a16:rowId xmlns:a16="http://schemas.microsoft.com/office/drawing/2014/main" val="2838507309"/>
                  </a:ext>
                </a:extLst>
              </a:tr>
              <a:tr h="216996">
                <a:tc>
                  <a:txBody>
                    <a:bodyPr/>
                    <a:lstStyle/>
                    <a:p>
                      <a:pPr marL="0" marR="0">
                        <a:spcBef>
                          <a:spcPts val="0"/>
                        </a:spcBef>
                        <a:spcAft>
                          <a:spcPts val="0"/>
                        </a:spcAft>
                      </a:pPr>
                      <a:r>
                        <a:rPr lang="en-US" sz="1100">
                          <a:effectLst/>
                        </a:rPr>
                        <a:t>     Urban</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tc>
                  <a:txBody>
                    <a:bodyPr/>
                    <a:lstStyle/>
                    <a:p>
                      <a:pPr marL="0" marR="0" algn="ctr">
                        <a:spcBef>
                          <a:spcPts val="0"/>
                        </a:spcBef>
                        <a:spcAft>
                          <a:spcPts val="0"/>
                        </a:spcAft>
                      </a:pPr>
                      <a:r>
                        <a:rPr lang="en-US" sz="1100">
                          <a:effectLst/>
                        </a:rPr>
                        <a:t>31</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tc>
                  <a:txBody>
                    <a:bodyPr/>
                    <a:lstStyle/>
                    <a:p>
                      <a:pPr marL="0" marR="0" algn="ctr">
                        <a:spcBef>
                          <a:spcPts val="0"/>
                        </a:spcBef>
                        <a:spcAft>
                          <a:spcPts val="0"/>
                        </a:spcAft>
                      </a:pPr>
                      <a:r>
                        <a:rPr lang="en-US" sz="1100">
                          <a:effectLst/>
                        </a:rPr>
                        <a:t>15.0</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extLst>
                  <a:ext uri="{0D108BD9-81ED-4DB2-BD59-A6C34878D82A}">
                    <a16:rowId xmlns:a16="http://schemas.microsoft.com/office/drawing/2014/main" val="1554405632"/>
                  </a:ext>
                </a:extLst>
              </a:tr>
              <a:tr h="216996">
                <a:tc>
                  <a:txBody>
                    <a:bodyPr/>
                    <a:lstStyle/>
                    <a:p>
                      <a:pPr marL="0" marR="0">
                        <a:spcBef>
                          <a:spcPts val="0"/>
                        </a:spcBef>
                        <a:spcAft>
                          <a:spcPts val="0"/>
                        </a:spcAft>
                      </a:pPr>
                      <a:r>
                        <a:rPr lang="en-US" sz="1100">
                          <a:effectLst/>
                        </a:rPr>
                        <a:t>     Suburban</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tc>
                  <a:txBody>
                    <a:bodyPr/>
                    <a:lstStyle/>
                    <a:p>
                      <a:pPr marL="0" marR="0" algn="ctr">
                        <a:spcBef>
                          <a:spcPts val="0"/>
                        </a:spcBef>
                        <a:spcAft>
                          <a:spcPts val="0"/>
                        </a:spcAft>
                      </a:pPr>
                      <a:r>
                        <a:rPr lang="en-US" sz="1100">
                          <a:effectLst/>
                        </a:rPr>
                        <a:t>95</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tc>
                  <a:txBody>
                    <a:bodyPr/>
                    <a:lstStyle/>
                    <a:p>
                      <a:pPr marL="0" marR="0" algn="ctr">
                        <a:spcBef>
                          <a:spcPts val="0"/>
                        </a:spcBef>
                        <a:spcAft>
                          <a:spcPts val="0"/>
                        </a:spcAft>
                      </a:pPr>
                      <a:r>
                        <a:rPr lang="en-US" sz="1100">
                          <a:effectLst/>
                        </a:rPr>
                        <a:t>45.9</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extLst>
                  <a:ext uri="{0D108BD9-81ED-4DB2-BD59-A6C34878D82A}">
                    <a16:rowId xmlns:a16="http://schemas.microsoft.com/office/drawing/2014/main" val="1897256345"/>
                  </a:ext>
                </a:extLst>
              </a:tr>
              <a:tr h="216996">
                <a:tc>
                  <a:txBody>
                    <a:bodyPr/>
                    <a:lstStyle/>
                    <a:p>
                      <a:pPr marL="0" marR="0">
                        <a:spcBef>
                          <a:spcPts val="0"/>
                        </a:spcBef>
                        <a:spcAft>
                          <a:spcPts val="0"/>
                        </a:spcAft>
                      </a:pPr>
                      <a:r>
                        <a:rPr lang="en-US" sz="1100">
                          <a:effectLst/>
                        </a:rPr>
                        <a:t>     Rural</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tc>
                  <a:txBody>
                    <a:bodyPr/>
                    <a:lstStyle/>
                    <a:p>
                      <a:pPr marL="0" marR="0" algn="ctr">
                        <a:spcBef>
                          <a:spcPts val="0"/>
                        </a:spcBef>
                        <a:spcAft>
                          <a:spcPts val="0"/>
                        </a:spcAft>
                      </a:pPr>
                      <a:r>
                        <a:rPr lang="en-US" sz="1100">
                          <a:effectLst/>
                        </a:rPr>
                        <a:t>72</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tc>
                  <a:txBody>
                    <a:bodyPr/>
                    <a:lstStyle/>
                    <a:p>
                      <a:pPr marL="0" marR="0" algn="ctr">
                        <a:spcBef>
                          <a:spcPts val="0"/>
                        </a:spcBef>
                        <a:spcAft>
                          <a:spcPts val="0"/>
                        </a:spcAft>
                      </a:pPr>
                      <a:r>
                        <a:rPr lang="en-US" sz="1100">
                          <a:effectLst/>
                        </a:rPr>
                        <a:t>34.8</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extLst>
                  <a:ext uri="{0D108BD9-81ED-4DB2-BD59-A6C34878D82A}">
                    <a16:rowId xmlns:a16="http://schemas.microsoft.com/office/drawing/2014/main" val="1383680923"/>
                  </a:ext>
                </a:extLst>
              </a:tr>
              <a:tr h="216996">
                <a:tc>
                  <a:txBody>
                    <a:bodyPr/>
                    <a:lstStyle/>
                    <a:p>
                      <a:pPr marL="0" marR="0">
                        <a:spcBef>
                          <a:spcPts val="0"/>
                        </a:spcBef>
                        <a:spcAft>
                          <a:spcPts val="0"/>
                        </a:spcAft>
                      </a:pPr>
                      <a:r>
                        <a:rPr lang="en-US" sz="1100">
                          <a:effectLst/>
                        </a:rPr>
                        <a:t>     Unsure</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tc>
                  <a:txBody>
                    <a:bodyPr/>
                    <a:lstStyle/>
                    <a:p>
                      <a:pPr marL="0" marR="0" algn="ctr">
                        <a:spcBef>
                          <a:spcPts val="0"/>
                        </a:spcBef>
                        <a:spcAft>
                          <a:spcPts val="0"/>
                        </a:spcAft>
                      </a:pPr>
                      <a:r>
                        <a:rPr lang="en-US" sz="1100">
                          <a:effectLst/>
                        </a:rPr>
                        <a:t> 9</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tc>
                  <a:txBody>
                    <a:bodyPr/>
                    <a:lstStyle/>
                    <a:p>
                      <a:pPr marL="0" marR="0" algn="ctr">
                        <a:spcBef>
                          <a:spcPts val="0"/>
                        </a:spcBef>
                        <a:spcAft>
                          <a:spcPts val="0"/>
                        </a:spcAft>
                      </a:pPr>
                      <a:r>
                        <a:rPr lang="en-US" sz="1100">
                          <a:effectLst/>
                        </a:rPr>
                        <a:t>  4.3</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extLst>
                  <a:ext uri="{0D108BD9-81ED-4DB2-BD59-A6C34878D82A}">
                    <a16:rowId xmlns:a16="http://schemas.microsoft.com/office/drawing/2014/main" val="2605124573"/>
                  </a:ext>
                </a:extLst>
              </a:tr>
              <a:tr h="216996">
                <a:tc>
                  <a:txBody>
                    <a:bodyPr/>
                    <a:lstStyle/>
                    <a:p>
                      <a:pPr marL="0" marR="0">
                        <a:spcBef>
                          <a:spcPts val="0"/>
                        </a:spcBef>
                        <a:spcAft>
                          <a:spcPts val="0"/>
                        </a:spcAft>
                      </a:pPr>
                      <a:r>
                        <a:rPr lang="en-US" sz="1100">
                          <a:effectLst/>
                        </a:rPr>
                        <a:t>Title I status</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tc>
                  <a:txBody>
                    <a:bodyPr/>
                    <a:lstStyle/>
                    <a:p>
                      <a:pPr marL="0" marR="0" algn="ctr">
                        <a:spcBef>
                          <a:spcPts val="0"/>
                        </a:spcBef>
                        <a:spcAft>
                          <a:spcPts val="0"/>
                        </a:spcAft>
                      </a:pPr>
                      <a:r>
                        <a:rPr lang="en-US" sz="1100">
                          <a:effectLst/>
                        </a:rPr>
                        <a:t> </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tc>
                  <a:txBody>
                    <a:bodyPr/>
                    <a:lstStyle/>
                    <a:p>
                      <a:pPr marL="0" marR="0" algn="ctr">
                        <a:spcBef>
                          <a:spcPts val="0"/>
                        </a:spcBef>
                        <a:spcAft>
                          <a:spcPts val="0"/>
                        </a:spcAft>
                      </a:pPr>
                      <a:r>
                        <a:rPr lang="en-US" sz="1100">
                          <a:effectLst/>
                        </a:rPr>
                        <a:t> </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extLst>
                  <a:ext uri="{0D108BD9-81ED-4DB2-BD59-A6C34878D82A}">
                    <a16:rowId xmlns:a16="http://schemas.microsoft.com/office/drawing/2014/main" val="3082330349"/>
                  </a:ext>
                </a:extLst>
              </a:tr>
              <a:tr h="216996">
                <a:tc>
                  <a:txBody>
                    <a:bodyPr/>
                    <a:lstStyle/>
                    <a:p>
                      <a:pPr marL="0" marR="0">
                        <a:spcBef>
                          <a:spcPts val="0"/>
                        </a:spcBef>
                        <a:spcAft>
                          <a:spcPts val="0"/>
                        </a:spcAft>
                      </a:pPr>
                      <a:r>
                        <a:rPr lang="en-US" sz="1100">
                          <a:effectLst/>
                        </a:rPr>
                        <a:t>     Yes</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tc>
                  <a:txBody>
                    <a:bodyPr/>
                    <a:lstStyle/>
                    <a:p>
                      <a:pPr marL="0" marR="0">
                        <a:spcBef>
                          <a:spcPts val="0"/>
                        </a:spcBef>
                        <a:spcAft>
                          <a:spcPts val="0"/>
                        </a:spcAft>
                      </a:pPr>
                      <a:r>
                        <a:rPr lang="en-US" sz="1100">
                          <a:effectLst/>
                        </a:rPr>
                        <a:t>       121</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tc>
                  <a:txBody>
                    <a:bodyPr/>
                    <a:lstStyle/>
                    <a:p>
                      <a:pPr marL="0" marR="0" algn="ctr">
                        <a:spcBef>
                          <a:spcPts val="0"/>
                        </a:spcBef>
                        <a:spcAft>
                          <a:spcPts val="0"/>
                        </a:spcAft>
                      </a:pPr>
                      <a:r>
                        <a:rPr lang="en-US" sz="1100">
                          <a:effectLst/>
                        </a:rPr>
                        <a:t>58.5 </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extLst>
                  <a:ext uri="{0D108BD9-81ED-4DB2-BD59-A6C34878D82A}">
                    <a16:rowId xmlns:a16="http://schemas.microsoft.com/office/drawing/2014/main" val="1701278606"/>
                  </a:ext>
                </a:extLst>
              </a:tr>
              <a:tr h="216996">
                <a:tc>
                  <a:txBody>
                    <a:bodyPr/>
                    <a:lstStyle/>
                    <a:p>
                      <a:pPr marL="0" marR="0">
                        <a:spcBef>
                          <a:spcPts val="0"/>
                        </a:spcBef>
                        <a:spcAft>
                          <a:spcPts val="0"/>
                        </a:spcAft>
                      </a:pPr>
                      <a:r>
                        <a:rPr lang="en-US" sz="1100">
                          <a:effectLst/>
                        </a:rPr>
                        <a:t>     No</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tc>
                  <a:txBody>
                    <a:bodyPr/>
                    <a:lstStyle/>
                    <a:p>
                      <a:pPr marL="0" marR="0" algn="ctr">
                        <a:spcBef>
                          <a:spcPts val="0"/>
                        </a:spcBef>
                        <a:spcAft>
                          <a:spcPts val="0"/>
                        </a:spcAft>
                      </a:pPr>
                      <a:r>
                        <a:rPr lang="en-US" sz="1100">
                          <a:effectLst/>
                        </a:rPr>
                        <a:t>57</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tc>
                  <a:txBody>
                    <a:bodyPr/>
                    <a:lstStyle/>
                    <a:p>
                      <a:pPr marL="0" marR="0" algn="ctr">
                        <a:spcBef>
                          <a:spcPts val="0"/>
                        </a:spcBef>
                        <a:spcAft>
                          <a:spcPts val="0"/>
                        </a:spcAft>
                      </a:pPr>
                      <a:r>
                        <a:rPr lang="en-US" sz="1100">
                          <a:effectLst/>
                        </a:rPr>
                        <a:t>27.5</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extLst>
                  <a:ext uri="{0D108BD9-81ED-4DB2-BD59-A6C34878D82A}">
                    <a16:rowId xmlns:a16="http://schemas.microsoft.com/office/drawing/2014/main" val="63990814"/>
                  </a:ext>
                </a:extLst>
              </a:tr>
              <a:tr h="216996">
                <a:tc>
                  <a:txBody>
                    <a:bodyPr/>
                    <a:lstStyle/>
                    <a:p>
                      <a:pPr marL="0" marR="0">
                        <a:spcBef>
                          <a:spcPts val="0"/>
                        </a:spcBef>
                        <a:spcAft>
                          <a:spcPts val="0"/>
                        </a:spcAft>
                      </a:pPr>
                      <a:r>
                        <a:rPr lang="en-US" sz="1100">
                          <a:effectLst/>
                        </a:rPr>
                        <a:t>     Unsure</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tc>
                  <a:txBody>
                    <a:bodyPr/>
                    <a:lstStyle/>
                    <a:p>
                      <a:pPr marL="0" marR="0" algn="ctr">
                        <a:spcBef>
                          <a:spcPts val="0"/>
                        </a:spcBef>
                        <a:spcAft>
                          <a:spcPts val="0"/>
                        </a:spcAft>
                      </a:pPr>
                      <a:r>
                        <a:rPr lang="en-US" sz="1100">
                          <a:effectLst/>
                        </a:rPr>
                        <a:t> 9</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tc>
                  <a:txBody>
                    <a:bodyPr/>
                    <a:lstStyle/>
                    <a:p>
                      <a:pPr marL="0" marR="0" algn="ctr">
                        <a:spcBef>
                          <a:spcPts val="0"/>
                        </a:spcBef>
                        <a:spcAft>
                          <a:spcPts val="0"/>
                        </a:spcAft>
                      </a:pPr>
                      <a:r>
                        <a:rPr lang="en-US" sz="1100">
                          <a:effectLst/>
                        </a:rPr>
                        <a:t>4.3</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extLst>
                  <a:ext uri="{0D108BD9-81ED-4DB2-BD59-A6C34878D82A}">
                    <a16:rowId xmlns:a16="http://schemas.microsoft.com/office/drawing/2014/main" val="669083452"/>
                  </a:ext>
                </a:extLst>
              </a:tr>
              <a:tr h="216996">
                <a:tc>
                  <a:txBody>
                    <a:bodyPr/>
                    <a:lstStyle/>
                    <a:p>
                      <a:pPr marL="0" marR="0">
                        <a:spcBef>
                          <a:spcPts val="0"/>
                        </a:spcBef>
                        <a:spcAft>
                          <a:spcPts val="0"/>
                        </a:spcAft>
                      </a:pPr>
                      <a:r>
                        <a:rPr lang="en-US" sz="1100">
                          <a:effectLst/>
                        </a:rPr>
                        <a:t>Grade Level</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tc>
                  <a:txBody>
                    <a:bodyPr/>
                    <a:lstStyle/>
                    <a:p>
                      <a:pPr marL="0" marR="0" algn="ctr">
                        <a:spcBef>
                          <a:spcPts val="0"/>
                        </a:spcBef>
                        <a:spcAft>
                          <a:spcPts val="0"/>
                        </a:spcAft>
                      </a:pPr>
                      <a:r>
                        <a:rPr lang="en-US" sz="1100">
                          <a:effectLst/>
                        </a:rPr>
                        <a:t> </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tc>
                  <a:txBody>
                    <a:bodyPr/>
                    <a:lstStyle/>
                    <a:p>
                      <a:pPr marL="0" marR="0" algn="ctr">
                        <a:spcBef>
                          <a:spcPts val="0"/>
                        </a:spcBef>
                        <a:spcAft>
                          <a:spcPts val="0"/>
                        </a:spcAft>
                      </a:pPr>
                      <a:r>
                        <a:rPr lang="en-US" sz="1100">
                          <a:effectLst/>
                        </a:rPr>
                        <a:t> </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extLst>
                  <a:ext uri="{0D108BD9-81ED-4DB2-BD59-A6C34878D82A}">
                    <a16:rowId xmlns:a16="http://schemas.microsoft.com/office/drawing/2014/main" val="1567033042"/>
                  </a:ext>
                </a:extLst>
              </a:tr>
              <a:tr h="216996">
                <a:tc>
                  <a:txBody>
                    <a:bodyPr/>
                    <a:lstStyle/>
                    <a:p>
                      <a:pPr marL="0" marR="0">
                        <a:spcBef>
                          <a:spcPts val="0"/>
                        </a:spcBef>
                        <a:spcAft>
                          <a:spcPts val="0"/>
                        </a:spcAft>
                      </a:pPr>
                      <a:r>
                        <a:rPr lang="en-US" sz="1100">
                          <a:effectLst/>
                        </a:rPr>
                        <a:t>     Elementary</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tc>
                  <a:txBody>
                    <a:bodyPr/>
                    <a:lstStyle/>
                    <a:p>
                      <a:pPr marL="0" marR="0" algn="ctr">
                        <a:spcBef>
                          <a:spcPts val="0"/>
                        </a:spcBef>
                        <a:spcAft>
                          <a:spcPts val="0"/>
                        </a:spcAft>
                      </a:pPr>
                      <a:r>
                        <a:rPr lang="en-US" sz="1100">
                          <a:effectLst/>
                        </a:rPr>
                        <a:t>81</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tc>
                  <a:txBody>
                    <a:bodyPr/>
                    <a:lstStyle/>
                    <a:p>
                      <a:pPr marL="0" marR="0" algn="ctr">
                        <a:spcBef>
                          <a:spcPts val="0"/>
                        </a:spcBef>
                        <a:spcAft>
                          <a:spcPts val="0"/>
                        </a:spcAft>
                      </a:pPr>
                      <a:r>
                        <a:rPr lang="en-US" sz="1100">
                          <a:effectLst/>
                        </a:rPr>
                        <a:t>39.1</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extLst>
                  <a:ext uri="{0D108BD9-81ED-4DB2-BD59-A6C34878D82A}">
                    <a16:rowId xmlns:a16="http://schemas.microsoft.com/office/drawing/2014/main" val="3475252175"/>
                  </a:ext>
                </a:extLst>
              </a:tr>
              <a:tr h="216996">
                <a:tc>
                  <a:txBody>
                    <a:bodyPr/>
                    <a:lstStyle/>
                    <a:p>
                      <a:pPr marL="0" marR="0">
                        <a:spcBef>
                          <a:spcPts val="0"/>
                        </a:spcBef>
                        <a:spcAft>
                          <a:spcPts val="0"/>
                        </a:spcAft>
                      </a:pPr>
                      <a:r>
                        <a:rPr lang="en-US" sz="1100">
                          <a:effectLst/>
                        </a:rPr>
                        <a:t>     Middle</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tc>
                  <a:txBody>
                    <a:bodyPr/>
                    <a:lstStyle/>
                    <a:p>
                      <a:pPr marL="0" marR="0" algn="ctr">
                        <a:spcBef>
                          <a:spcPts val="0"/>
                        </a:spcBef>
                        <a:spcAft>
                          <a:spcPts val="0"/>
                        </a:spcAft>
                      </a:pPr>
                      <a:r>
                        <a:rPr lang="en-US" sz="1100">
                          <a:effectLst/>
                        </a:rPr>
                        <a:t>42</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tc>
                  <a:txBody>
                    <a:bodyPr/>
                    <a:lstStyle/>
                    <a:p>
                      <a:pPr marL="0" marR="0" algn="ctr">
                        <a:spcBef>
                          <a:spcPts val="0"/>
                        </a:spcBef>
                        <a:spcAft>
                          <a:spcPts val="0"/>
                        </a:spcAft>
                      </a:pPr>
                      <a:r>
                        <a:rPr lang="en-US" sz="1100">
                          <a:effectLst/>
                        </a:rPr>
                        <a:t>20.3</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extLst>
                  <a:ext uri="{0D108BD9-81ED-4DB2-BD59-A6C34878D82A}">
                    <a16:rowId xmlns:a16="http://schemas.microsoft.com/office/drawing/2014/main" val="1734057923"/>
                  </a:ext>
                </a:extLst>
              </a:tr>
              <a:tr h="216996">
                <a:tc>
                  <a:txBody>
                    <a:bodyPr/>
                    <a:lstStyle/>
                    <a:p>
                      <a:pPr marL="0" marR="0">
                        <a:spcBef>
                          <a:spcPts val="0"/>
                        </a:spcBef>
                        <a:spcAft>
                          <a:spcPts val="0"/>
                        </a:spcAft>
                      </a:pPr>
                      <a:r>
                        <a:rPr lang="en-US" sz="1100">
                          <a:effectLst/>
                        </a:rPr>
                        <a:t>     High</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tc>
                  <a:txBody>
                    <a:bodyPr/>
                    <a:lstStyle/>
                    <a:p>
                      <a:pPr marL="0" marR="0" algn="ctr">
                        <a:spcBef>
                          <a:spcPts val="0"/>
                        </a:spcBef>
                        <a:spcAft>
                          <a:spcPts val="0"/>
                        </a:spcAft>
                      </a:pPr>
                      <a:r>
                        <a:rPr lang="en-US" sz="1100">
                          <a:effectLst/>
                        </a:rPr>
                        <a:t>60</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tc>
                  <a:txBody>
                    <a:bodyPr/>
                    <a:lstStyle/>
                    <a:p>
                      <a:pPr marL="0" marR="0" algn="ctr">
                        <a:spcBef>
                          <a:spcPts val="0"/>
                        </a:spcBef>
                        <a:spcAft>
                          <a:spcPts val="0"/>
                        </a:spcAft>
                      </a:pPr>
                      <a:r>
                        <a:rPr lang="en-US" sz="1100">
                          <a:effectLst/>
                        </a:rPr>
                        <a:t>29.0</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extLst>
                  <a:ext uri="{0D108BD9-81ED-4DB2-BD59-A6C34878D82A}">
                    <a16:rowId xmlns:a16="http://schemas.microsoft.com/office/drawing/2014/main" val="3585522529"/>
                  </a:ext>
                </a:extLst>
              </a:tr>
              <a:tr h="216996">
                <a:tc>
                  <a:txBody>
                    <a:bodyPr/>
                    <a:lstStyle/>
                    <a:p>
                      <a:pPr marL="0" marR="0">
                        <a:spcBef>
                          <a:spcPts val="0"/>
                        </a:spcBef>
                        <a:spcAft>
                          <a:spcPts val="0"/>
                        </a:spcAft>
                      </a:pPr>
                      <a:r>
                        <a:rPr lang="en-US" sz="1100">
                          <a:effectLst/>
                        </a:rPr>
                        <a:t>     Other</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tc>
                  <a:txBody>
                    <a:bodyPr/>
                    <a:lstStyle/>
                    <a:p>
                      <a:pPr marL="0" marR="0" algn="ctr">
                        <a:spcBef>
                          <a:spcPts val="0"/>
                        </a:spcBef>
                        <a:spcAft>
                          <a:spcPts val="0"/>
                        </a:spcAft>
                      </a:pPr>
                      <a:r>
                        <a:rPr lang="en-US" sz="1100">
                          <a:effectLst/>
                        </a:rPr>
                        <a:t>24</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tc>
                  <a:txBody>
                    <a:bodyPr/>
                    <a:lstStyle/>
                    <a:p>
                      <a:pPr marL="0" marR="0" algn="ctr">
                        <a:spcBef>
                          <a:spcPts val="0"/>
                        </a:spcBef>
                        <a:spcAft>
                          <a:spcPts val="0"/>
                        </a:spcAft>
                      </a:pPr>
                      <a:r>
                        <a:rPr lang="en-US" sz="1100" dirty="0">
                          <a:effectLst/>
                        </a:rPr>
                        <a:t>11.6</a:t>
                      </a:r>
                      <a:endParaRPr lang="en-US" sz="11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extLst>
                  <a:ext uri="{0D108BD9-81ED-4DB2-BD59-A6C34878D82A}">
                    <a16:rowId xmlns:a16="http://schemas.microsoft.com/office/drawing/2014/main" val="1190404880"/>
                  </a:ext>
                </a:extLst>
              </a:tr>
              <a:tr h="216996">
                <a:tc>
                  <a:txBody>
                    <a:bodyPr/>
                    <a:lstStyle/>
                    <a:p>
                      <a:pPr marL="0" marR="0">
                        <a:spcBef>
                          <a:spcPts val="0"/>
                        </a:spcBef>
                        <a:spcAft>
                          <a:spcPts val="0"/>
                        </a:spcAft>
                      </a:pPr>
                      <a:r>
                        <a:rPr lang="en-US" sz="1100">
                          <a:effectLst/>
                        </a:rPr>
                        <a:t>Follows 80% service mandate</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tc>
                  <a:txBody>
                    <a:bodyPr/>
                    <a:lstStyle/>
                    <a:p>
                      <a:pPr marL="0" marR="0" algn="ctr">
                        <a:spcBef>
                          <a:spcPts val="0"/>
                        </a:spcBef>
                        <a:spcAft>
                          <a:spcPts val="0"/>
                        </a:spcAft>
                      </a:pPr>
                      <a:r>
                        <a:rPr lang="en-US" sz="1100">
                          <a:effectLst/>
                        </a:rPr>
                        <a:t> </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tc>
                  <a:txBody>
                    <a:bodyPr/>
                    <a:lstStyle/>
                    <a:p>
                      <a:pPr marL="0" marR="0" algn="ctr">
                        <a:spcBef>
                          <a:spcPts val="0"/>
                        </a:spcBef>
                        <a:spcAft>
                          <a:spcPts val="0"/>
                        </a:spcAft>
                      </a:pPr>
                      <a:r>
                        <a:rPr lang="en-US" sz="1100">
                          <a:effectLst/>
                        </a:rPr>
                        <a:t> </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extLst>
                  <a:ext uri="{0D108BD9-81ED-4DB2-BD59-A6C34878D82A}">
                    <a16:rowId xmlns:a16="http://schemas.microsoft.com/office/drawing/2014/main" val="2041241773"/>
                  </a:ext>
                </a:extLst>
              </a:tr>
              <a:tr h="216996">
                <a:tc>
                  <a:txBody>
                    <a:bodyPr/>
                    <a:lstStyle/>
                    <a:p>
                      <a:pPr marL="0" marR="0">
                        <a:spcBef>
                          <a:spcPts val="0"/>
                        </a:spcBef>
                        <a:spcAft>
                          <a:spcPts val="0"/>
                        </a:spcAft>
                      </a:pPr>
                      <a:r>
                        <a:rPr lang="en-US" sz="1100">
                          <a:effectLst/>
                        </a:rPr>
                        <a:t>     Yes</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tc>
                  <a:txBody>
                    <a:bodyPr/>
                    <a:lstStyle/>
                    <a:p>
                      <a:pPr marL="0" marR="0">
                        <a:spcBef>
                          <a:spcPts val="0"/>
                        </a:spcBef>
                        <a:spcAft>
                          <a:spcPts val="0"/>
                        </a:spcAft>
                      </a:pPr>
                      <a:r>
                        <a:rPr lang="en-US" sz="1100">
                          <a:effectLst/>
                        </a:rPr>
                        <a:t>        112</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tc>
                  <a:txBody>
                    <a:bodyPr/>
                    <a:lstStyle/>
                    <a:p>
                      <a:pPr marL="0" marR="0" algn="ctr">
                        <a:spcBef>
                          <a:spcPts val="0"/>
                        </a:spcBef>
                        <a:spcAft>
                          <a:spcPts val="0"/>
                        </a:spcAft>
                      </a:pPr>
                      <a:r>
                        <a:rPr lang="en-US" sz="1100">
                          <a:effectLst/>
                        </a:rPr>
                        <a:t>54.1</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extLst>
                  <a:ext uri="{0D108BD9-81ED-4DB2-BD59-A6C34878D82A}">
                    <a16:rowId xmlns:a16="http://schemas.microsoft.com/office/drawing/2014/main" val="3902699007"/>
                  </a:ext>
                </a:extLst>
              </a:tr>
              <a:tr h="216996">
                <a:tc>
                  <a:txBody>
                    <a:bodyPr/>
                    <a:lstStyle/>
                    <a:p>
                      <a:pPr marL="0" marR="0">
                        <a:spcBef>
                          <a:spcPts val="0"/>
                        </a:spcBef>
                        <a:spcAft>
                          <a:spcPts val="0"/>
                        </a:spcAft>
                      </a:pPr>
                      <a:r>
                        <a:rPr lang="en-US" sz="1100">
                          <a:effectLst/>
                        </a:rPr>
                        <a:t>     No</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tc>
                  <a:txBody>
                    <a:bodyPr/>
                    <a:lstStyle/>
                    <a:p>
                      <a:pPr marL="0" marR="0" algn="ctr">
                        <a:spcBef>
                          <a:spcPts val="0"/>
                        </a:spcBef>
                        <a:spcAft>
                          <a:spcPts val="0"/>
                        </a:spcAft>
                      </a:pPr>
                      <a:r>
                        <a:rPr lang="en-US" sz="1100">
                          <a:effectLst/>
                        </a:rPr>
                        <a:t>65</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tc>
                  <a:txBody>
                    <a:bodyPr/>
                    <a:lstStyle/>
                    <a:p>
                      <a:pPr marL="0" marR="0" algn="ctr">
                        <a:spcBef>
                          <a:spcPts val="0"/>
                        </a:spcBef>
                        <a:spcAft>
                          <a:spcPts val="0"/>
                        </a:spcAft>
                      </a:pPr>
                      <a:r>
                        <a:rPr lang="en-US" sz="1100">
                          <a:effectLst/>
                        </a:rPr>
                        <a:t>31.4</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extLst>
                  <a:ext uri="{0D108BD9-81ED-4DB2-BD59-A6C34878D82A}">
                    <a16:rowId xmlns:a16="http://schemas.microsoft.com/office/drawing/2014/main" val="1879022919"/>
                  </a:ext>
                </a:extLst>
              </a:tr>
              <a:tr h="216996">
                <a:tc>
                  <a:txBody>
                    <a:bodyPr/>
                    <a:lstStyle/>
                    <a:p>
                      <a:pPr marL="0" marR="0">
                        <a:spcBef>
                          <a:spcPts val="0"/>
                        </a:spcBef>
                        <a:spcAft>
                          <a:spcPts val="0"/>
                        </a:spcAft>
                      </a:pPr>
                      <a:r>
                        <a:rPr lang="en-US" sz="1100">
                          <a:effectLst/>
                        </a:rPr>
                        <a:t>     Unsure</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tc>
                  <a:txBody>
                    <a:bodyPr/>
                    <a:lstStyle/>
                    <a:p>
                      <a:pPr marL="0" marR="0">
                        <a:spcBef>
                          <a:spcPts val="0"/>
                        </a:spcBef>
                        <a:spcAft>
                          <a:spcPts val="0"/>
                        </a:spcAft>
                      </a:pPr>
                      <a:r>
                        <a:rPr lang="en-US" sz="1100">
                          <a:effectLst/>
                        </a:rPr>
                        <a:t>          30</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tc>
                  <a:txBody>
                    <a:bodyPr/>
                    <a:lstStyle/>
                    <a:p>
                      <a:pPr marL="0" marR="0" algn="ctr">
                        <a:spcBef>
                          <a:spcPts val="0"/>
                        </a:spcBef>
                        <a:spcAft>
                          <a:spcPts val="0"/>
                        </a:spcAft>
                      </a:pPr>
                      <a:r>
                        <a:rPr lang="en-US" sz="1100">
                          <a:effectLst/>
                        </a:rPr>
                        <a:t>14.5</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extLst>
                  <a:ext uri="{0D108BD9-81ED-4DB2-BD59-A6C34878D82A}">
                    <a16:rowId xmlns:a16="http://schemas.microsoft.com/office/drawing/2014/main" val="2074397683"/>
                  </a:ext>
                </a:extLst>
              </a:tr>
              <a:tr h="216996">
                <a:tc>
                  <a:txBody>
                    <a:bodyPr/>
                    <a:lstStyle/>
                    <a:p>
                      <a:pPr marL="0" marR="0">
                        <a:spcBef>
                          <a:spcPts val="0"/>
                        </a:spcBef>
                        <a:spcAft>
                          <a:spcPts val="0"/>
                        </a:spcAft>
                      </a:pPr>
                      <a:r>
                        <a:rPr lang="en-US" sz="1000">
                          <a:effectLst/>
                        </a:rPr>
                        <a:t>School counselor to student ratio (caseload)</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tc>
                  <a:txBody>
                    <a:bodyPr/>
                    <a:lstStyle/>
                    <a:p>
                      <a:pPr marL="0" marR="0">
                        <a:spcBef>
                          <a:spcPts val="0"/>
                        </a:spcBef>
                        <a:spcAft>
                          <a:spcPts val="0"/>
                        </a:spcAft>
                      </a:pPr>
                      <a:r>
                        <a:rPr lang="en-US" sz="1000">
                          <a:effectLst/>
                        </a:rPr>
                        <a:t> </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tc>
                  <a:txBody>
                    <a:bodyPr/>
                    <a:lstStyle/>
                    <a:p>
                      <a:pPr marL="0" marR="0" algn="ctr">
                        <a:spcBef>
                          <a:spcPts val="0"/>
                        </a:spcBef>
                        <a:spcAft>
                          <a:spcPts val="0"/>
                        </a:spcAft>
                      </a:pPr>
                      <a:r>
                        <a:rPr lang="en-US" sz="1000">
                          <a:effectLst/>
                        </a:rPr>
                        <a:t> </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extLst>
                  <a:ext uri="{0D108BD9-81ED-4DB2-BD59-A6C34878D82A}">
                    <a16:rowId xmlns:a16="http://schemas.microsoft.com/office/drawing/2014/main" val="2753924246"/>
                  </a:ext>
                </a:extLst>
              </a:tr>
              <a:tr h="216996">
                <a:tc>
                  <a:txBody>
                    <a:bodyPr/>
                    <a:lstStyle/>
                    <a:p>
                      <a:pPr marL="0" marR="0">
                        <a:spcBef>
                          <a:spcPts val="0"/>
                        </a:spcBef>
                        <a:spcAft>
                          <a:spcPts val="0"/>
                        </a:spcAft>
                      </a:pPr>
                      <a:r>
                        <a:rPr lang="en-US" sz="1000">
                          <a:effectLst/>
                        </a:rPr>
                        <a:t>     1:1-300</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tc>
                  <a:txBody>
                    <a:bodyPr/>
                    <a:lstStyle/>
                    <a:p>
                      <a:pPr marL="0" marR="0" algn="ctr">
                        <a:spcBef>
                          <a:spcPts val="0"/>
                        </a:spcBef>
                        <a:spcAft>
                          <a:spcPts val="0"/>
                        </a:spcAft>
                      </a:pPr>
                      <a:r>
                        <a:rPr lang="en-US" sz="1000">
                          <a:effectLst/>
                        </a:rPr>
                        <a:t>29</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tc>
                  <a:txBody>
                    <a:bodyPr/>
                    <a:lstStyle/>
                    <a:p>
                      <a:pPr marL="0" marR="0" algn="ctr">
                        <a:spcBef>
                          <a:spcPts val="0"/>
                        </a:spcBef>
                        <a:spcAft>
                          <a:spcPts val="0"/>
                        </a:spcAft>
                      </a:pPr>
                      <a:r>
                        <a:rPr lang="en-US" sz="1000">
                          <a:effectLst/>
                        </a:rPr>
                        <a:t>14.0</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extLst>
                  <a:ext uri="{0D108BD9-81ED-4DB2-BD59-A6C34878D82A}">
                    <a16:rowId xmlns:a16="http://schemas.microsoft.com/office/drawing/2014/main" val="3175378646"/>
                  </a:ext>
                </a:extLst>
              </a:tr>
              <a:tr h="216996">
                <a:tc>
                  <a:txBody>
                    <a:bodyPr/>
                    <a:lstStyle/>
                    <a:p>
                      <a:pPr marL="0" marR="0">
                        <a:spcBef>
                          <a:spcPts val="0"/>
                        </a:spcBef>
                        <a:spcAft>
                          <a:spcPts val="0"/>
                        </a:spcAft>
                      </a:pPr>
                      <a:r>
                        <a:rPr lang="en-US" sz="1000">
                          <a:effectLst/>
                        </a:rPr>
                        <a:t>     1:301-550</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tc>
                  <a:txBody>
                    <a:bodyPr/>
                    <a:lstStyle/>
                    <a:p>
                      <a:pPr marL="0" marR="0">
                        <a:spcBef>
                          <a:spcPts val="0"/>
                        </a:spcBef>
                        <a:spcAft>
                          <a:spcPts val="0"/>
                        </a:spcAft>
                      </a:pPr>
                      <a:r>
                        <a:rPr lang="en-US" sz="1000">
                          <a:effectLst/>
                        </a:rPr>
                        <a:t>         144</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tc>
                  <a:txBody>
                    <a:bodyPr/>
                    <a:lstStyle/>
                    <a:p>
                      <a:pPr marL="0" marR="0" algn="ctr">
                        <a:spcBef>
                          <a:spcPts val="0"/>
                        </a:spcBef>
                        <a:spcAft>
                          <a:spcPts val="0"/>
                        </a:spcAft>
                      </a:pPr>
                      <a:r>
                        <a:rPr lang="en-US" sz="1000">
                          <a:effectLst/>
                        </a:rPr>
                        <a:t>69.6</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extLst>
                  <a:ext uri="{0D108BD9-81ED-4DB2-BD59-A6C34878D82A}">
                    <a16:rowId xmlns:a16="http://schemas.microsoft.com/office/drawing/2014/main" val="2698791156"/>
                  </a:ext>
                </a:extLst>
              </a:tr>
              <a:tr h="216996">
                <a:tc>
                  <a:txBody>
                    <a:bodyPr/>
                    <a:lstStyle/>
                    <a:p>
                      <a:pPr marL="0" marR="0">
                        <a:spcBef>
                          <a:spcPts val="0"/>
                        </a:spcBef>
                        <a:spcAft>
                          <a:spcPts val="0"/>
                        </a:spcAft>
                      </a:pPr>
                      <a:r>
                        <a:rPr lang="en-US" sz="1000">
                          <a:effectLst/>
                        </a:rPr>
                        <a:t>     1:551 and higher</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tc>
                  <a:txBody>
                    <a:bodyPr/>
                    <a:lstStyle/>
                    <a:p>
                      <a:pPr marL="0" marR="0" algn="ctr">
                        <a:spcBef>
                          <a:spcPts val="0"/>
                        </a:spcBef>
                        <a:spcAft>
                          <a:spcPts val="0"/>
                        </a:spcAft>
                      </a:pPr>
                      <a:r>
                        <a:rPr lang="en-US" sz="1000">
                          <a:effectLst/>
                        </a:rPr>
                        <a:t>31</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tc>
                  <a:txBody>
                    <a:bodyPr/>
                    <a:lstStyle/>
                    <a:p>
                      <a:pPr marL="0" marR="0" algn="ctr">
                        <a:spcBef>
                          <a:spcPts val="0"/>
                        </a:spcBef>
                        <a:spcAft>
                          <a:spcPts val="0"/>
                        </a:spcAft>
                      </a:pPr>
                      <a:r>
                        <a:rPr lang="en-US" sz="1000">
                          <a:effectLst/>
                        </a:rPr>
                        <a:t>15.0</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extLst>
                  <a:ext uri="{0D108BD9-81ED-4DB2-BD59-A6C34878D82A}">
                    <a16:rowId xmlns:a16="http://schemas.microsoft.com/office/drawing/2014/main" val="3342144046"/>
                  </a:ext>
                </a:extLst>
              </a:tr>
              <a:tr h="216996">
                <a:tc>
                  <a:txBody>
                    <a:bodyPr/>
                    <a:lstStyle/>
                    <a:p>
                      <a:pPr marL="0" marR="0">
                        <a:spcBef>
                          <a:spcPts val="0"/>
                        </a:spcBef>
                        <a:spcAft>
                          <a:spcPts val="0"/>
                        </a:spcAft>
                      </a:pPr>
                      <a:r>
                        <a:rPr lang="en-US" sz="1000">
                          <a:effectLst/>
                        </a:rPr>
                        <a:t>     Other</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tc>
                  <a:txBody>
                    <a:bodyPr/>
                    <a:lstStyle/>
                    <a:p>
                      <a:pPr marL="0" marR="0" algn="ctr">
                        <a:spcBef>
                          <a:spcPts val="0"/>
                        </a:spcBef>
                        <a:spcAft>
                          <a:spcPts val="0"/>
                        </a:spcAft>
                      </a:pPr>
                      <a:r>
                        <a:rPr lang="en-US" sz="1000">
                          <a:effectLst/>
                        </a:rPr>
                        <a:t>  3</a:t>
                      </a:r>
                      <a:endParaRPr lang="en-US" sz="110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tc>
                  <a:txBody>
                    <a:bodyPr/>
                    <a:lstStyle/>
                    <a:p>
                      <a:pPr marL="0" marR="0" algn="ctr">
                        <a:spcBef>
                          <a:spcPts val="0"/>
                        </a:spcBef>
                        <a:spcAft>
                          <a:spcPts val="0"/>
                        </a:spcAft>
                      </a:pPr>
                      <a:r>
                        <a:rPr lang="en-US" sz="1000" dirty="0">
                          <a:effectLst/>
                        </a:rPr>
                        <a:t>  1.4</a:t>
                      </a:r>
                      <a:endParaRPr lang="en-US" sz="11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0557" marR="60557" marT="0" marB="0"/>
                </a:tc>
                <a:extLst>
                  <a:ext uri="{0D108BD9-81ED-4DB2-BD59-A6C34878D82A}">
                    <a16:rowId xmlns:a16="http://schemas.microsoft.com/office/drawing/2014/main" val="3532888516"/>
                  </a:ext>
                </a:extLst>
              </a:tr>
            </a:tbl>
          </a:graphicData>
        </a:graphic>
      </p:graphicFrame>
    </p:spTree>
    <p:extLst>
      <p:ext uri="{BB962C8B-B14F-4D97-AF65-F5344CB8AC3E}">
        <p14:creationId xmlns:p14="http://schemas.microsoft.com/office/powerpoint/2010/main" val="4500146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A14848-935B-2E47-AFD7-80D7B9AA9F39}"/>
              </a:ext>
            </a:extLst>
          </p:cNvPr>
          <p:cNvSpPr>
            <a:spLocks noGrp="1"/>
          </p:cNvSpPr>
          <p:nvPr>
            <p:ph type="title"/>
          </p:nvPr>
        </p:nvSpPr>
        <p:spPr>
          <a:xfrm>
            <a:off x="493220" y="234141"/>
            <a:ext cx="10515600" cy="839286"/>
          </a:xfrm>
        </p:spPr>
        <p:txBody>
          <a:bodyPr>
            <a:normAutofit/>
          </a:bodyPr>
          <a:lstStyle/>
          <a:p>
            <a:r>
              <a:rPr lang="en-US" dirty="0"/>
              <a:t>Mental Health Changes Post-Pandemic</a:t>
            </a:r>
          </a:p>
        </p:txBody>
      </p:sp>
      <p:sp>
        <p:nvSpPr>
          <p:cNvPr id="3" name="TextBox 2">
            <a:extLst>
              <a:ext uri="{FF2B5EF4-FFF2-40B4-BE49-F238E27FC236}">
                <a16:creationId xmlns:a16="http://schemas.microsoft.com/office/drawing/2014/main" id="{E160C981-A490-49D7-A546-0AC72B85C9F1}"/>
              </a:ext>
            </a:extLst>
          </p:cNvPr>
          <p:cNvSpPr txBox="1"/>
          <p:nvPr/>
        </p:nvSpPr>
        <p:spPr>
          <a:xfrm>
            <a:off x="678751" y="1239412"/>
            <a:ext cx="11380728" cy="4524315"/>
          </a:xfrm>
          <a:prstGeom prst="rect">
            <a:avLst/>
          </a:prstGeom>
          <a:noFill/>
        </p:spPr>
        <p:txBody>
          <a:bodyPr wrap="square" rtlCol="0">
            <a:spAutoFit/>
          </a:bodyPr>
          <a:lstStyle/>
          <a:p>
            <a:pPr marL="342900" indent="-342900">
              <a:buFont typeface="Wingdings" panose="05000000000000000000" pitchFamily="2" charset="2"/>
              <a:buChar char="q"/>
            </a:pPr>
            <a:r>
              <a:rPr lang="en-US" sz="2400" dirty="0">
                <a:effectLst/>
                <a:ea typeface="Times New Roman" panose="02020603050405020304" pitchFamily="18" charset="0"/>
              </a:rPr>
              <a:t>93.7% (</a:t>
            </a:r>
            <a:r>
              <a:rPr lang="en-US" sz="2400" i="1" dirty="0">
                <a:effectLst/>
                <a:ea typeface="Times New Roman" panose="02020603050405020304" pitchFamily="18" charset="0"/>
              </a:rPr>
              <a:t>n</a:t>
            </a:r>
            <a:r>
              <a:rPr lang="en-US" sz="2400" dirty="0">
                <a:effectLst/>
                <a:ea typeface="Times New Roman" panose="02020603050405020304" pitchFamily="18" charset="0"/>
              </a:rPr>
              <a:t> = 194) of school counselors reported negative changes in students</a:t>
            </a:r>
          </a:p>
          <a:p>
            <a:pPr marL="800100" lvl="1" indent="-342900">
              <a:buFont typeface="Wingdings" panose="05000000000000000000" pitchFamily="2" charset="2"/>
              <a:buChar char="Ø"/>
            </a:pPr>
            <a:r>
              <a:rPr lang="en-US" sz="2400" dirty="0">
                <a:effectLst/>
                <a:ea typeface="Times New Roman" panose="02020603050405020304" pitchFamily="18" charset="0"/>
              </a:rPr>
              <a:t>42.5% (</a:t>
            </a:r>
            <a:r>
              <a:rPr lang="en-US" sz="2400" i="1" dirty="0">
                <a:effectLst/>
                <a:ea typeface="Times New Roman" panose="02020603050405020304" pitchFamily="18" charset="0"/>
              </a:rPr>
              <a:t>n</a:t>
            </a:r>
            <a:r>
              <a:rPr lang="en-US" sz="2400" dirty="0">
                <a:effectLst/>
                <a:ea typeface="Times New Roman" panose="02020603050405020304" pitchFamily="18" charset="0"/>
              </a:rPr>
              <a:t> = 88) reporting “much worse”</a:t>
            </a:r>
          </a:p>
          <a:p>
            <a:pPr marL="800100" lvl="1" indent="-342900">
              <a:buFont typeface="Wingdings" panose="05000000000000000000" pitchFamily="2" charset="2"/>
              <a:buChar char="Ø"/>
            </a:pPr>
            <a:r>
              <a:rPr lang="en-US" sz="2400" dirty="0">
                <a:effectLst/>
                <a:ea typeface="Times New Roman" panose="02020603050405020304" pitchFamily="18" charset="0"/>
              </a:rPr>
              <a:t>51.2% (</a:t>
            </a:r>
            <a:r>
              <a:rPr lang="en-US" sz="2400" i="1" dirty="0">
                <a:effectLst/>
                <a:ea typeface="Times New Roman" panose="02020603050405020304" pitchFamily="18" charset="0"/>
              </a:rPr>
              <a:t>n</a:t>
            </a:r>
            <a:r>
              <a:rPr lang="en-US" sz="2400" dirty="0">
                <a:effectLst/>
                <a:ea typeface="Times New Roman" panose="02020603050405020304" pitchFamily="18" charset="0"/>
              </a:rPr>
              <a:t> = 106) reporting “somewhat worse”</a:t>
            </a:r>
          </a:p>
          <a:p>
            <a:pPr marL="1200150" lvl="2" indent="-285750">
              <a:buFont typeface="Wingdings" panose="05000000000000000000" pitchFamily="2" charset="2"/>
              <a:buChar char="v"/>
            </a:pPr>
            <a:r>
              <a:rPr lang="en-US" sz="2400" dirty="0">
                <a:effectLst/>
                <a:ea typeface="Times New Roman" panose="02020603050405020304" pitchFamily="18" charset="0"/>
              </a:rPr>
              <a:t>Anxiety (92.8%, </a:t>
            </a:r>
            <a:r>
              <a:rPr lang="en-US" sz="2400" i="1" dirty="0">
                <a:effectLst/>
                <a:ea typeface="Times New Roman" panose="02020603050405020304" pitchFamily="18" charset="0"/>
              </a:rPr>
              <a:t>n</a:t>
            </a:r>
            <a:r>
              <a:rPr lang="en-US" sz="2400" dirty="0">
                <a:effectLst/>
                <a:ea typeface="Times New Roman" panose="02020603050405020304" pitchFamily="18" charset="0"/>
              </a:rPr>
              <a:t> = 192)</a:t>
            </a:r>
          </a:p>
          <a:p>
            <a:pPr marL="1200150" lvl="2" indent="-285750">
              <a:buFont typeface="Wingdings" panose="05000000000000000000" pitchFamily="2" charset="2"/>
              <a:buChar char="v"/>
            </a:pPr>
            <a:r>
              <a:rPr lang="en-US" sz="2400" dirty="0">
                <a:ea typeface="Times New Roman" panose="02020603050405020304" pitchFamily="18" charset="0"/>
              </a:rPr>
              <a:t>D</a:t>
            </a:r>
            <a:r>
              <a:rPr lang="en-US" sz="2400" dirty="0">
                <a:effectLst/>
                <a:ea typeface="Times New Roman" panose="02020603050405020304" pitchFamily="18" charset="0"/>
              </a:rPr>
              <a:t>epression (77.3%, </a:t>
            </a:r>
            <a:r>
              <a:rPr lang="en-US" sz="2400" i="1" dirty="0">
                <a:effectLst/>
                <a:ea typeface="Times New Roman" panose="02020603050405020304" pitchFamily="18" charset="0"/>
              </a:rPr>
              <a:t>n </a:t>
            </a:r>
            <a:r>
              <a:rPr lang="en-US" sz="2400" dirty="0">
                <a:effectLst/>
                <a:ea typeface="Times New Roman" panose="02020603050405020304" pitchFamily="18" charset="0"/>
              </a:rPr>
              <a:t>= 160)</a:t>
            </a:r>
          </a:p>
          <a:p>
            <a:pPr marL="1200150" lvl="2" indent="-285750">
              <a:buFont typeface="Wingdings" panose="05000000000000000000" pitchFamily="2" charset="2"/>
              <a:buChar char="v"/>
            </a:pPr>
            <a:r>
              <a:rPr lang="en-US" sz="2400" dirty="0">
                <a:ea typeface="Times New Roman" panose="02020603050405020304" pitchFamily="18" charset="0"/>
              </a:rPr>
              <a:t>F</a:t>
            </a:r>
            <a:r>
              <a:rPr lang="en-US" sz="2400" dirty="0">
                <a:effectLst/>
                <a:ea typeface="Times New Roman" panose="02020603050405020304" pitchFamily="18" charset="0"/>
              </a:rPr>
              <a:t>amily dysfunction (71.0%, </a:t>
            </a:r>
            <a:r>
              <a:rPr lang="en-US" sz="2400" i="1" dirty="0">
                <a:effectLst/>
                <a:ea typeface="Times New Roman" panose="02020603050405020304" pitchFamily="18" charset="0"/>
              </a:rPr>
              <a:t>n</a:t>
            </a:r>
            <a:r>
              <a:rPr lang="en-US" sz="2400" dirty="0">
                <a:effectLst/>
                <a:ea typeface="Times New Roman" panose="02020603050405020304" pitchFamily="18" charset="0"/>
              </a:rPr>
              <a:t> = 147)</a:t>
            </a:r>
          </a:p>
          <a:p>
            <a:pPr marL="1200150" lvl="2" indent="-285750">
              <a:buFont typeface="Wingdings" panose="05000000000000000000" pitchFamily="2" charset="2"/>
              <a:buChar char="v"/>
            </a:pPr>
            <a:r>
              <a:rPr lang="en-US" sz="2400" dirty="0">
                <a:effectLst/>
                <a:ea typeface="Times New Roman" panose="02020603050405020304" pitchFamily="18" charset="0"/>
              </a:rPr>
              <a:t>COVID-19 related grief and loss (63.8%, </a:t>
            </a:r>
            <a:r>
              <a:rPr lang="en-US" sz="2400" i="1" dirty="0">
                <a:effectLst/>
                <a:ea typeface="Times New Roman" panose="02020603050405020304" pitchFamily="18" charset="0"/>
              </a:rPr>
              <a:t>n</a:t>
            </a:r>
            <a:r>
              <a:rPr lang="en-US" sz="2400" dirty="0">
                <a:effectLst/>
                <a:ea typeface="Times New Roman" panose="02020603050405020304" pitchFamily="18" charset="0"/>
              </a:rPr>
              <a:t> = 132)</a:t>
            </a:r>
          </a:p>
          <a:p>
            <a:pPr marL="1200150" lvl="2" indent="-285750">
              <a:buFont typeface="Wingdings" panose="05000000000000000000" pitchFamily="2" charset="2"/>
              <a:buChar char="v"/>
            </a:pPr>
            <a:r>
              <a:rPr lang="en-US" sz="2400" dirty="0">
                <a:ea typeface="Times New Roman" panose="02020603050405020304" pitchFamily="18" charset="0"/>
              </a:rPr>
              <a:t>T</a:t>
            </a:r>
            <a:r>
              <a:rPr lang="en-US" sz="2400" dirty="0">
                <a:effectLst/>
                <a:ea typeface="Times New Roman" panose="02020603050405020304" pitchFamily="18" charset="0"/>
              </a:rPr>
              <a:t>echnology addiction (52.7%, </a:t>
            </a:r>
            <a:r>
              <a:rPr lang="en-US" sz="2400" i="1" dirty="0">
                <a:effectLst/>
                <a:ea typeface="Times New Roman" panose="02020603050405020304" pitchFamily="18" charset="0"/>
              </a:rPr>
              <a:t>n</a:t>
            </a:r>
            <a:r>
              <a:rPr lang="en-US" sz="2400" dirty="0">
                <a:effectLst/>
                <a:ea typeface="Times New Roman" panose="02020603050405020304" pitchFamily="18" charset="0"/>
              </a:rPr>
              <a:t> = 109)</a:t>
            </a:r>
          </a:p>
          <a:p>
            <a:pPr marL="1200150" lvl="2" indent="-285750">
              <a:buFont typeface="Wingdings" panose="05000000000000000000" pitchFamily="2" charset="2"/>
              <a:buChar char="v"/>
            </a:pPr>
            <a:r>
              <a:rPr lang="en-US" sz="2400" dirty="0">
                <a:ea typeface="Times New Roman" panose="02020603050405020304" pitchFamily="18" charset="0"/>
              </a:rPr>
              <a:t>S</a:t>
            </a:r>
            <a:r>
              <a:rPr lang="en-US" sz="2400" dirty="0">
                <a:effectLst/>
                <a:ea typeface="Times New Roman" panose="02020603050405020304" pitchFamily="18" charset="0"/>
              </a:rPr>
              <a:t>uicidality (50.7%, </a:t>
            </a:r>
            <a:r>
              <a:rPr lang="en-US" sz="2400" i="1" dirty="0">
                <a:effectLst/>
                <a:ea typeface="Times New Roman" panose="02020603050405020304" pitchFamily="18" charset="0"/>
              </a:rPr>
              <a:t>n</a:t>
            </a:r>
            <a:r>
              <a:rPr lang="en-US" sz="2400" dirty="0">
                <a:effectLst/>
                <a:ea typeface="Times New Roman" panose="02020603050405020304" pitchFamily="18" charset="0"/>
              </a:rPr>
              <a:t> = 105)</a:t>
            </a:r>
          </a:p>
          <a:p>
            <a:pPr marL="1200150" lvl="2" indent="-285750">
              <a:buFont typeface="Wingdings" panose="05000000000000000000" pitchFamily="2" charset="2"/>
              <a:buChar char="v"/>
            </a:pPr>
            <a:r>
              <a:rPr lang="en-US" sz="2400" dirty="0">
                <a:ea typeface="Times New Roman" panose="02020603050405020304" pitchFamily="18" charset="0"/>
              </a:rPr>
              <a:t>F</a:t>
            </a:r>
            <a:r>
              <a:rPr lang="en-US" sz="2400" dirty="0">
                <a:effectLst/>
                <a:ea typeface="Times New Roman" panose="02020603050405020304" pitchFamily="18" charset="0"/>
              </a:rPr>
              <a:t>ear of COVID-19 (49.8%, </a:t>
            </a:r>
            <a:r>
              <a:rPr lang="en-US" sz="2400" i="1" dirty="0">
                <a:effectLst/>
                <a:ea typeface="Times New Roman" panose="02020603050405020304" pitchFamily="18" charset="0"/>
              </a:rPr>
              <a:t>n</a:t>
            </a:r>
            <a:r>
              <a:rPr lang="en-US" sz="2400" dirty="0">
                <a:effectLst/>
                <a:ea typeface="Times New Roman" panose="02020603050405020304" pitchFamily="18" charset="0"/>
              </a:rPr>
              <a:t> = 103)</a:t>
            </a:r>
          </a:p>
          <a:p>
            <a:pPr marL="1200150" lvl="2" indent="-285750">
              <a:buFont typeface="Wingdings" panose="05000000000000000000" pitchFamily="2" charset="2"/>
              <a:buChar char="v"/>
            </a:pPr>
            <a:r>
              <a:rPr lang="en-US" sz="2400" dirty="0">
                <a:ea typeface="Times New Roman" panose="02020603050405020304" pitchFamily="18" charset="0"/>
              </a:rPr>
              <a:t>S</a:t>
            </a:r>
            <a:r>
              <a:rPr lang="en-US" sz="2400" dirty="0">
                <a:effectLst/>
                <a:ea typeface="Times New Roman" panose="02020603050405020304" pitchFamily="18" charset="0"/>
              </a:rPr>
              <a:t>ubstance use issues (21.7%, </a:t>
            </a:r>
            <a:r>
              <a:rPr lang="en-US" sz="2400" i="1" dirty="0">
                <a:effectLst/>
                <a:ea typeface="Times New Roman" panose="02020603050405020304" pitchFamily="18" charset="0"/>
              </a:rPr>
              <a:t>n</a:t>
            </a:r>
            <a:r>
              <a:rPr lang="en-US" sz="2400" dirty="0">
                <a:effectLst/>
                <a:ea typeface="Times New Roman" panose="02020603050405020304" pitchFamily="18" charset="0"/>
              </a:rPr>
              <a:t> = 45)</a:t>
            </a:r>
          </a:p>
          <a:p>
            <a:pPr marL="1200150" lvl="2" indent="-285750">
              <a:buFont typeface="Wingdings" panose="05000000000000000000" pitchFamily="2" charset="2"/>
              <a:buChar char="v"/>
            </a:pPr>
            <a:r>
              <a:rPr lang="en-US" sz="2400" dirty="0">
                <a:ea typeface="Times New Roman" panose="02020603050405020304" pitchFamily="18" charset="0"/>
              </a:rPr>
              <a:t>O</a:t>
            </a:r>
            <a:r>
              <a:rPr lang="en-US" sz="2400" dirty="0">
                <a:effectLst/>
                <a:ea typeface="Times New Roman" panose="02020603050405020304" pitchFamily="18" charset="0"/>
              </a:rPr>
              <a:t>ther (12.6%, </a:t>
            </a:r>
            <a:r>
              <a:rPr lang="en-US" sz="2400" i="1" dirty="0">
                <a:effectLst/>
                <a:ea typeface="Times New Roman" panose="02020603050405020304" pitchFamily="18" charset="0"/>
              </a:rPr>
              <a:t>n</a:t>
            </a:r>
            <a:r>
              <a:rPr lang="en-US" sz="2400" dirty="0">
                <a:effectLst/>
                <a:ea typeface="Times New Roman" panose="02020603050405020304" pitchFamily="18" charset="0"/>
              </a:rPr>
              <a:t> = 26) such as separation anxiety, self-harm, and anger</a:t>
            </a:r>
            <a:endParaRPr lang="en-US" sz="2400" dirty="0"/>
          </a:p>
        </p:txBody>
      </p:sp>
    </p:spTree>
    <p:extLst>
      <p:ext uri="{BB962C8B-B14F-4D97-AF65-F5344CB8AC3E}">
        <p14:creationId xmlns:p14="http://schemas.microsoft.com/office/powerpoint/2010/main" val="26014133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30F49A-B321-4331-8D99-385E887C9D2B}"/>
              </a:ext>
            </a:extLst>
          </p:cNvPr>
          <p:cNvSpPr>
            <a:spLocks noGrp="1"/>
          </p:cNvSpPr>
          <p:nvPr>
            <p:ph type="title"/>
          </p:nvPr>
        </p:nvSpPr>
        <p:spPr>
          <a:xfrm>
            <a:off x="838200" y="365125"/>
            <a:ext cx="10515600" cy="737961"/>
          </a:xfrm>
        </p:spPr>
        <p:txBody>
          <a:bodyPr/>
          <a:lstStyle/>
          <a:p>
            <a:r>
              <a:rPr lang="en-US" dirty="0"/>
              <a:t>Mental Health Changes Post-Pandemic </a:t>
            </a:r>
          </a:p>
        </p:txBody>
      </p:sp>
      <p:sp>
        <p:nvSpPr>
          <p:cNvPr id="3" name="Content Placeholder 2">
            <a:extLst>
              <a:ext uri="{FF2B5EF4-FFF2-40B4-BE49-F238E27FC236}">
                <a16:creationId xmlns:a16="http://schemas.microsoft.com/office/drawing/2014/main" id="{EDD8EFE9-5D45-4A06-8AE8-09DC185F9313}"/>
              </a:ext>
            </a:extLst>
          </p:cNvPr>
          <p:cNvSpPr>
            <a:spLocks noGrp="1"/>
          </p:cNvSpPr>
          <p:nvPr>
            <p:ph idx="1"/>
          </p:nvPr>
        </p:nvSpPr>
        <p:spPr>
          <a:xfrm>
            <a:off x="838200" y="1103086"/>
            <a:ext cx="10515600" cy="5073877"/>
          </a:xfrm>
        </p:spPr>
        <p:txBody>
          <a:bodyPr>
            <a:normAutofit/>
          </a:bodyPr>
          <a:lstStyle/>
          <a:p>
            <a:pPr>
              <a:buFont typeface="Wingdings" panose="05000000000000000000" pitchFamily="2" charset="2"/>
              <a:buChar char="q"/>
            </a:pPr>
            <a:r>
              <a:rPr lang="en-US" dirty="0"/>
              <a:t>Significant relationships with grade level (</a:t>
            </a:r>
            <a:r>
              <a:rPr lang="en-US" i="1" dirty="0"/>
              <a:t>N</a:t>
            </a:r>
            <a:r>
              <a:rPr lang="en-US" dirty="0"/>
              <a:t> = 183)</a:t>
            </a:r>
          </a:p>
          <a:p>
            <a:pPr lvl="1">
              <a:buFont typeface="Wingdings" panose="05000000000000000000" pitchFamily="2" charset="2"/>
              <a:buChar char="Ø"/>
            </a:pPr>
            <a:r>
              <a:rPr lang="en-US" dirty="0"/>
              <a:t>For depression, 90.0% (</a:t>
            </a:r>
            <a:r>
              <a:rPr lang="en-US" i="1" dirty="0"/>
              <a:t>n</a:t>
            </a:r>
            <a:r>
              <a:rPr lang="en-US" dirty="0"/>
              <a:t> = 54) of high school counselors and 85.7% (</a:t>
            </a:r>
            <a:r>
              <a:rPr lang="en-US" i="1" dirty="0"/>
              <a:t>n</a:t>
            </a:r>
            <a:r>
              <a:rPr lang="en-US" dirty="0"/>
              <a:t> = 36) middle school counselors reported this issue as compared to 63.0% (</a:t>
            </a:r>
            <a:r>
              <a:rPr lang="en-US" i="1" dirty="0"/>
              <a:t>n</a:t>
            </a:r>
            <a:r>
              <a:rPr lang="en-US" dirty="0"/>
              <a:t> = 51) of elementary school counselors. </a:t>
            </a:r>
          </a:p>
          <a:p>
            <a:pPr lvl="1">
              <a:buFont typeface="Wingdings" panose="05000000000000000000" pitchFamily="2" charset="2"/>
              <a:buChar char="Ø"/>
            </a:pPr>
            <a:r>
              <a:rPr lang="en-US" dirty="0"/>
              <a:t>For suicidality, 76.2% (</a:t>
            </a:r>
            <a:r>
              <a:rPr lang="en-US" i="1" dirty="0"/>
              <a:t>n</a:t>
            </a:r>
            <a:r>
              <a:rPr lang="en-US" dirty="0"/>
              <a:t> = 32) of middle school counselors and 71.7% (</a:t>
            </a:r>
            <a:r>
              <a:rPr lang="en-US" i="1" dirty="0"/>
              <a:t>n</a:t>
            </a:r>
            <a:r>
              <a:rPr lang="en-US" dirty="0"/>
              <a:t> = 43) of high school counselors reported this concern as compared to 23.5% (</a:t>
            </a:r>
            <a:r>
              <a:rPr lang="en-US" i="1" dirty="0"/>
              <a:t>n</a:t>
            </a:r>
            <a:r>
              <a:rPr lang="en-US" dirty="0"/>
              <a:t> = 19) of elementary school counselors.</a:t>
            </a:r>
          </a:p>
          <a:p>
            <a:pPr lvl="1">
              <a:buFont typeface="Wingdings" panose="05000000000000000000" pitchFamily="2" charset="2"/>
              <a:buChar char="Ø"/>
            </a:pPr>
            <a:r>
              <a:rPr lang="en-US" dirty="0"/>
              <a:t>For substance use, 58.3% (</a:t>
            </a:r>
            <a:r>
              <a:rPr lang="en-US" i="1" dirty="0"/>
              <a:t>n</a:t>
            </a:r>
            <a:r>
              <a:rPr lang="en-US" dirty="0"/>
              <a:t> = 35) of high school counselors and 20.0% (</a:t>
            </a:r>
            <a:r>
              <a:rPr lang="en-US" i="1" dirty="0"/>
              <a:t>n</a:t>
            </a:r>
            <a:r>
              <a:rPr lang="en-US" dirty="0"/>
              <a:t> = 8) of middle school counselors reported this concern as compared to 1.2% (</a:t>
            </a:r>
            <a:r>
              <a:rPr lang="en-US" i="1" dirty="0"/>
              <a:t>n</a:t>
            </a:r>
            <a:r>
              <a:rPr lang="en-US" dirty="0"/>
              <a:t> = 1) of elementary school counselors. </a:t>
            </a:r>
          </a:p>
          <a:p>
            <a:pPr lvl="1">
              <a:buFont typeface="Wingdings" panose="05000000000000000000" pitchFamily="2" charset="2"/>
              <a:buChar char="Ø"/>
            </a:pPr>
            <a:r>
              <a:rPr lang="en-US" dirty="0"/>
              <a:t>All other mental health concerns were not significant with grade level. </a:t>
            </a:r>
          </a:p>
          <a:p>
            <a:pPr>
              <a:buFont typeface="Wingdings" panose="05000000000000000000" pitchFamily="2" charset="2"/>
              <a:buChar char="q"/>
            </a:pPr>
            <a:r>
              <a:rPr lang="en-US" dirty="0"/>
              <a:t>There was not a significant relationship between school location (</a:t>
            </a:r>
            <a:r>
              <a:rPr lang="en-US" i="1" dirty="0"/>
              <a:t>N</a:t>
            </a:r>
            <a:r>
              <a:rPr lang="en-US" dirty="0"/>
              <a:t> = 198) or Title I status (</a:t>
            </a:r>
            <a:r>
              <a:rPr lang="en-US" i="1" dirty="0"/>
              <a:t>N</a:t>
            </a:r>
            <a:r>
              <a:rPr lang="en-US" dirty="0"/>
              <a:t> = 178) with any of the mental health concerns. </a:t>
            </a:r>
          </a:p>
        </p:txBody>
      </p:sp>
    </p:spTree>
    <p:extLst>
      <p:ext uri="{BB962C8B-B14F-4D97-AF65-F5344CB8AC3E}">
        <p14:creationId xmlns:p14="http://schemas.microsoft.com/office/powerpoint/2010/main" val="18458579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6FF02-DA38-4D21-8BEE-6EEC34662432}"/>
              </a:ext>
            </a:extLst>
          </p:cNvPr>
          <p:cNvSpPr>
            <a:spLocks noGrp="1"/>
          </p:cNvSpPr>
          <p:nvPr>
            <p:ph type="title"/>
          </p:nvPr>
        </p:nvSpPr>
        <p:spPr>
          <a:xfrm>
            <a:off x="838200" y="212035"/>
            <a:ext cx="10515600" cy="861391"/>
          </a:xfrm>
        </p:spPr>
        <p:txBody>
          <a:bodyPr/>
          <a:lstStyle/>
          <a:p>
            <a:r>
              <a:rPr lang="en-US" dirty="0"/>
              <a:t>Academic Changes Post-Pandemic</a:t>
            </a:r>
          </a:p>
        </p:txBody>
      </p:sp>
      <p:sp>
        <p:nvSpPr>
          <p:cNvPr id="3" name="Content Placeholder 2">
            <a:extLst>
              <a:ext uri="{FF2B5EF4-FFF2-40B4-BE49-F238E27FC236}">
                <a16:creationId xmlns:a16="http://schemas.microsoft.com/office/drawing/2014/main" id="{D75F09C7-0F61-4FD6-AC55-A3608B9BB8F4}"/>
              </a:ext>
            </a:extLst>
          </p:cNvPr>
          <p:cNvSpPr>
            <a:spLocks noGrp="1"/>
          </p:cNvSpPr>
          <p:nvPr>
            <p:ph idx="1"/>
          </p:nvPr>
        </p:nvSpPr>
        <p:spPr>
          <a:xfrm>
            <a:off x="838200" y="874643"/>
            <a:ext cx="10515600" cy="5771321"/>
          </a:xfrm>
        </p:spPr>
        <p:txBody>
          <a:bodyPr>
            <a:noAutofit/>
          </a:bodyPr>
          <a:lstStyle/>
          <a:p>
            <a:pPr>
              <a:lnSpc>
                <a:spcPct val="100000"/>
              </a:lnSpc>
              <a:spcBef>
                <a:spcPts val="0"/>
              </a:spcBef>
              <a:buFont typeface="Wingdings" panose="05000000000000000000" pitchFamily="2" charset="2"/>
              <a:buChar char="q"/>
            </a:pPr>
            <a:r>
              <a:rPr lang="en-US" sz="2400" dirty="0">
                <a:effectLst/>
                <a:ea typeface="Times New Roman" panose="02020603050405020304" pitchFamily="18" charset="0"/>
              </a:rPr>
              <a:t>90.3% (</a:t>
            </a:r>
            <a:r>
              <a:rPr lang="en-US" sz="2400" i="1" dirty="0">
                <a:effectLst/>
                <a:ea typeface="Times New Roman" panose="02020603050405020304" pitchFamily="18" charset="0"/>
              </a:rPr>
              <a:t>n</a:t>
            </a:r>
            <a:r>
              <a:rPr lang="en-US" sz="2400" dirty="0">
                <a:effectLst/>
                <a:ea typeface="Times New Roman" panose="02020603050405020304" pitchFamily="18" charset="0"/>
              </a:rPr>
              <a:t> = 187) of school counselors reported negative changes to students’ academics</a:t>
            </a:r>
          </a:p>
          <a:p>
            <a:pPr lvl="1">
              <a:lnSpc>
                <a:spcPct val="100000"/>
              </a:lnSpc>
              <a:spcBef>
                <a:spcPts val="0"/>
              </a:spcBef>
              <a:buFont typeface="Wingdings" panose="05000000000000000000" pitchFamily="2" charset="2"/>
              <a:buChar char="Ø"/>
            </a:pPr>
            <a:r>
              <a:rPr lang="en-US" dirty="0">
                <a:effectLst/>
                <a:ea typeface="Times New Roman" panose="02020603050405020304" pitchFamily="18" charset="0"/>
              </a:rPr>
              <a:t>35.3% (</a:t>
            </a:r>
            <a:r>
              <a:rPr lang="en-US" i="1" dirty="0">
                <a:effectLst/>
                <a:ea typeface="Times New Roman" panose="02020603050405020304" pitchFamily="18" charset="0"/>
              </a:rPr>
              <a:t>n</a:t>
            </a:r>
            <a:r>
              <a:rPr lang="en-US" dirty="0">
                <a:effectLst/>
                <a:ea typeface="Times New Roman" panose="02020603050405020304" pitchFamily="18" charset="0"/>
              </a:rPr>
              <a:t> = 73) reporting “much worse” </a:t>
            </a:r>
          </a:p>
          <a:p>
            <a:pPr lvl="1">
              <a:lnSpc>
                <a:spcPct val="100000"/>
              </a:lnSpc>
              <a:spcBef>
                <a:spcPts val="0"/>
              </a:spcBef>
              <a:buFont typeface="Wingdings" panose="05000000000000000000" pitchFamily="2" charset="2"/>
              <a:buChar char="Ø"/>
            </a:pPr>
            <a:r>
              <a:rPr lang="en-US" dirty="0">
                <a:effectLst/>
                <a:ea typeface="Times New Roman" panose="02020603050405020304" pitchFamily="18" charset="0"/>
              </a:rPr>
              <a:t>55.1% (</a:t>
            </a:r>
            <a:r>
              <a:rPr lang="en-US" i="1" dirty="0">
                <a:effectLst/>
                <a:ea typeface="Times New Roman" panose="02020603050405020304" pitchFamily="18" charset="0"/>
              </a:rPr>
              <a:t>n</a:t>
            </a:r>
            <a:r>
              <a:rPr lang="en-US" dirty="0">
                <a:effectLst/>
                <a:ea typeface="Times New Roman" panose="02020603050405020304" pitchFamily="18" charset="0"/>
              </a:rPr>
              <a:t> = 114) reporting “somewhat worse” </a:t>
            </a:r>
            <a:r>
              <a:rPr lang="en-US" dirty="0">
                <a:effectLst/>
                <a:ea typeface="Calibri" panose="020F0502020204030204" pitchFamily="34" charset="0"/>
                <a:cs typeface="Arial" panose="020B0604020202020204" pitchFamily="34" charset="0"/>
              </a:rPr>
              <a:t> </a:t>
            </a:r>
          </a:p>
          <a:p>
            <a:pPr marL="971550" lvl="2" indent="-285750">
              <a:spcBef>
                <a:spcPts val="0"/>
              </a:spcBef>
              <a:spcAft>
                <a:spcPts val="800"/>
              </a:spcAft>
              <a:buFont typeface="Wingdings" panose="05000000000000000000" pitchFamily="2" charset="2"/>
              <a:buChar char="v"/>
            </a:pPr>
            <a:r>
              <a:rPr lang="en-US" sz="2400" dirty="0">
                <a:ea typeface="Times New Roman" panose="02020603050405020304" pitchFamily="18" charset="0"/>
              </a:rPr>
              <a:t>O</a:t>
            </a:r>
            <a:r>
              <a:rPr lang="en-US" sz="2400" dirty="0">
                <a:effectLst/>
                <a:ea typeface="Times New Roman" panose="02020603050405020304" pitchFamily="18" charset="0"/>
              </a:rPr>
              <a:t>verall decline across all subjects (80.7%, </a:t>
            </a:r>
            <a:r>
              <a:rPr lang="en-US" sz="2400" i="1" dirty="0">
                <a:effectLst/>
                <a:ea typeface="Times New Roman" panose="02020603050405020304" pitchFamily="18" charset="0"/>
              </a:rPr>
              <a:t>n</a:t>
            </a:r>
            <a:r>
              <a:rPr lang="en-US" sz="2400" dirty="0">
                <a:effectLst/>
                <a:ea typeface="Times New Roman" panose="02020603050405020304" pitchFamily="18" charset="0"/>
              </a:rPr>
              <a:t> = 167)</a:t>
            </a:r>
          </a:p>
          <a:p>
            <a:pPr marL="971550" lvl="2" indent="-285750">
              <a:spcBef>
                <a:spcPts val="0"/>
              </a:spcBef>
              <a:spcAft>
                <a:spcPts val="800"/>
              </a:spcAft>
              <a:buFont typeface="Wingdings" panose="05000000000000000000" pitchFamily="2" charset="2"/>
              <a:buChar char="v"/>
            </a:pPr>
            <a:r>
              <a:rPr lang="en-US" sz="2400" dirty="0">
                <a:ea typeface="Times New Roman" panose="02020603050405020304" pitchFamily="18" charset="0"/>
              </a:rPr>
              <a:t>L</a:t>
            </a:r>
            <a:r>
              <a:rPr lang="en-US" sz="2400" dirty="0">
                <a:effectLst/>
                <a:ea typeface="Times New Roman" panose="02020603050405020304" pitchFamily="18" charset="0"/>
              </a:rPr>
              <a:t>ack of motivation (84.1%, </a:t>
            </a:r>
            <a:r>
              <a:rPr lang="en-US" sz="2400" i="1" dirty="0">
                <a:effectLst/>
                <a:ea typeface="Times New Roman" panose="02020603050405020304" pitchFamily="18" charset="0"/>
              </a:rPr>
              <a:t>n</a:t>
            </a:r>
            <a:r>
              <a:rPr lang="en-US" sz="2400" dirty="0">
                <a:effectLst/>
                <a:ea typeface="Times New Roman" panose="02020603050405020304" pitchFamily="18" charset="0"/>
              </a:rPr>
              <a:t> = 174)</a:t>
            </a:r>
          </a:p>
          <a:p>
            <a:pPr marL="971550" lvl="2" indent="-285750">
              <a:spcBef>
                <a:spcPts val="0"/>
              </a:spcBef>
              <a:spcAft>
                <a:spcPts val="800"/>
              </a:spcAft>
              <a:buFont typeface="Wingdings" panose="05000000000000000000" pitchFamily="2" charset="2"/>
              <a:buChar char="v"/>
            </a:pPr>
            <a:r>
              <a:rPr lang="en-US" sz="2400" dirty="0">
                <a:ea typeface="Times New Roman" panose="02020603050405020304" pitchFamily="18" charset="0"/>
              </a:rPr>
              <a:t>L</a:t>
            </a:r>
            <a:r>
              <a:rPr lang="en-US" sz="2400" dirty="0">
                <a:effectLst/>
                <a:ea typeface="Times New Roman" panose="02020603050405020304" pitchFamily="18" charset="0"/>
              </a:rPr>
              <a:t>ack of parental support during the school day (75.4%, </a:t>
            </a:r>
            <a:r>
              <a:rPr lang="en-US" sz="2400" i="1" dirty="0">
                <a:effectLst/>
                <a:ea typeface="Times New Roman" panose="02020603050405020304" pitchFamily="18" charset="0"/>
              </a:rPr>
              <a:t>n</a:t>
            </a:r>
            <a:r>
              <a:rPr lang="en-US" sz="2400" dirty="0">
                <a:effectLst/>
                <a:ea typeface="Times New Roman" panose="02020603050405020304" pitchFamily="18" charset="0"/>
              </a:rPr>
              <a:t> = 156)</a:t>
            </a:r>
          </a:p>
          <a:p>
            <a:pPr marL="971550" lvl="2" indent="-285750">
              <a:spcBef>
                <a:spcPts val="0"/>
              </a:spcBef>
              <a:spcAft>
                <a:spcPts val="800"/>
              </a:spcAft>
              <a:buFont typeface="Wingdings" panose="05000000000000000000" pitchFamily="2" charset="2"/>
              <a:buChar char="v"/>
            </a:pPr>
            <a:r>
              <a:rPr lang="en-US" sz="2400" dirty="0">
                <a:ea typeface="Times New Roman" panose="02020603050405020304" pitchFamily="18" charset="0"/>
              </a:rPr>
              <a:t>A</a:t>
            </a:r>
            <a:r>
              <a:rPr lang="en-US" sz="2400" dirty="0">
                <a:effectLst/>
                <a:ea typeface="Times New Roman" panose="02020603050405020304" pitchFamily="18" charset="0"/>
              </a:rPr>
              <a:t>ttention issues (71.0%, </a:t>
            </a:r>
            <a:r>
              <a:rPr lang="en-US" sz="2400" i="1" dirty="0">
                <a:effectLst/>
                <a:ea typeface="Times New Roman" panose="02020603050405020304" pitchFamily="18" charset="0"/>
              </a:rPr>
              <a:t>n</a:t>
            </a:r>
            <a:r>
              <a:rPr lang="en-US" sz="2400" dirty="0">
                <a:effectLst/>
                <a:ea typeface="Times New Roman" panose="02020603050405020304" pitchFamily="18" charset="0"/>
              </a:rPr>
              <a:t> = 147)</a:t>
            </a:r>
          </a:p>
          <a:p>
            <a:pPr marL="971550" lvl="2" indent="-285750">
              <a:spcBef>
                <a:spcPts val="0"/>
              </a:spcBef>
              <a:spcAft>
                <a:spcPts val="800"/>
              </a:spcAft>
              <a:buFont typeface="Wingdings" panose="05000000000000000000" pitchFamily="2" charset="2"/>
              <a:buChar char="v"/>
            </a:pPr>
            <a:r>
              <a:rPr lang="en-US" sz="2400" dirty="0">
                <a:ea typeface="Times New Roman" panose="02020603050405020304" pitchFamily="18" charset="0"/>
              </a:rPr>
              <a:t>P</a:t>
            </a:r>
            <a:r>
              <a:rPr lang="en-US" sz="2400" dirty="0">
                <a:effectLst/>
                <a:ea typeface="Times New Roman" panose="02020603050405020304" pitchFamily="18" charset="0"/>
              </a:rPr>
              <a:t>oor mental health (64.7%, </a:t>
            </a:r>
            <a:r>
              <a:rPr lang="en-US" sz="2400" i="1" dirty="0">
                <a:effectLst/>
                <a:ea typeface="Times New Roman" panose="02020603050405020304" pitchFamily="18" charset="0"/>
              </a:rPr>
              <a:t>n</a:t>
            </a:r>
            <a:r>
              <a:rPr lang="en-US" sz="2400" dirty="0">
                <a:effectLst/>
                <a:ea typeface="Times New Roman" panose="02020603050405020304" pitchFamily="18" charset="0"/>
              </a:rPr>
              <a:t> = 134)</a:t>
            </a:r>
          </a:p>
          <a:p>
            <a:pPr marL="971550" lvl="2" indent="-285750">
              <a:spcBef>
                <a:spcPts val="0"/>
              </a:spcBef>
              <a:spcAft>
                <a:spcPts val="800"/>
              </a:spcAft>
              <a:buFont typeface="Wingdings" panose="05000000000000000000" pitchFamily="2" charset="2"/>
              <a:buChar char="v"/>
            </a:pPr>
            <a:r>
              <a:rPr lang="en-US" sz="2400" dirty="0">
                <a:ea typeface="Times New Roman" panose="02020603050405020304" pitchFamily="18" charset="0"/>
              </a:rPr>
              <a:t>S</a:t>
            </a:r>
            <a:r>
              <a:rPr lang="en-US" sz="2400" dirty="0">
                <a:effectLst/>
                <a:ea typeface="Times New Roman" panose="02020603050405020304" pitchFamily="18" charset="0"/>
              </a:rPr>
              <a:t>leep deprivation (41.1%, </a:t>
            </a:r>
            <a:r>
              <a:rPr lang="en-US" sz="2400" i="1" dirty="0">
                <a:effectLst/>
                <a:ea typeface="Times New Roman" panose="02020603050405020304" pitchFamily="18" charset="0"/>
              </a:rPr>
              <a:t>n</a:t>
            </a:r>
            <a:r>
              <a:rPr lang="en-US" sz="2400" dirty="0">
                <a:effectLst/>
                <a:ea typeface="Times New Roman" panose="02020603050405020304" pitchFamily="18" charset="0"/>
              </a:rPr>
              <a:t> = 85)</a:t>
            </a:r>
          </a:p>
          <a:p>
            <a:pPr marL="971550" lvl="2" indent="-285750">
              <a:spcBef>
                <a:spcPts val="0"/>
              </a:spcBef>
              <a:spcAft>
                <a:spcPts val="800"/>
              </a:spcAft>
              <a:buFont typeface="Wingdings" panose="05000000000000000000" pitchFamily="2" charset="2"/>
              <a:buChar char="v"/>
            </a:pPr>
            <a:r>
              <a:rPr lang="en-US" sz="2400" dirty="0">
                <a:ea typeface="Times New Roman" panose="02020603050405020304" pitchFamily="18" charset="0"/>
              </a:rPr>
              <a:t>L</a:t>
            </a:r>
            <a:r>
              <a:rPr lang="en-US" sz="2400" dirty="0">
                <a:effectLst/>
                <a:ea typeface="Times New Roman" panose="02020603050405020304" pitchFamily="18" charset="0"/>
              </a:rPr>
              <a:t>imited technology during virtual learning (33.3%, </a:t>
            </a:r>
            <a:r>
              <a:rPr lang="en-US" sz="2400" i="1" dirty="0">
                <a:effectLst/>
                <a:ea typeface="Times New Roman" panose="02020603050405020304" pitchFamily="18" charset="0"/>
              </a:rPr>
              <a:t>n</a:t>
            </a:r>
            <a:r>
              <a:rPr lang="en-US" sz="2400" dirty="0">
                <a:effectLst/>
                <a:ea typeface="Times New Roman" panose="02020603050405020304" pitchFamily="18" charset="0"/>
              </a:rPr>
              <a:t> = 69)</a:t>
            </a:r>
          </a:p>
          <a:p>
            <a:pPr marL="971550" lvl="2" indent="-285750">
              <a:spcBef>
                <a:spcPts val="0"/>
              </a:spcBef>
              <a:spcAft>
                <a:spcPts val="800"/>
              </a:spcAft>
              <a:buFont typeface="Wingdings" panose="05000000000000000000" pitchFamily="2" charset="2"/>
              <a:buChar char="v"/>
            </a:pPr>
            <a:r>
              <a:rPr lang="en-US" sz="2400" dirty="0">
                <a:ea typeface="Times New Roman" panose="02020603050405020304" pitchFamily="18" charset="0"/>
              </a:rPr>
              <a:t>L</a:t>
            </a:r>
            <a:r>
              <a:rPr lang="en-US" sz="2400" dirty="0">
                <a:effectLst/>
                <a:ea typeface="Times New Roman" panose="02020603050405020304" pitchFamily="18" charset="0"/>
              </a:rPr>
              <a:t>ack of space to work at home during virtual learning (30.4%, </a:t>
            </a:r>
            <a:r>
              <a:rPr lang="en-US" sz="2400" i="1" dirty="0">
                <a:effectLst/>
                <a:ea typeface="Times New Roman" panose="02020603050405020304" pitchFamily="18" charset="0"/>
              </a:rPr>
              <a:t>n</a:t>
            </a:r>
            <a:r>
              <a:rPr lang="en-US" sz="2400" dirty="0">
                <a:effectLst/>
                <a:ea typeface="Times New Roman" panose="02020603050405020304" pitchFamily="18" charset="0"/>
              </a:rPr>
              <a:t> = 63)</a:t>
            </a:r>
          </a:p>
          <a:p>
            <a:pPr marL="971550" lvl="2" indent="-285750">
              <a:spcBef>
                <a:spcPts val="0"/>
              </a:spcBef>
              <a:spcAft>
                <a:spcPts val="800"/>
              </a:spcAft>
              <a:buFont typeface="Wingdings" panose="05000000000000000000" pitchFamily="2" charset="2"/>
              <a:buChar char="v"/>
            </a:pPr>
            <a:r>
              <a:rPr lang="en-US" sz="2400" dirty="0">
                <a:ea typeface="Times New Roman" panose="02020603050405020304" pitchFamily="18" charset="0"/>
              </a:rPr>
              <a:t>P</a:t>
            </a:r>
            <a:r>
              <a:rPr lang="en-US" sz="2400" dirty="0">
                <a:effectLst/>
                <a:ea typeface="Times New Roman" panose="02020603050405020304" pitchFamily="18" charset="0"/>
              </a:rPr>
              <a:t>oor physical health (17.9%, </a:t>
            </a:r>
            <a:r>
              <a:rPr lang="en-US" sz="2400" i="1" dirty="0">
                <a:effectLst/>
                <a:ea typeface="Times New Roman" panose="02020603050405020304" pitchFamily="18" charset="0"/>
              </a:rPr>
              <a:t>n</a:t>
            </a:r>
            <a:r>
              <a:rPr lang="en-US" sz="2400" dirty="0">
                <a:effectLst/>
                <a:ea typeface="Times New Roman" panose="02020603050405020304" pitchFamily="18" charset="0"/>
              </a:rPr>
              <a:t> = 37)</a:t>
            </a:r>
          </a:p>
          <a:p>
            <a:pPr marL="971550" lvl="2" indent="-285750">
              <a:spcBef>
                <a:spcPts val="0"/>
              </a:spcBef>
              <a:spcAft>
                <a:spcPts val="800"/>
              </a:spcAft>
              <a:buFont typeface="Wingdings" panose="05000000000000000000" pitchFamily="2" charset="2"/>
              <a:buChar char="v"/>
            </a:pPr>
            <a:r>
              <a:rPr lang="en-US" sz="2400" dirty="0">
                <a:ea typeface="Times New Roman" panose="02020603050405020304" pitchFamily="18" charset="0"/>
              </a:rPr>
              <a:t>O</a:t>
            </a:r>
            <a:r>
              <a:rPr lang="en-US" sz="2400" dirty="0">
                <a:effectLst/>
                <a:ea typeface="Times New Roman" panose="02020603050405020304" pitchFamily="18" charset="0"/>
              </a:rPr>
              <a:t>ther (3.9%, </a:t>
            </a:r>
            <a:r>
              <a:rPr lang="en-US" sz="2400" i="1" dirty="0">
                <a:effectLst/>
                <a:ea typeface="Times New Roman" panose="02020603050405020304" pitchFamily="18" charset="0"/>
              </a:rPr>
              <a:t>n</a:t>
            </a:r>
            <a:r>
              <a:rPr lang="en-US" sz="2400" dirty="0">
                <a:effectLst/>
                <a:ea typeface="Times New Roman" panose="02020603050405020304" pitchFamily="18" charset="0"/>
              </a:rPr>
              <a:t> = 8)</a:t>
            </a:r>
            <a:endParaRPr lang="en-US" sz="2400" dirty="0">
              <a:effectLst/>
              <a:highlight>
                <a:srgbClr val="FFFF00"/>
              </a:highligh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0390862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3349F-7375-4616-AF82-8179C27284BC}"/>
              </a:ext>
            </a:extLst>
          </p:cNvPr>
          <p:cNvSpPr>
            <a:spLocks noGrp="1"/>
          </p:cNvSpPr>
          <p:nvPr>
            <p:ph type="title"/>
          </p:nvPr>
        </p:nvSpPr>
        <p:spPr>
          <a:xfrm>
            <a:off x="838200" y="365125"/>
            <a:ext cx="10515600" cy="681797"/>
          </a:xfrm>
        </p:spPr>
        <p:txBody>
          <a:bodyPr>
            <a:normAutofit fontScale="90000"/>
          </a:bodyPr>
          <a:lstStyle/>
          <a:p>
            <a:r>
              <a:rPr lang="en-US" dirty="0"/>
              <a:t>Academic Changes Post-Pandemic</a:t>
            </a:r>
          </a:p>
        </p:txBody>
      </p:sp>
      <p:sp>
        <p:nvSpPr>
          <p:cNvPr id="3" name="Content Placeholder 2">
            <a:extLst>
              <a:ext uri="{FF2B5EF4-FFF2-40B4-BE49-F238E27FC236}">
                <a16:creationId xmlns:a16="http://schemas.microsoft.com/office/drawing/2014/main" id="{13816C29-832A-4EB0-9003-E5078929B501}"/>
              </a:ext>
            </a:extLst>
          </p:cNvPr>
          <p:cNvSpPr>
            <a:spLocks noGrp="1"/>
          </p:cNvSpPr>
          <p:nvPr>
            <p:ph idx="1"/>
          </p:nvPr>
        </p:nvSpPr>
        <p:spPr>
          <a:xfrm>
            <a:off x="838200" y="1046922"/>
            <a:ext cx="10515600" cy="5445953"/>
          </a:xfrm>
        </p:spPr>
        <p:txBody>
          <a:bodyPr>
            <a:normAutofit/>
          </a:bodyPr>
          <a:lstStyle/>
          <a:p>
            <a:pPr>
              <a:buFont typeface="Wingdings" panose="05000000000000000000" pitchFamily="2" charset="2"/>
              <a:buChar char="q"/>
            </a:pPr>
            <a:r>
              <a:rPr lang="en-US" dirty="0">
                <a:latin typeface="Times New Roman" panose="02020603050405020304" pitchFamily="18" charset="0"/>
                <a:ea typeface="Times New Roman" panose="02020603050405020304" pitchFamily="18" charset="0"/>
              </a:rPr>
              <a:t>S</a:t>
            </a:r>
            <a:r>
              <a:rPr lang="en-US" dirty="0">
                <a:effectLst/>
                <a:latin typeface="Times New Roman" panose="02020603050405020304" pitchFamily="18" charset="0"/>
                <a:ea typeface="Times New Roman" panose="02020603050405020304" pitchFamily="18" charset="0"/>
              </a:rPr>
              <a:t>ignificant relationship with grade level (</a:t>
            </a:r>
            <a:r>
              <a:rPr lang="en-US" i="1" dirty="0">
                <a:effectLst/>
                <a:latin typeface="Times New Roman" panose="02020603050405020304" pitchFamily="18" charset="0"/>
                <a:ea typeface="Times New Roman" panose="02020603050405020304" pitchFamily="18" charset="0"/>
              </a:rPr>
              <a:t>N</a:t>
            </a:r>
            <a:r>
              <a:rPr lang="en-US" dirty="0">
                <a:effectLst/>
                <a:latin typeface="Times New Roman" panose="02020603050405020304" pitchFamily="18" charset="0"/>
                <a:ea typeface="Times New Roman" panose="02020603050405020304" pitchFamily="18" charset="0"/>
              </a:rPr>
              <a:t> = 183)  </a:t>
            </a:r>
          </a:p>
          <a:p>
            <a:pPr lvl="1">
              <a:buFont typeface="Wingdings" panose="05000000000000000000" pitchFamily="2" charset="2"/>
              <a:buChar char="Ø"/>
            </a:pPr>
            <a:r>
              <a:rPr lang="en-US" sz="2800" dirty="0">
                <a:effectLst/>
                <a:latin typeface="Times New Roman" panose="02020603050405020304" pitchFamily="18" charset="0"/>
                <a:ea typeface="Times New Roman" panose="02020603050405020304" pitchFamily="18" charset="0"/>
              </a:rPr>
              <a:t>For lack of motivation, 96.7% (</a:t>
            </a:r>
            <a:r>
              <a:rPr lang="en-US" sz="2800" i="1" dirty="0">
                <a:effectLst/>
                <a:latin typeface="Times New Roman" panose="02020603050405020304" pitchFamily="18" charset="0"/>
                <a:ea typeface="Times New Roman" panose="02020603050405020304" pitchFamily="18" charset="0"/>
              </a:rPr>
              <a:t>n</a:t>
            </a:r>
            <a:r>
              <a:rPr lang="en-US" sz="2800" dirty="0">
                <a:effectLst/>
                <a:latin typeface="Times New Roman" panose="02020603050405020304" pitchFamily="18" charset="0"/>
                <a:ea typeface="Times New Roman" panose="02020603050405020304" pitchFamily="18" charset="0"/>
              </a:rPr>
              <a:t> = 58) of high school counselors and 88.1% (</a:t>
            </a:r>
            <a:r>
              <a:rPr lang="en-US" sz="2800" i="1" dirty="0">
                <a:effectLst/>
                <a:latin typeface="Times New Roman" panose="02020603050405020304" pitchFamily="18" charset="0"/>
                <a:ea typeface="Times New Roman" panose="02020603050405020304" pitchFamily="18" charset="0"/>
              </a:rPr>
              <a:t>n</a:t>
            </a:r>
            <a:r>
              <a:rPr lang="en-US" sz="2800" dirty="0">
                <a:effectLst/>
                <a:latin typeface="Times New Roman" panose="02020603050405020304" pitchFamily="18" charset="0"/>
                <a:ea typeface="Times New Roman" panose="02020603050405020304" pitchFamily="18" charset="0"/>
              </a:rPr>
              <a:t> = 37) of middle school counselors reported this issue as compared to 75.3% (</a:t>
            </a:r>
            <a:r>
              <a:rPr lang="en-US" sz="2800" i="1" dirty="0">
                <a:effectLst/>
                <a:latin typeface="Times New Roman" panose="02020603050405020304" pitchFamily="18" charset="0"/>
                <a:ea typeface="Times New Roman" panose="02020603050405020304" pitchFamily="18" charset="0"/>
              </a:rPr>
              <a:t>n</a:t>
            </a:r>
            <a:r>
              <a:rPr lang="en-US" sz="2800" dirty="0">
                <a:effectLst/>
                <a:latin typeface="Times New Roman" panose="02020603050405020304" pitchFamily="18" charset="0"/>
                <a:ea typeface="Times New Roman" panose="02020603050405020304" pitchFamily="18" charset="0"/>
              </a:rPr>
              <a:t> = 61) of elementary school counselors. </a:t>
            </a:r>
          </a:p>
          <a:p>
            <a:pPr lvl="1">
              <a:buFont typeface="Wingdings" panose="05000000000000000000" pitchFamily="2" charset="2"/>
              <a:buChar char="Ø"/>
            </a:pPr>
            <a:r>
              <a:rPr lang="en-US" sz="2800" dirty="0">
                <a:effectLst/>
                <a:latin typeface="Times New Roman" panose="02020603050405020304" pitchFamily="18" charset="0"/>
                <a:ea typeface="Times New Roman" panose="02020603050405020304" pitchFamily="18" charset="0"/>
              </a:rPr>
              <a:t>For poor mental health, 78.3% (</a:t>
            </a:r>
            <a:r>
              <a:rPr lang="en-US" sz="2800" i="1" dirty="0">
                <a:effectLst/>
                <a:latin typeface="Times New Roman" panose="02020603050405020304" pitchFamily="18" charset="0"/>
                <a:ea typeface="Times New Roman" panose="02020603050405020304" pitchFamily="18" charset="0"/>
              </a:rPr>
              <a:t>n</a:t>
            </a:r>
            <a:r>
              <a:rPr lang="en-US" sz="2800" dirty="0">
                <a:effectLst/>
                <a:latin typeface="Times New Roman" panose="02020603050405020304" pitchFamily="18" charset="0"/>
                <a:ea typeface="Times New Roman" panose="02020603050405020304" pitchFamily="18" charset="0"/>
              </a:rPr>
              <a:t> = 47) of high school counselors and 69.0% (</a:t>
            </a:r>
            <a:r>
              <a:rPr lang="en-US" sz="2800" i="1" dirty="0">
                <a:effectLst/>
                <a:latin typeface="Times New Roman" panose="02020603050405020304" pitchFamily="18" charset="0"/>
                <a:ea typeface="Times New Roman" panose="02020603050405020304" pitchFamily="18" charset="0"/>
              </a:rPr>
              <a:t>n</a:t>
            </a:r>
            <a:r>
              <a:rPr lang="en-US" sz="2800" dirty="0">
                <a:effectLst/>
                <a:latin typeface="Times New Roman" panose="02020603050405020304" pitchFamily="18" charset="0"/>
                <a:ea typeface="Times New Roman" panose="02020603050405020304" pitchFamily="18" charset="0"/>
              </a:rPr>
              <a:t> = 29) of middle school counselors reported this outcome as compared with 49.4% (</a:t>
            </a:r>
            <a:r>
              <a:rPr lang="en-US" sz="2800" i="1" dirty="0">
                <a:effectLst/>
                <a:latin typeface="Times New Roman" panose="02020603050405020304" pitchFamily="18" charset="0"/>
                <a:ea typeface="Times New Roman" panose="02020603050405020304" pitchFamily="18" charset="0"/>
              </a:rPr>
              <a:t>n</a:t>
            </a:r>
            <a:r>
              <a:rPr lang="en-US" sz="2800" dirty="0">
                <a:effectLst/>
                <a:latin typeface="Times New Roman" panose="02020603050405020304" pitchFamily="18" charset="0"/>
                <a:ea typeface="Times New Roman" panose="02020603050405020304" pitchFamily="18" charset="0"/>
              </a:rPr>
              <a:t> = 40) of elementary school counselors. </a:t>
            </a:r>
          </a:p>
          <a:p>
            <a:pPr lvl="1">
              <a:buFont typeface="Wingdings" panose="05000000000000000000" pitchFamily="2" charset="2"/>
              <a:buChar char="Ø"/>
            </a:pPr>
            <a:r>
              <a:rPr lang="en-US" sz="2800" dirty="0">
                <a:effectLst/>
                <a:latin typeface="Times New Roman" panose="02020603050405020304" pitchFamily="18" charset="0"/>
                <a:ea typeface="Times New Roman" panose="02020603050405020304" pitchFamily="18" charset="0"/>
              </a:rPr>
              <a:t>For attention issues, 79.0% (</a:t>
            </a:r>
            <a:r>
              <a:rPr lang="en-US" sz="2800" i="1" dirty="0">
                <a:effectLst/>
                <a:latin typeface="Times New Roman" panose="02020603050405020304" pitchFamily="18" charset="0"/>
                <a:ea typeface="Times New Roman" panose="02020603050405020304" pitchFamily="18" charset="0"/>
              </a:rPr>
              <a:t>n</a:t>
            </a:r>
            <a:r>
              <a:rPr lang="en-US" sz="2800" dirty="0">
                <a:effectLst/>
                <a:latin typeface="Times New Roman" panose="02020603050405020304" pitchFamily="18" charset="0"/>
                <a:ea typeface="Times New Roman" panose="02020603050405020304" pitchFamily="18" charset="0"/>
              </a:rPr>
              <a:t> = 64) of elementary school counselors and 73.8% (</a:t>
            </a:r>
            <a:r>
              <a:rPr lang="en-US" sz="2800" i="1" dirty="0">
                <a:effectLst/>
                <a:latin typeface="Times New Roman" panose="02020603050405020304" pitchFamily="18" charset="0"/>
                <a:ea typeface="Times New Roman" panose="02020603050405020304" pitchFamily="18" charset="0"/>
              </a:rPr>
              <a:t>n</a:t>
            </a:r>
            <a:r>
              <a:rPr lang="en-US" sz="2800" dirty="0">
                <a:effectLst/>
                <a:latin typeface="Times New Roman" panose="02020603050405020304" pitchFamily="18" charset="0"/>
                <a:ea typeface="Times New Roman" panose="02020603050405020304" pitchFamily="18" charset="0"/>
              </a:rPr>
              <a:t> = 31) of middle school counselors reported concerns as compared to 55.0% (</a:t>
            </a:r>
            <a:r>
              <a:rPr lang="en-US" sz="2800" i="1" dirty="0">
                <a:effectLst/>
                <a:latin typeface="Times New Roman" panose="02020603050405020304" pitchFamily="18" charset="0"/>
                <a:ea typeface="Times New Roman" panose="02020603050405020304" pitchFamily="18" charset="0"/>
              </a:rPr>
              <a:t>n</a:t>
            </a:r>
            <a:r>
              <a:rPr lang="en-US" sz="2800" dirty="0">
                <a:effectLst/>
                <a:latin typeface="Times New Roman" panose="02020603050405020304" pitchFamily="18" charset="0"/>
                <a:ea typeface="Times New Roman" panose="02020603050405020304" pitchFamily="18" charset="0"/>
              </a:rPr>
              <a:t> =33) of high school counselors. </a:t>
            </a:r>
          </a:p>
          <a:p>
            <a:pPr marL="0" indent="0">
              <a:buNone/>
            </a:pPr>
            <a:endParaRPr lang="en-US" dirty="0"/>
          </a:p>
        </p:txBody>
      </p:sp>
    </p:spTree>
    <p:extLst>
      <p:ext uri="{BB962C8B-B14F-4D97-AF65-F5344CB8AC3E}">
        <p14:creationId xmlns:p14="http://schemas.microsoft.com/office/powerpoint/2010/main" val="30927024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3349F-7375-4616-AF82-8179C27284BC}"/>
              </a:ext>
            </a:extLst>
          </p:cNvPr>
          <p:cNvSpPr>
            <a:spLocks noGrp="1"/>
          </p:cNvSpPr>
          <p:nvPr>
            <p:ph type="title"/>
          </p:nvPr>
        </p:nvSpPr>
        <p:spPr>
          <a:xfrm>
            <a:off x="838200" y="365125"/>
            <a:ext cx="10515600" cy="681797"/>
          </a:xfrm>
        </p:spPr>
        <p:txBody>
          <a:bodyPr>
            <a:normAutofit fontScale="90000"/>
          </a:bodyPr>
          <a:lstStyle/>
          <a:p>
            <a:r>
              <a:rPr lang="en-US" dirty="0"/>
              <a:t>Academic Changes Post-Pandemic</a:t>
            </a:r>
          </a:p>
        </p:txBody>
      </p:sp>
      <p:sp>
        <p:nvSpPr>
          <p:cNvPr id="3" name="Content Placeholder 2">
            <a:extLst>
              <a:ext uri="{FF2B5EF4-FFF2-40B4-BE49-F238E27FC236}">
                <a16:creationId xmlns:a16="http://schemas.microsoft.com/office/drawing/2014/main" id="{13816C29-832A-4EB0-9003-E5078929B501}"/>
              </a:ext>
            </a:extLst>
          </p:cNvPr>
          <p:cNvSpPr>
            <a:spLocks noGrp="1"/>
          </p:cNvSpPr>
          <p:nvPr>
            <p:ph idx="1"/>
          </p:nvPr>
        </p:nvSpPr>
        <p:spPr>
          <a:xfrm>
            <a:off x="838200" y="1046922"/>
            <a:ext cx="10515600" cy="5445953"/>
          </a:xfrm>
        </p:spPr>
        <p:txBody>
          <a:bodyPr>
            <a:normAutofit lnSpcReduction="10000"/>
          </a:bodyPr>
          <a:lstStyle/>
          <a:p>
            <a:pPr>
              <a:buFont typeface="Wingdings" panose="05000000000000000000" pitchFamily="2" charset="2"/>
              <a:buChar char="q"/>
            </a:pPr>
            <a:r>
              <a:rPr lang="en-US" sz="2600" dirty="0">
                <a:ea typeface="Times New Roman" panose="02020603050405020304" pitchFamily="18" charset="0"/>
              </a:rPr>
              <a:t>Significant relationship with location</a:t>
            </a:r>
            <a:r>
              <a:rPr lang="en-US" sz="2600" dirty="0">
                <a:effectLst/>
                <a:ea typeface="Times New Roman" panose="02020603050405020304" pitchFamily="18" charset="0"/>
              </a:rPr>
              <a:t> (</a:t>
            </a:r>
            <a:r>
              <a:rPr lang="en-US" sz="2600" i="1" dirty="0">
                <a:effectLst/>
                <a:ea typeface="Times New Roman" panose="02020603050405020304" pitchFamily="18" charset="0"/>
              </a:rPr>
              <a:t>N</a:t>
            </a:r>
            <a:r>
              <a:rPr lang="en-US" sz="2600" dirty="0">
                <a:effectLst/>
                <a:ea typeface="Times New Roman" panose="02020603050405020304" pitchFamily="18" charset="0"/>
              </a:rPr>
              <a:t> = 198) </a:t>
            </a:r>
            <a:endParaRPr lang="en-US" sz="2600" dirty="0">
              <a:ea typeface="Times New Roman" panose="02020603050405020304" pitchFamily="18" charset="0"/>
            </a:endParaRPr>
          </a:p>
          <a:p>
            <a:pPr lvl="1">
              <a:buFont typeface="Wingdings" panose="05000000000000000000" pitchFamily="2" charset="2"/>
              <a:buChar char="Ø"/>
            </a:pPr>
            <a:r>
              <a:rPr lang="en-US" sz="2600" dirty="0">
                <a:effectLst/>
                <a:ea typeface="Times New Roman" panose="02020603050405020304" pitchFamily="18" charset="0"/>
              </a:rPr>
              <a:t>For attention issues with 87.1% (</a:t>
            </a:r>
            <a:r>
              <a:rPr lang="en-US" sz="2600" i="1" dirty="0">
                <a:effectLst/>
                <a:ea typeface="Times New Roman" panose="02020603050405020304" pitchFamily="18" charset="0"/>
              </a:rPr>
              <a:t>n</a:t>
            </a:r>
            <a:r>
              <a:rPr lang="en-US" sz="2600" dirty="0">
                <a:effectLst/>
                <a:ea typeface="Times New Roman" panose="02020603050405020304" pitchFamily="18" charset="0"/>
              </a:rPr>
              <a:t> = 27) of school counselors in urban schools, 73.7% (</a:t>
            </a:r>
            <a:r>
              <a:rPr lang="en-US" sz="2600" i="1" dirty="0">
                <a:effectLst/>
                <a:ea typeface="Times New Roman" panose="02020603050405020304" pitchFamily="18" charset="0"/>
              </a:rPr>
              <a:t>n</a:t>
            </a:r>
            <a:r>
              <a:rPr lang="en-US" sz="2600" dirty="0">
                <a:effectLst/>
                <a:ea typeface="Times New Roman" panose="02020603050405020304" pitchFamily="18" charset="0"/>
              </a:rPr>
              <a:t> = 70) in suburban schools, and 59.7% (</a:t>
            </a:r>
            <a:r>
              <a:rPr lang="en-US" sz="2600" i="1" dirty="0">
                <a:effectLst/>
                <a:ea typeface="Times New Roman" panose="02020603050405020304" pitchFamily="18" charset="0"/>
              </a:rPr>
              <a:t>n</a:t>
            </a:r>
            <a:r>
              <a:rPr lang="en-US" sz="2600" dirty="0">
                <a:effectLst/>
                <a:ea typeface="Times New Roman" panose="02020603050405020304" pitchFamily="18" charset="0"/>
              </a:rPr>
              <a:t> = 43) in rural schools indicating concerns.</a:t>
            </a:r>
          </a:p>
          <a:p>
            <a:pPr>
              <a:buFont typeface="Wingdings" panose="05000000000000000000" pitchFamily="2" charset="2"/>
              <a:buChar char="q"/>
            </a:pPr>
            <a:r>
              <a:rPr lang="en-US" sz="2600" dirty="0">
                <a:ea typeface="Times New Roman" panose="02020603050405020304" pitchFamily="18" charset="0"/>
              </a:rPr>
              <a:t>S</a:t>
            </a:r>
            <a:r>
              <a:rPr lang="en-US" sz="2600" dirty="0">
                <a:effectLst/>
                <a:ea typeface="Times New Roman" panose="02020603050405020304" pitchFamily="18" charset="0"/>
              </a:rPr>
              <a:t>ignificant relationship with Title I status (</a:t>
            </a:r>
            <a:r>
              <a:rPr lang="en-US" sz="2600" i="1" dirty="0">
                <a:effectLst/>
                <a:ea typeface="Times New Roman" panose="02020603050405020304" pitchFamily="18" charset="0"/>
              </a:rPr>
              <a:t>N</a:t>
            </a:r>
            <a:r>
              <a:rPr lang="en-US" sz="2600" dirty="0">
                <a:effectLst/>
                <a:ea typeface="Times New Roman" panose="02020603050405020304" pitchFamily="18" charset="0"/>
              </a:rPr>
              <a:t> = 178) </a:t>
            </a:r>
          </a:p>
          <a:p>
            <a:pPr lvl="1">
              <a:buFont typeface="Wingdings" panose="05000000000000000000" pitchFamily="2" charset="2"/>
              <a:buChar char="Ø"/>
            </a:pPr>
            <a:r>
              <a:rPr lang="en-US" sz="2600" dirty="0">
                <a:ea typeface="Times New Roman" panose="02020603050405020304" pitchFamily="18" charset="0"/>
              </a:rPr>
              <a:t>For</a:t>
            </a:r>
            <a:r>
              <a:rPr lang="en-US" sz="2600" dirty="0">
                <a:effectLst/>
                <a:ea typeface="Times New Roman" panose="02020603050405020304" pitchFamily="18" charset="0"/>
              </a:rPr>
              <a:t> attention issues with 76.9% (</a:t>
            </a:r>
            <a:r>
              <a:rPr lang="en-US" sz="2600" i="1" dirty="0">
                <a:effectLst/>
                <a:ea typeface="Times New Roman" panose="02020603050405020304" pitchFamily="18" charset="0"/>
              </a:rPr>
              <a:t>n</a:t>
            </a:r>
            <a:r>
              <a:rPr lang="en-US" sz="2600" dirty="0">
                <a:effectLst/>
                <a:ea typeface="Times New Roman" panose="02020603050405020304" pitchFamily="18" charset="0"/>
              </a:rPr>
              <a:t> = 93) of school counselors at Title I schools indicating concerns as compared to 56.1% (</a:t>
            </a:r>
            <a:r>
              <a:rPr lang="en-US" sz="2600" i="1" dirty="0">
                <a:effectLst/>
                <a:ea typeface="Times New Roman" panose="02020603050405020304" pitchFamily="18" charset="0"/>
              </a:rPr>
              <a:t>n</a:t>
            </a:r>
            <a:r>
              <a:rPr lang="en-US" sz="2600" dirty="0">
                <a:effectLst/>
                <a:ea typeface="Times New Roman" panose="02020603050405020304" pitchFamily="18" charset="0"/>
              </a:rPr>
              <a:t> = 32) of those in non-Title I schools. </a:t>
            </a:r>
          </a:p>
          <a:p>
            <a:pPr>
              <a:buFont typeface="Wingdings" panose="05000000000000000000" pitchFamily="2" charset="2"/>
              <a:buChar char="q"/>
            </a:pPr>
            <a:r>
              <a:rPr lang="en-US" sz="2600" dirty="0">
                <a:effectLst/>
                <a:ea typeface="Times New Roman" panose="02020603050405020304" pitchFamily="18" charset="0"/>
              </a:rPr>
              <a:t>All other non-cognitive factors were not significant with grade level, location, and Title I status. </a:t>
            </a:r>
          </a:p>
          <a:p>
            <a:pPr>
              <a:buFont typeface="Wingdings" panose="05000000000000000000" pitchFamily="2" charset="2"/>
              <a:buChar char="q"/>
            </a:pPr>
            <a:r>
              <a:rPr lang="en-US" sz="2600" dirty="0">
                <a:effectLst/>
                <a:ea typeface="Times New Roman" panose="02020603050405020304" pitchFamily="18" charset="0"/>
              </a:rPr>
              <a:t>Of  note, there was a significant relationship between Title I status and location (</a:t>
            </a:r>
            <a:r>
              <a:rPr lang="en-US" sz="2600" i="1" dirty="0">
                <a:effectLst/>
                <a:ea typeface="Times New Roman" panose="02020603050405020304" pitchFamily="18" charset="0"/>
              </a:rPr>
              <a:t>N</a:t>
            </a:r>
            <a:r>
              <a:rPr lang="en-US" sz="2600" dirty="0">
                <a:effectLst/>
                <a:ea typeface="Times New Roman" panose="02020603050405020304" pitchFamily="18" charset="0"/>
              </a:rPr>
              <a:t> = 172) with 88.5% (</a:t>
            </a:r>
            <a:r>
              <a:rPr lang="en-US" sz="2600" i="1" dirty="0">
                <a:effectLst/>
                <a:ea typeface="Times New Roman" panose="02020603050405020304" pitchFamily="18" charset="0"/>
              </a:rPr>
              <a:t>n</a:t>
            </a:r>
            <a:r>
              <a:rPr lang="en-US" sz="2600" dirty="0">
                <a:effectLst/>
                <a:ea typeface="Times New Roman" panose="02020603050405020304" pitchFamily="18" charset="0"/>
              </a:rPr>
              <a:t> = 23) of urban schools and 79.4% (</a:t>
            </a:r>
            <a:r>
              <a:rPr lang="en-US" sz="2600" i="1" dirty="0">
                <a:effectLst/>
                <a:ea typeface="Times New Roman" panose="02020603050405020304" pitchFamily="18" charset="0"/>
              </a:rPr>
              <a:t>n</a:t>
            </a:r>
            <a:r>
              <a:rPr lang="en-US" sz="2600" dirty="0">
                <a:effectLst/>
                <a:ea typeface="Times New Roman" panose="02020603050405020304" pitchFamily="18" charset="0"/>
              </a:rPr>
              <a:t> = 54) of rural schools having Title I status as compared to 50% (</a:t>
            </a:r>
            <a:r>
              <a:rPr lang="en-US" sz="2600" i="1" dirty="0">
                <a:effectLst/>
                <a:ea typeface="Times New Roman" panose="02020603050405020304" pitchFamily="18" charset="0"/>
              </a:rPr>
              <a:t>n</a:t>
            </a:r>
            <a:r>
              <a:rPr lang="en-US" sz="2600" dirty="0">
                <a:effectLst/>
                <a:ea typeface="Times New Roman" panose="02020603050405020304" pitchFamily="18" charset="0"/>
              </a:rPr>
              <a:t> = 39) of suburban schools.</a:t>
            </a:r>
          </a:p>
          <a:p>
            <a:endParaRPr lang="en-US" dirty="0"/>
          </a:p>
        </p:txBody>
      </p:sp>
    </p:spTree>
    <p:extLst>
      <p:ext uri="{BB962C8B-B14F-4D97-AF65-F5344CB8AC3E}">
        <p14:creationId xmlns:p14="http://schemas.microsoft.com/office/powerpoint/2010/main" val="21858252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B8DDDE-2D8F-45D7-A9C1-A22C7DC1CB43}"/>
              </a:ext>
            </a:extLst>
          </p:cNvPr>
          <p:cNvSpPr>
            <a:spLocks noGrp="1"/>
          </p:cNvSpPr>
          <p:nvPr>
            <p:ph type="title"/>
          </p:nvPr>
        </p:nvSpPr>
        <p:spPr>
          <a:xfrm>
            <a:off x="838200" y="365125"/>
            <a:ext cx="10515600" cy="650875"/>
          </a:xfrm>
        </p:spPr>
        <p:txBody>
          <a:bodyPr>
            <a:normAutofit fontScale="90000"/>
          </a:bodyPr>
          <a:lstStyle/>
          <a:p>
            <a:r>
              <a:rPr lang="en-US" dirty="0"/>
              <a:t>Social Skills Changes Post-Pandemic</a:t>
            </a:r>
          </a:p>
        </p:txBody>
      </p:sp>
      <p:sp>
        <p:nvSpPr>
          <p:cNvPr id="3" name="Content Placeholder 2">
            <a:extLst>
              <a:ext uri="{FF2B5EF4-FFF2-40B4-BE49-F238E27FC236}">
                <a16:creationId xmlns:a16="http://schemas.microsoft.com/office/drawing/2014/main" id="{0D7C2A45-4A8E-4EDE-8007-2D0E9143C10E}"/>
              </a:ext>
            </a:extLst>
          </p:cNvPr>
          <p:cNvSpPr>
            <a:spLocks noGrp="1"/>
          </p:cNvSpPr>
          <p:nvPr>
            <p:ph idx="1"/>
          </p:nvPr>
        </p:nvSpPr>
        <p:spPr>
          <a:xfrm>
            <a:off x="838200" y="1161144"/>
            <a:ext cx="10515600" cy="5015820"/>
          </a:xfrm>
        </p:spPr>
        <p:txBody>
          <a:bodyPr>
            <a:normAutofit/>
          </a:bodyPr>
          <a:lstStyle/>
          <a:p>
            <a:pPr>
              <a:spcBef>
                <a:spcPts val="0"/>
              </a:spcBef>
              <a:buFont typeface="Wingdings" panose="05000000000000000000" pitchFamily="2" charset="2"/>
              <a:buChar char="q"/>
            </a:pPr>
            <a:r>
              <a:rPr lang="en-US" sz="2400" dirty="0">
                <a:effectLst/>
                <a:ea typeface="Times New Roman" panose="02020603050405020304" pitchFamily="18" charset="0"/>
              </a:rPr>
              <a:t>87.0% (</a:t>
            </a:r>
            <a:r>
              <a:rPr lang="en-US" sz="2400" i="1" dirty="0">
                <a:ea typeface="Times New Roman" panose="02020603050405020304" pitchFamily="18" charset="0"/>
              </a:rPr>
              <a:t>n</a:t>
            </a:r>
            <a:r>
              <a:rPr lang="en-US" sz="2400" dirty="0">
                <a:effectLst/>
                <a:ea typeface="Times New Roman" panose="02020603050405020304" pitchFamily="18" charset="0"/>
              </a:rPr>
              <a:t> = 180) of school counselors reported negative changes to students’ social skills</a:t>
            </a:r>
          </a:p>
          <a:p>
            <a:pPr lvl="1">
              <a:spcBef>
                <a:spcPts val="0"/>
              </a:spcBef>
              <a:buFont typeface="Wingdings" panose="05000000000000000000" pitchFamily="2" charset="2"/>
              <a:buChar char="Ø"/>
            </a:pPr>
            <a:r>
              <a:rPr lang="en-US" dirty="0">
                <a:effectLst/>
                <a:ea typeface="Times New Roman" panose="02020603050405020304" pitchFamily="18" charset="0"/>
              </a:rPr>
              <a:t>36.2% (</a:t>
            </a:r>
            <a:r>
              <a:rPr lang="en-US" i="1" dirty="0">
                <a:effectLst/>
                <a:ea typeface="Times New Roman" panose="02020603050405020304" pitchFamily="18" charset="0"/>
              </a:rPr>
              <a:t>n</a:t>
            </a:r>
            <a:r>
              <a:rPr lang="en-US" dirty="0">
                <a:effectLst/>
                <a:ea typeface="Times New Roman" panose="02020603050405020304" pitchFamily="18" charset="0"/>
              </a:rPr>
              <a:t> = 75) reporting “much worse”</a:t>
            </a:r>
          </a:p>
          <a:p>
            <a:pPr lvl="1">
              <a:spcBef>
                <a:spcPts val="0"/>
              </a:spcBef>
              <a:buFont typeface="Wingdings" panose="05000000000000000000" pitchFamily="2" charset="2"/>
              <a:buChar char="Ø"/>
            </a:pPr>
            <a:r>
              <a:rPr lang="en-US" dirty="0">
                <a:effectLst/>
                <a:ea typeface="Times New Roman" panose="02020603050405020304" pitchFamily="18" charset="0"/>
              </a:rPr>
              <a:t>50.7% (</a:t>
            </a:r>
            <a:r>
              <a:rPr lang="en-US" i="1" dirty="0">
                <a:effectLst/>
                <a:ea typeface="Times New Roman" panose="02020603050405020304" pitchFamily="18" charset="0"/>
              </a:rPr>
              <a:t>n</a:t>
            </a:r>
            <a:r>
              <a:rPr lang="en-US" dirty="0">
                <a:effectLst/>
                <a:ea typeface="Times New Roman" panose="02020603050405020304" pitchFamily="18" charset="0"/>
              </a:rPr>
              <a:t> = 105) reporting “moderately worse”</a:t>
            </a:r>
          </a:p>
          <a:p>
            <a:pPr lvl="2">
              <a:spcBef>
                <a:spcPts val="0"/>
              </a:spcBef>
              <a:buFont typeface="Wingdings" panose="05000000000000000000" pitchFamily="2" charset="2"/>
              <a:buChar char="v"/>
            </a:pPr>
            <a:r>
              <a:rPr lang="en-US" sz="2400" dirty="0">
                <a:ea typeface="Times New Roman" panose="02020603050405020304" pitchFamily="18" charset="0"/>
              </a:rPr>
              <a:t>I</a:t>
            </a:r>
            <a:r>
              <a:rPr lang="en-US" sz="2400" dirty="0">
                <a:effectLst/>
                <a:ea typeface="Times New Roman" panose="02020603050405020304" pitchFamily="18" charset="0"/>
              </a:rPr>
              <a:t>ssues with trouble socializing with peers (84.1%, </a:t>
            </a:r>
            <a:r>
              <a:rPr lang="en-US" sz="2400" i="1" dirty="0">
                <a:effectLst/>
                <a:ea typeface="Times New Roman" panose="02020603050405020304" pitchFamily="18" charset="0"/>
              </a:rPr>
              <a:t>n</a:t>
            </a:r>
            <a:r>
              <a:rPr lang="en-US" sz="2400" dirty="0">
                <a:effectLst/>
                <a:ea typeface="Times New Roman" panose="02020603050405020304" pitchFamily="18" charset="0"/>
              </a:rPr>
              <a:t> = 174)</a:t>
            </a:r>
          </a:p>
          <a:p>
            <a:pPr lvl="2">
              <a:spcBef>
                <a:spcPts val="0"/>
              </a:spcBef>
              <a:buFont typeface="Wingdings" panose="05000000000000000000" pitchFamily="2" charset="2"/>
              <a:buChar char="v"/>
            </a:pPr>
            <a:r>
              <a:rPr lang="en-US" sz="2400" dirty="0">
                <a:ea typeface="Times New Roman" panose="02020603050405020304" pitchFamily="18" charset="0"/>
              </a:rPr>
              <a:t>I</a:t>
            </a:r>
            <a:r>
              <a:rPr lang="en-US" sz="2400" dirty="0">
                <a:effectLst/>
                <a:ea typeface="Times New Roman" panose="02020603050405020304" pitchFamily="18" charset="0"/>
              </a:rPr>
              <a:t>ncrease in cyberbullying (23.7%, </a:t>
            </a:r>
            <a:r>
              <a:rPr lang="en-US" sz="2400" i="1" dirty="0">
                <a:effectLst/>
                <a:ea typeface="Times New Roman" panose="02020603050405020304" pitchFamily="18" charset="0"/>
              </a:rPr>
              <a:t>n</a:t>
            </a:r>
            <a:r>
              <a:rPr lang="en-US" sz="2400" dirty="0">
                <a:effectLst/>
                <a:ea typeface="Times New Roman" panose="02020603050405020304" pitchFamily="18" charset="0"/>
              </a:rPr>
              <a:t> = 49)</a:t>
            </a:r>
          </a:p>
          <a:p>
            <a:pPr lvl="2">
              <a:spcBef>
                <a:spcPts val="0"/>
              </a:spcBef>
              <a:buFont typeface="Wingdings" panose="05000000000000000000" pitchFamily="2" charset="2"/>
              <a:buChar char="v"/>
            </a:pPr>
            <a:r>
              <a:rPr lang="en-US" sz="2400" dirty="0">
                <a:ea typeface="Times New Roman" panose="02020603050405020304" pitchFamily="18" charset="0"/>
              </a:rPr>
              <a:t>A</a:t>
            </a:r>
            <a:r>
              <a:rPr lang="en-US" sz="2400" dirty="0">
                <a:effectLst/>
                <a:ea typeface="Times New Roman" panose="02020603050405020304" pitchFamily="18" charset="0"/>
              </a:rPr>
              <a:t>bsence of social flexibility (58.0 %, </a:t>
            </a:r>
            <a:r>
              <a:rPr lang="en-US" sz="2400" i="1" dirty="0">
                <a:effectLst/>
                <a:ea typeface="Times New Roman" panose="02020603050405020304" pitchFamily="18" charset="0"/>
              </a:rPr>
              <a:t>n</a:t>
            </a:r>
            <a:r>
              <a:rPr lang="en-US" sz="2400" dirty="0">
                <a:effectLst/>
                <a:ea typeface="Times New Roman" panose="02020603050405020304" pitchFamily="18" charset="0"/>
              </a:rPr>
              <a:t> = 120)</a:t>
            </a:r>
          </a:p>
          <a:p>
            <a:pPr lvl="2">
              <a:spcBef>
                <a:spcPts val="0"/>
              </a:spcBef>
              <a:buFont typeface="Wingdings" panose="05000000000000000000" pitchFamily="2" charset="2"/>
              <a:buChar char="v"/>
            </a:pPr>
            <a:r>
              <a:rPr lang="en-US" sz="2400" dirty="0">
                <a:ea typeface="Times New Roman" panose="02020603050405020304" pitchFamily="18" charset="0"/>
              </a:rPr>
              <a:t>I</a:t>
            </a:r>
            <a:r>
              <a:rPr lang="en-US" sz="2400" dirty="0">
                <a:effectLst/>
                <a:ea typeface="Times New Roman" panose="02020603050405020304" pitchFamily="18" charset="0"/>
              </a:rPr>
              <a:t>ncrease of physical aggression (55.1%, </a:t>
            </a:r>
            <a:r>
              <a:rPr lang="en-US" sz="2400" i="1" dirty="0">
                <a:effectLst/>
                <a:ea typeface="Times New Roman" panose="02020603050405020304" pitchFamily="18" charset="0"/>
              </a:rPr>
              <a:t>n</a:t>
            </a:r>
            <a:r>
              <a:rPr lang="en-US" sz="2400" dirty="0">
                <a:effectLst/>
                <a:ea typeface="Times New Roman" panose="02020603050405020304" pitchFamily="18" charset="0"/>
              </a:rPr>
              <a:t> = 114)</a:t>
            </a:r>
          </a:p>
          <a:p>
            <a:pPr lvl="2">
              <a:spcBef>
                <a:spcPts val="0"/>
              </a:spcBef>
              <a:buFont typeface="Wingdings" panose="05000000000000000000" pitchFamily="2" charset="2"/>
              <a:buChar char="v"/>
            </a:pPr>
            <a:r>
              <a:rPr lang="en-US" sz="2400" dirty="0">
                <a:ea typeface="Times New Roman" panose="02020603050405020304" pitchFamily="18" charset="0"/>
              </a:rPr>
              <a:t>I</a:t>
            </a:r>
            <a:r>
              <a:rPr lang="en-US" sz="2400" dirty="0">
                <a:effectLst/>
                <a:ea typeface="Times New Roman" panose="02020603050405020304" pitchFamily="18" charset="0"/>
              </a:rPr>
              <a:t>ncrease in relational aggression (50.7%, </a:t>
            </a:r>
            <a:r>
              <a:rPr lang="en-US" sz="2400" i="1" dirty="0">
                <a:effectLst/>
                <a:ea typeface="Times New Roman" panose="02020603050405020304" pitchFamily="18" charset="0"/>
              </a:rPr>
              <a:t>n</a:t>
            </a:r>
            <a:r>
              <a:rPr lang="en-US" sz="2400" dirty="0">
                <a:effectLst/>
                <a:ea typeface="Times New Roman" panose="02020603050405020304" pitchFamily="18" charset="0"/>
              </a:rPr>
              <a:t> = 105)</a:t>
            </a:r>
          </a:p>
          <a:p>
            <a:pPr lvl="2">
              <a:spcBef>
                <a:spcPts val="0"/>
              </a:spcBef>
              <a:buFont typeface="Wingdings" panose="05000000000000000000" pitchFamily="2" charset="2"/>
              <a:buChar char="v"/>
            </a:pPr>
            <a:r>
              <a:rPr lang="en-US" sz="2400" dirty="0">
                <a:ea typeface="Times New Roman" panose="02020603050405020304" pitchFamily="18" charset="0"/>
              </a:rPr>
              <a:t>I</a:t>
            </a:r>
            <a:r>
              <a:rPr lang="en-US" sz="2400" dirty="0">
                <a:effectLst/>
                <a:ea typeface="Times New Roman" panose="02020603050405020304" pitchFamily="18" charset="0"/>
              </a:rPr>
              <a:t>ncrease in bullying (19.3%, </a:t>
            </a:r>
            <a:r>
              <a:rPr lang="en-US" sz="2400" i="1" dirty="0">
                <a:effectLst/>
                <a:ea typeface="Times New Roman" panose="02020603050405020304" pitchFamily="18" charset="0"/>
              </a:rPr>
              <a:t>n </a:t>
            </a:r>
            <a:r>
              <a:rPr lang="en-US" sz="2400" dirty="0">
                <a:effectLst/>
                <a:ea typeface="Times New Roman" panose="02020603050405020304" pitchFamily="18" charset="0"/>
              </a:rPr>
              <a:t>= 40)</a:t>
            </a:r>
          </a:p>
          <a:p>
            <a:pPr lvl="2">
              <a:spcBef>
                <a:spcPts val="0"/>
              </a:spcBef>
              <a:buFont typeface="Wingdings" panose="05000000000000000000" pitchFamily="2" charset="2"/>
              <a:buChar char="v"/>
            </a:pPr>
            <a:r>
              <a:rPr lang="en-US" sz="2400" dirty="0">
                <a:ea typeface="Times New Roman" panose="02020603050405020304" pitchFamily="18" charset="0"/>
              </a:rPr>
              <a:t>O</a:t>
            </a:r>
            <a:r>
              <a:rPr lang="en-US" sz="2400" dirty="0">
                <a:effectLst/>
                <a:ea typeface="Times New Roman" panose="02020603050405020304" pitchFamily="18" charset="0"/>
              </a:rPr>
              <a:t>ther (8.2%, </a:t>
            </a:r>
            <a:r>
              <a:rPr lang="en-US" sz="2400" i="1" dirty="0">
                <a:effectLst/>
                <a:ea typeface="Times New Roman" panose="02020603050405020304" pitchFamily="18" charset="0"/>
              </a:rPr>
              <a:t>n</a:t>
            </a:r>
            <a:r>
              <a:rPr lang="en-US" sz="2400" dirty="0">
                <a:effectLst/>
                <a:ea typeface="Times New Roman" panose="02020603050405020304" pitchFamily="18" charset="0"/>
              </a:rPr>
              <a:t> = 17) such as issues with conflict resolution, lack of filter, and preference for technology</a:t>
            </a:r>
            <a:endParaRPr lang="en-US" sz="2400" dirty="0"/>
          </a:p>
        </p:txBody>
      </p:sp>
    </p:spTree>
    <p:extLst>
      <p:ext uri="{BB962C8B-B14F-4D97-AF65-F5344CB8AC3E}">
        <p14:creationId xmlns:p14="http://schemas.microsoft.com/office/powerpoint/2010/main" val="10586001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762737-ABEE-46BA-AA70-FFAF6BDDF484}"/>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7FE4BE75-FCD4-43E0-8DA9-D52B9B2AC825}"/>
              </a:ext>
            </a:extLst>
          </p:cNvPr>
          <p:cNvSpPr>
            <a:spLocks noGrp="1"/>
          </p:cNvSpPr>
          <p:nvPr>
            <p:ph idx="1"/>
          </p:nvPr>
        </p:nvSpPr>
        <p:spPr>
          <a:xfrm>
            <a:off x="838200" y="1378857"/>
            <a:ext cx="10515600" cy="4798106"/>
          </a:xfrm>
        </p:spPr>
        <p:txBody>
          <a:bodyPr/>
          <a:lstStyle/>
          <a:p>
            <a:pPr>
              <a:buFont typeface="Wingdings" panose="05000000000000000000" pitchFamily="2" charset="2"/>
              <a:buChar char="q"/>
            </a:pPr>
            <a:r>
              <a:rPr lang="en-US" dirty="0"/>
              <a:t>Review</a:t>
            </a:r>
          </a:p>
          <a:p>
            <a:pPr lvl="1">
              <a:buFont typeface="Wingdings" panose="05000000000000000000" pitchFamily="2" charset="2"/>
              <a:buChar char="Ø"/>
            </a:pPr>
            <a:r>
              <a:rPr lang="en-US" dirty="0"/>
              <a:t>Results of a recent study on Tennessee school counselors regarding students’ mental health, academics, and social skills post COVID-19.</a:t>
            </a:r>
          </a:p>
          <a:p>
            <a:pPr lvl="1">
              <a:buFont typeface="Wingdings" panose="05000000000000000000" pitchFamily="2" charset="2"/>
              <a:buChar char="Ø"/>
            </a:pPr>
            <a:r>
              <a:rPr lang="en-US" dirty="0"/>
              <a:t>Interventions that school counselors provided to their students after the pandemic</a:t>
            </a:r>
          </a:p>
          <a:p>
            <a:pPr lvl="1">
              <a:buFont typeface="Wingdings" panose="05000000000000000000" pitchFamily="2" charset="2"/>
              <a:buChar char="Ø"/>
            </a:pPr>
            <a:r>
              <a:rPr lang="en-US" dirty="0"/>
              <a:t>Barriers to providing services that school counselors experienced post-pandemic</a:t>
            </a:r>
          </a:p>
          <a:p>
            <a:pPr>
              <a:buFont typeface="Wingdings" panose="05000000000000000000" pitchFamily="2" charset="2"/>
              <a:buChar char="q"/>
            </a:pPr>
            <a:r>
              <a:rPr lang="en-US" dirty="0"/>
              <a:t>Discuss the supports that are needed to assist students and school counseling programs</a:t>
            </a:r>
          </a:p>
          <a:p>
            <a:endParaRPr lang="en-US" dirty="0"/>
          </a:p>
        </p:txBody>
      </p:sp>
    </p:spTree>
    <p:extLst>
      <p:ext uri="{BB962C8B-B14F-4D97-AF65-F5344CB8AC3E}">
        <p14:creationId xmlns:p14="http://schemas.microsoft.com/office/powerpoint/2010/main" val="10294919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2CC0D3-9949-4A10-9EEB-575408355930}"/>
              </a:ext>
            </a:extLst>
          </p:cNvPr>
          <p:cNvSpPr>
            <a:spLocks noGrp="1"/>
          </p:cNvSpPr>
          <p:nvPr>
            <p:ph type="title"/>
          </p:nvPr>
        </p:nvSpPr>
        <p:spPr>
          <a:xfrm>
            <a:off x="838200" y="365126"/>
            <a:ext cx="10515600" cy="679904"/>
          </a:xfrm>
        </p:spPr>
        <p:txBody>
          <a:bodyPr>
            <a:normAutofit fontScale="90000"/>
          </a:bodyPr>
          <a:lstStyle/>
          <a:p>
            <a:r>
              <a:rPr lang="en-US" dirty="0"/>
              <a:t>Social Skill Changes Post-Pandemic</a:t>
            </a:r>
          </a:p>
        </p:txBody>
      </p:sp>
      <p:sp>
        <p:nvSpPr>
          <p:cNvPr id="3" name="Content Placeholder 2">
            <a:extLst>
              <a:ext uri="{FF2B5EF4-FFF2-40B4-BE49-F238E27FC236}">
                <a16:creationId xmlns:a16="http://schemas.microsoft.com/office/drawing/2014/main" id="{99836C2B-EECE-41BA-9DE3-B038390DCC06}"/>
              </a:ext>
            </a:extLst>
          </p:cNvPr>
          <p:cNvSpPr>
            <a:spLocks noGrp="1"/>
          </p:cNvSpPr>
          <p:nvPr>
            <p:ph idx="1"/>
          </p:nvPr>
        </p:nvSpPr>
        <p:spPr>
          <a:xfrm>
            <a:off x="838200" y="1045030"/>
            <a:ext cx="10515600" cy="5131933"/>
          </a:xfrm>
        </p:spPr>
        <p:txBody>
          <a:bodyPr/>
          <a:lstStyle/>
          <a:p>
            <a:pPr>
              <a:buFont typeface="Wingdings" panose="05000000000000000000" pitchFamily="2" charset="2"/>
              <a:buChar char="q"/>
            </a:pPr>
            <a:r>
              <a:rPr lang="en-US" dirty="0">
                <a:latin typeface="Times New Roman" panose="02020603050405020304" pitchFamily="18" charset="0"/>
                <a:ea typeface="Times New Roman" panose="02020603050405020304" pitchFamily="18" charset="0"/>
              </a:rPr>
              <a:t>S</a:t>
            </a:r>
            <a:r>
              <a:rPr lang="en-US" dirty="0">
                <a:effectLst/>
                <a:latin typeface="Times New Roman" panose="02020603050405020304" pitchFamily="18" charset="0"/>
                <a:ea typeface="Times New Roman" panose="02020603050405020304" pitchFamily="18" charset="0"/>
              </a:rPr>
              <a:t>ignificant relationship for grade level (</a:t>
            </a:r>
            <a:r>
              <a:rPr lang="en-US" i="1" dirty="0">
                <a:effectLst/>
                <a:latin typeface="Times New Roman" panose="02020603050405020304" pitchFamily="18" charset="0"/>
                <a:ea typeface="Times New Roman" panose="02020603050405020304" pitchFamily="18" charset="0"/>
              </a:rPr>
              <a:t>N</a:t>
            </a:r>
            <a:r>
              <a:rPr lang="en-US" dirty="0">
                <a:effectLst/>
                <a:latin typeface="Times New Roman" panose="02020603050405020304" pitchFamily="18" charset="0"/>
                <a:ea typeface="Times New Roman" panose="02020603050405020304" pitchFamily="18" charset="0"/>
              </a:rPr>
              <a:t> = 183)</a:t>
            </a:r>
          </a:p>
          <a:p>
            <a:pPr lvl="1">
              <a:buFont typeface="Wingdings" panose="05000000000000000000" pitchFamily="2" charset="2"/>
              <a:buChar char="Ø"/>
            </a:pPr>
            <a:r>
              <a:rPr lang="en-US" sz="2800" dirty="0">
                <a:effectLst/>
                <a:latin typeface="Times New Roman" panose="02020603050405020304" pitchFamily="18" charset="0"/>
                <a:ea typeface="Times New Roman" panose="02020603050405020304" pitchFamily="18" charset="0"/>
              </a:rPr>
              <a:t>For cyberbullying with 42.9% (</a:t>
            </a:r>
            <a:r>
              <a:rPr lang="en-US" sz="2800" i="1" dirty="0">
                <a:effectLst/>
                <a:latin typeface="Times New Roman" panose="02020603050405020304" pitchFamily="18" charset="0"/>
                <a:ea typeface="Times New Roman" panose="02020603050405020304" pitchFamily="18" charset="0"/>
              </a:rPr>
              <a:t>n</a:t>
            </a:r>
            <a:r>
              <a:rPr lang="en-US" sz="2800" dirty="0">
                <a:effectLst/>
                <a:latin typeface="Times New Roman" panose="02020603050405020304" pitchFamily="18" charset="0"/>
                <a:ea typeface="Times New Roman" panose="02020603050405020304" pitchFamily="18" charset="0"/>
              </a:rPr>
              <a:t> = 18) of middle school counselors, 23.3% (</a:t>
            </a:r>
            <a:r>
              <a:rPr lang="en-US" sz="2800" i="1" dirty="0">
                <a:effectLst/>
                <a:latin typeface="Times New Roman" panose="02020603050405020304" pitchFamily="18" charset="0"/>
                <a:ea typeface="Times New Roman" panose="02020603050405020304" pitchFamily="18" charset="0"/>
              </a:rPr>
              <a:t>n</a:t>
            </a:r>
            <a:r>
              <a:rPr lang="en-US" sz="2800" dirty="0">
                <a:effectLst/>
                <a:latin typeface="Times New Roman" panose="02020603050405020304" pitchFamily="18" charset="0"/>
                <a:ea typeface="Times New Roman" panose="02020603050405020304" pitchFamily="18" charset="0"/>
              </a:rPr>
              <a:t> = 14) of high school counselors, and 14.8% (</a:t>
            </a:r>
            <a:r>
              <a:rPr lang="en-US" sz="2800" i="1" dirty="0">
                <a:effectLst/>
                <a:latin typeface="Times New Roman" panose="02020603050405020304" pitchFamily="18" charset="0"/>
                <a:ea typeface="Times New Roman" panose="02020603050405020304" pitchFamily="18" charset="0"/>
              </a:rPr>
              <a:t>n</a:t>
            </a:r>
            <a:r>
              <a:rPr lang="en-US" sz="2800" dirty="0">
                <a:effectLst/>
                <a:latin typeface="Times New Roman" panose="02020603050405020304" pitchFamily="18" charset="0"/>
                <a:ea typeface="Times New Roman" panose="02020603050405020304" pitchFamily="18" charset="0"/>
              </a:rPr>
              <a:t> = 12) of elementary school counselors reporting an increase in this area. </a:t>
            </a:r>
          </a:p>
          <a:p>
            <a:pPr lvl="1">
              <a:buFont typeface="Wingdings" panose="05000000000000000000" pitchFamily="2" charset="2"/>
              <a:buChar char="Ø"/>
            </a:pPr>
            <a:r>
              <a:rPr lang="en-US" sz="2800" dirty="0">
                <a:effectLst/>
                <a:latin typeface="Times New Roman" panose="02020603050405020304" pitchFamily="18" charset="0"/>
                <a:ea typeface="Times New Roman" panose="02020603050405020304" pitchFamily="18" charset="0"/>
              </a:rPr>
              <a:t>All other social skills changes were not significant with grade level. </a:t>
            </a:r>
          </a:p>
          <a:p>
            <a:pPr>
              <a:buFont typeface="Wingdings" panose="05000000000000000000" pitchFamily="2" charset="2"/>
              <a:buChar char="q"/>
            </a:pPr>
            <a:r>
              <a:rPr lang="en-US" dirty="0">
                <a:effectLst/>
                <a:latin typeface="Times New Roman" panose="02020603050405020304" pitchFamily="18" charset="0"/>
                <a:ea typeface="Times New Roman" panose="02020603050405020304" pitchFamily="18" charset="0"/>
              </a:rPr>
              <a:t>No social skills changes were significant with school location (</a:t>
            </a:r>
            <a:r>
              <a:rPr lang="en-US" i="1" dirty="0">
                <a:effectLst/>
                <a:latin typeface="Times New Roman" panose="02020603050405020304" pitchFamily="18" charset="0"/>
                <a:ea typeface="Times New Roman" panose="02020603050405020304" pitchFamily="18" charset="0"/>
              </a:rPr>
              <a:t>N</a:t>
            </a:r>
            <a:r>
              <a:rPr lang="en-US" dirty="0">
                <a:effectLst/>
                <a:latin typeface="Times New Roman" panose="02020603050405020304" pitchFamily="18" charset="0"/>
                <a:ea typeface="Times New Roman" panose="02020603050405020304" pitchFamily="18" charset="0"/>
              </a:rPr>
              <a:t> = 198) and Title I status (</a:t>
            </a:r>
            <a:r>
              <a:rPr lang="en-US" i="1" dirty="0">
                <a:effectLst/>
                <a:latin typeface="Times New Roman" panose="02020603050405020304" pitchFamily="18" charset="0"/>
                <a:ea typeface="Times New Roman" panose="02020603050405020304" pitchFamily="18" charset="0"/>
              </a:rPr>
              <a:t>N</a:t>
            </a:r>
            <a:r>
              <a:rPr lang="en-US" dirty="0">
                <a:effectLst/>
                <a:latin typeface="Times New Roman" panose="02020603050405020304" pitchFamily="18" charset="0"/>
                <a:ea typeface="Times New Roman" panose="02020603050405020304" pitchFamily="18" charset="0"/>
              </a:rPr>
              <a:t> = 178). </a:t>
            </a:r>
          </a:p>
          <a:p>
            <a:pPr marL="0" indent="0">
              <a:buNone/>
            </a:pPr>
            <a:endParaRPr lang="en-US" dirty="0"/>
          </a:p>
        </p:txBody>
      </p:sp>
    </p:spTree>
    <p:extLst>
      <p:ext uri="{BB962C8B-B14F-4D97-AF65-F5344CB8AC3E}">
        <p14:creationId xmlns:p14="http://schemas.microsoft.com/office/powerpoint/2010/main" val="31238094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EF368E-2AB8-4723-9576-1CA2933BA0AF}"/>
              </a:ext>
            </a:extLst>
          </p:cNvPr>
          <p:cNvSpPr>
            <a:spLocks noGrp="1"/>
          </p:cNvSpPr>
          <p:nvPr>
            <p:ph type="title"/>
          </p:nvPr>
        </p:nvSpPr>
        <p:spPr>
          <a:xfrm>
            <a:off x="838200" y="365126"/>
            <a:ext cx="10515600" cy="787814"/>
          </a:xfrm>
        </p:spPr>
        <p:txBody>
          <a:bodyPr/>
          <a:lstStyle/>
          <a:p>
            <a:r>
              <a:rPr lang="en-US" dirty="0"/>
              <a:t>Supports and Interventions Post-Pandemic</a:t>
            </a:r>
          </a:p>
        </p:txBody>
      </p:sp>
      <p:sp>
        <p:nvSpPr>
          <p:cNvPr id="3" name="Content Placeholder 2">
            <a:extLst>
              <a:ext uri="{FF2B5EF4-FFF2-40B4-BE49-F238E27FC236}">
                <a16:creationId xmlns:a16="http://schemas.microsoft.com/office/drawing/2014/main" id="{AE025D3B-7FFD-4285-B471-D3EA93212746}"/>
              </a:ext>
            </a:extLst>
          </p:cNvPr>
          <p:cNvSpPr>
            <a:spLocks noGrp="1"/>
          </p:cNvSpPr>
          <p:nvPr>
            <p:ph idx="1"/>
          </p:nvPr>
        </p:nvSpPr>
        <p:spPr>
          <a:xfrm>
            <a:off x="838200" y="1152940"/>
            <a:ext cx="10515600" cy="5024023"/>
          </a:xfrm>
        </p:spPr>
        <p:txBody>
          <a:bodyPr>
            <a:noAutofit/>
          </a:bodyPr>
          <a:lstStyle/>
          <a:p>
            <a:pPr>
              <a:spcBef>
                <a:spcPts val="0"/>
              </a:spcBef>
              <a:buFont typeface="Wingdings" panose="05000000000000000000" pitchFamily="2" charset="2"/>
              <a:buChar char="q"/>
            </a:pPr>
            <a:r>
              <a:rPr lang="en-US" sz="3200" dirty="0">
                <a:solidFill>
                  <a:srgbClr val="000000"/>
                </a:solidFill>
                <a:ea typeface="Times New Roman" panose="02020603050405020304" pitchFamily="18" charset="0"/>
              </a:rPr>
              <a:t>I</a:t>
            </a:r>
            <a:r>
              <a:rPr lang="en-US" sz="3200" dirty="0">
                <a:solidFill>
                  <a:srgbClr val="000000"/>
                </a:solidFill>
                <a:effectLst/>
                <a:ea typeface="Times New Roman" panose="02020603050405020304" pitchFamily="18" charset="0"/>
              </a:rPr>
              <a:t>ndividual counseling (95.7%, </a:t>
            </a:r>
            <a:r>
              <a:rPr lang="en-US" sz="3200" i="1" dirty="0">
                <a:solidFill>
                  <a:srgbClr val="000000"/>
                </a:solidFill>
                <a:effectLst/>
                <a:ea typeface="Times New Roman" panose="02020603050405020304" pitchFamily="18" charset="0"/>
              </a:rPr>
              <a:t>n</a:t>
            </a:r>
            <a:r>
              <a:rPr lang="en-US" sz="3200" dirty="0">
                <a:solidFill>
                  <a:srgbClr val="000000"/>
                </a:solidFill>
                <a:effectLst/>
                <a:ea typeface="Times New Roman" panose="02020603050405020304" pitchFamily="18" charset="0"/>
              </a:rPr>
              <a:t> = 198)</a:t>
            </a:r>
          </a:p>
          <a:p>
            <a:pPr>
              <a:spcBef>
                <a:spcPts val="0"/>
              </a:spcBef>
              <a:buFont typeface="Wingdings" panose="05000000000000000000" pitchFamily="2" charset="2"/>
              <a:buChar char="q"/>
            </a:pPr>
            <a:r>
              <a:rPr lang="en-US" sz="3200" dirty="0">
                <a:solidFill>
                  <a:srgbClr val="000000"/>
                </a:solidFill>
                <a:ea typeface="Times New Roman" panose="02020603050405020304" pitchFamily="18" charset="0"/>
              </a:rPr>
              <a:t>C</a:t>
            </a:r>
            <a:r>
              <a:rPr lang="en-US" sz="3200" dirty="0">
                <a:solidFill>
                  <a:srgbClr val="000000"/>
                </a:solidFill>
                <a:effectLst/>
                <a:ea typeface="Times New Roman" panose="02020603050405020304" pitchFamily="18" charset="0"/>
              </a:rPr>
              <a:t>onsultation with parents/teachers (85.5%, </a:t>
            </a:r>
            <a:r>
              <a:rPr lang="en-US" sz="3200" i="1" dirty="0">
                <a:solidFill>
                  <a:srgbClr val="000000"/>
                </a:solidFill>
                <a:effectLst/>
                <a:ea typeface="Times New Roman" panose="02020603050405020304" pitchFamily="18" charset="0"/>
              </a:rPr>
              <a:t>n</a:t>
            </a:r>
            <a:r>
              <a:rPr lang="en-US" sz="3200" dirty="0">
                <a:solidFill>
                  <a:srgbClr val="000000"/>
                </a:solidFill>
                <a:effectLst/>
                <a:ea typeface="Times New Roman" panose="02020603050405020304" pitchFamily="18" charset="0"/>
              </a:rPr>
              <a:t> = 177)</a:t>
            </a:r>
          </a:p>
          <a:p>
            <a:pPr>
              <a:spcBef>
                <a:spcPts val="0"/>
              </a:spcBef>
              <a:buFont typeface="Wingdings" panose="05000000000000000000" pitchFamily="2" charset="2"/>
              <a:buChar char="q"/>
            </a:pPr>
            <a:r>
              <a:rPr lang="en-US" sz="3200" dirty="0">
                <a:solidFill>
                  <a:srgbClr val="000000"/>
                </a:solidFill>
                <a:ea typeface="Times New Roman" panose="02020603050405020304" pitchFamily="18" charset="0"/>
              </a:rPr>
              <a:t>R</a:t>
            </a:r>
            <a:r>
              <a:rPr lang="en-US" sz="3200" dirty="0">
                <a:solidFill>
                  <a:srgbClr val="000000"/>
                </a:solidFill>
                <a:effectLst/>
                <a:ea typeface="Times New Roman" panose="02020603050405020304" pitchFamily="18" charset="0"/>
              </a:rPr>
              <a:t>eferrals (80.7%, </a:t>
            </a:r>
            <a:r>
              <a:rPr lang="en-US" sz="3200" i="1" dirty="0">
                <a:solidFill>
                  <a:srgbClr val="000000"/>
                </a:solidFill>
                <a:effectLst/>
                <a:ea typeface="Times New Roman" panose="02020603050405020304" pitchFamily="18" charset="0"/>
              </a:rPr>
              <a:t>n</a:t>
            </a:r>
            <a:r>
              <a:rPr lang="en-US" sz="3200" dirty="0">
                <a:solidFill>
                  <a:srgbClr val="000000"/>
                </a:solidFill>
                <a:effectLst/>
                <a:ea typeface="Times New Roman" panose="02020603050405020304" pitchFamily="18" charset="0"/>
              </a:rPr>
              <a:t> = 167)</a:t>
            </a:r>
          </a:p>
          <a:p>
            <a:pPr>
              <a:spcBef>
                <a:spcPts val="0"/>
              </a:spcBef>
              <a:buFont typeface="Wingdings" panose="05000000000000000000" pitchFamily="2" charset="2"/>
              <a:buChar char="q"/>
            </a:pPr>
            <a:r>
              <a:rPr lang="en-US" sz="3200" dirty="0">
                <a:solidFill>
                  <a:srgbClr val="000000"/>
                </a:solidFill>
                <a:ea typeface="Times New Roman" panose="02020603050405020304" pitchFamily="18" charset="0"/>
              </a:rPr>
              <a:t>C</a:t>
            </a:r>
            <a:r>
              <a:rPr lang="en-US" sz="3200" dirty="0">
                <a:solidFill>
                  <a:srgbClr val="000000"/>
                </a:solidFill>
                <a:effectLst/>
                <a:ea typeface="Times New Roman" panose="02020603050405020304" pitchFamily="18" charset="0"/>
              </a:rPr>
              <a:t>ollaboration with other school-based helpers </a:t>
            </a:r>
          </a:p>
          <a:p>
            <a:pPr marL="0" indent="0">
              <a:spcBef>
                <a:spcPts val="0"/>
              </a:spcBef>
              <a:buNone/>
            </a:pPr>
            <a:r>
              <a:rPr lang="en-US" sz="3200" dirty="0">
                <a:solidFill>
                  <a:srgbClr val="000000"/>
                </a:solidFill>
                <a:ea typeface="Times New Roman" panose="02020603050405020304" pitchFamily="18" charset="0"/>
              </a:rPr>
              <a:t>   </a:t>
            </a:r>
            <a:r>
              <a:rPr lang="en-US" sz="3200" dirty="0">
                <a:solidFill>
                  <a:srgbClr val="000000"/>
                </a:solidFill>
                <a:effectLst/>
                <a:ea typeface="Times New Roman" panose="02020603050405020304" pitchFamily="18" charset="0"/>
              </a:rPr>
              <a:t>(77.3%, </a:t>
            </a:r>
            <a:r>
              <a:rPr lang="en-US" sz="3200" i="1" dirty="0">
                <a:solidFill>
                  <a:srgbClr val="000000"/>
                </a:solidFill>
                <a:effectLst/>
                <a:ea typeface="Times New Roman" panose="02020603050405020304" pitchFamily="18" charset="0"/>
              </a:rPr>
              <a:t>n</a:t>
            </a:r>
            <a:r>
              <a:rPr lang="en-US" sz="3200" dirty="0">
                <a:solidFill>
                  <a:srgbClr val="000000"/>
                </a:solidFill>
                <a:effectLst/>
                <a:ea typeface="Times New Roman" panose="02020603050405020304" pitchFamily="18" charset="0"/>
              </a:rPr>
              <a:t> = 160)</a:t>
            </a:r>
          </a:p>
          <a:p>
            <a:pPr>
              <a:spcBef>
                <a:spcPts val="0"/>
              </a:spcBef>
              <a:buFont typeface="Wingdings" panose="05000000000000000000" pitchFamily="2" charset="2"/>
              <a:buChar char="q"/>
            </a:pPr>
            <a:r>
              <a:rPr lang="en-US" sz="3200" dirty="0">
                <a:solidFill>
                  <a:srgbClr val="000000"/>
                </a:solidFill>
                <a:ea typeface="Times New Roman" panose="02020603050405020304" pitchFamily="18" charset="0"/>
              </a:rPr>
              <a:t>C</a:t>
            </a:r>
            <a:r>
              <a:rPr lang="en-US" sz="3200" dirty="0">
                <a:solidFill>
                  <a:srgbClr val="000000"/>
                </a:solidFill>
                <a:effectLst/>
                <a:ea typeface="Times New Roman" panose="02020603050405020304" pitchFamily="18" charset="0"/>
              </a:rPr>
              <a:t>oping skills instruction (71.5%, </a:t>
            </a:r>
            <a:r>
              <a:rPr lang="en-US" sz="3200" i="1" dirty="0">
                <a:solidFill>
                  <a:srgbClr val="000000"/>
                </a:solidFill>
                <a:effectLst/>
                <a:ea typeface="Times New Roman" panose="02020603050405020304" pitchFamily="18" charset="0"/>
              </a:rPr>
              <a:t>n</a:t>
            </a:r>
            <a:r>
              <a:rPr lang="en-US" sz="3200" dirty="0">
                <a:solidFill>
                  <a:srgbClr val="000000"/>
                </a:solidFill>
                <a:effectLst/>
                <a:ea typeface="Times New Roman" panose="02020603050405020304" pitchFamily="18" charset="0"/>
              </a:rPr>
              <a:t> = 148)</a:t>
            </a:r>
          </a:p>
          <a:p>
            <a:pPr>
              <a:spcBef>
                <a:spcPts val="0"/>
              </a:spcBef>
              <a:buFont typeface="Wingdings" panose="05000000000000000000" pitchFamily="2" charset="2"/>
              <a:buChar char="q"/>
            </a:pPr>
            <a:r>
              <a:rPr lang="en-US" sz="3200" dirty="0">
                <a:solidFill>
                  <a:srgbClr val="000000"/>
                </a:solidFill>
                <a:ea typeface="Times New Roman" panose="02020603050405020304" pitchFamily="18" charset="0"/>
              </a:rPr>
              <a:t>G</a:t>
            </a:r>
            <a:r>
              <a:rPr lang="en-US" sz="3200" dirty="0">
                <a:solidFill>
                  <a:srgbClr val="000000"/>
                </a:solidFill>
                <a:effectLst/>
                <a:ea typeface="Times New Roman" panose="02020603050405020304" pitchFamily="18" charset="0"/>
              </a:rPr>
              <a:t>roup counseling (44.0%, </a:t>
            </a:r>
            <a:r>
              <a:rPr lang="en-US" sz="3200" i="1" dirty="0">
                <a:solidFill>
                  <a:srgbClr val="000000"/>
                </a:solidFill>
                <a:effectLst/>
                <a:ea typeface="Times New Roman" panose="02020603050405020304" pitchFamily="18" charset="0"/>
              </a:rPr>
              <a:t>n </a:t>
            </a:r>
            <a:r>
              <a:rPr lang="en-US" sz="3200" dirty="0">
                <a:solidFill>
                  <a:srgbClr val="000000"/>
                </a:solidFill>
                <a:effectLst/>
                <a:ea typeface="Times New Roman" panose="02020603050405020304" pitchFamily="18" charset="0"/>
              </a:rPr>
              <a:t>= 91)</a:t>
            </a:r>
          </a:p>
          <a:p>
            <a:pPr>
              <a:spcBef>
                <a:spcPts val="0"/>
              </a:spcBef>
              <a:buFont typeface="Wingdings" panose="05000000000000000000" pitchFamily="2" charset="2"/>
              <a:buChar char="q"/>
            </a:pPr>
            <a:r>
              <a:rPr lang="en-US" sz="3200" dirty="0">
                <a:solidFill>
                  <a:srgbClr val="000000"/>
                </a:solidFill>
                <a:effectLst/>
                <a:ea typeface="Times New Roman" panose="02020603050405020304" pitchFamily="18" charset="0"/>
              </a:rPr>
              <a:t>Universal mental health screenings(17.9% </a:t>
            </a:r>
            <a:r>
              <a:rPr lang="en-US" sz="3200" i="1" dirty="0">
                <a:solidFill>
                  <a:srgbClr val="000000"/>
                </a:solidFill>
                <a:effectLst/>
                <a:ea typeface="Times New Roman" panose="02020603050405020304" pitchFamily="18" charset="0"/>
              </a:rPr>
              <a:t>n</a:t>
            </a:r>
            <a:r>
              <a:rPr lang="en-US" sz="3200" dirty="0">
                <a:solidFill>
                  <a:srgbClr val="000000"/>
                </a:solidFill>
                <a:effectLst/>
                <a:ea typeface="Times New Roman" panose="02020603050405020304" pitchFamily="18" charset="0"/>
              </a:rPr>
              <a:t> = 37) </a:t>
            </a:r>
          </a:p>
          <a:p>
            <a:pPr>
              <a:spcBef>
                <a:spcPts val="0"/>
              </a:spcBef>
              <a:buFont typeface="Wingdings" panose="05000000000000000000" pitchFamily="2" charset="2"/>
              <a:buChar char="q"/>
            </a:pPr>
            <a:r>
              <a:rPr lang="en-US" sz="3200" dirty="0">
                <a:solidFill>
                  <a:srgbClr val="000000"/>
                </a:solidFill>
                <a:ea typeface="Times New Roman" panose="02020603050405020304" pitchFamily="18" charset="0"/>
              </a:rPr>
              <a:t>O</a:t>
            </a:r>
            <a:r>
              <a:rPr lang="en-US" sz="3200" dirty="0">
                <a:solidFill>
                  <a:srgbClr val="000000"/>
                </a:solidFill>
                <a:effectLst/>
                <a:ea typeface="Times New Roman" panose="02020603050405020304" pitchFamily="18" charset="0"/>
              </a:rPr>
              <a:t>ther interventions (4.3%, </a:t>
            </a:r>
            <a:r>
              <a:rPr lang="en-US" sz="3200" i="1" dirty="0">
                <a:solidFill>
                  <a:srgbClr val="000000"/>
                </a:solidFill>
                <a:effectLst/>
                <a:ea typeface="Times New Roman" panose="02020603050405020304" pitchFamily="18" charset="0"/>
              </a:rPr>
              <a:t>n</a:t>
            </a:r>
            <a:r>
              <a:rPr lang="en-US" sz="3200" dirty="0">
                <a:solidFill>
                  <a:srgbClr val="000000"/>
                </a:solidFill>
                <a:effectLst/>
                <a:ea typeface="Times New Roman" panose="02020603050405020304" pitchFamily="18" charset="0"/>
              </a:rPr>
              <a:t> = 9) such as food programs, holidays donation programs, peer support, and academic support meetings</a:t>
            </a:r>
            <a:endParaRPr lang="en-US" sz="3200" dirty="0"/>
          </a:p>
        </p:txBody>
      </p:sp>
    </p:spTree>
    <p:extLst>
      <p:ext uri="{BB962C8B-B14F-4D97-AF65-F5344CB8AC3E}">
        <p14:creationId xmlns:p14="http://schemas.microsoft.com/office/powerpoint/2010/main" val="40664260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5BABD2-4F82-4C83-BD01-2B4F804D0FF4}"/>
              </a:ext>
            </a:extLst>
          </p:cNvPr>
          <p:cNvSpPr>
            <a:spLocks noGrp="1"/>
          </p:cNvSpPr>
          <p:nvPr>
            <p:ph type="title"/>
          </p:nvPr>
        </p:nvSpPr>
        <p:spPr>
          <a:xfrm>
            <a:off x="838200" y="365125"/>
            <a:ext cx="10515600" cy="734805"/>
          </a:xfrm>
        </p:spPr>
        <p:txBody>
          <a:bodyPr/>
          <a:lstStyle/>
          <a:p>
            <a:r>
              <a:rPr lang="en-US" dirty="0"/>
              <a:t>Supports and Interventions Post-Pandemic</a:t>
            </a:r>
          </a:p>
        </p:txBody>
      </p:sp>
      <p:sp>
        <p:nvSpPr>
          <p:cNvPr id="3" name="Content Placeholder 2">
            <a:extLst>
              <a:ext uri="{FF2B5EF4-FFF2-40B4-BE49-F238E27FC236}">
                <a16:creationId xmlns:a16="http://schemas.microsoft.com/office/drawing/2014/main" id="{F548348E-6CCB-4D71-A9BD-612C5B9EB268}"/>
              </a:ext>
            </a:extLst>
          </p:cNvPr>
          <p:cNvSpPr>
            <a:spLocks noGrp="1"/>
          </p:cNvSpPr>
          <p:nvPr>
            <p:ph idx="1"/>
          </p:nvPr>
        </p:nvSpPr>
        <p:spPr>
          <a:xfrm>
            <a:off x="838200" y="993914"/>
            <a:ext cx="10515600" cy="5592416"/>
          </a:xfrm>
        </p:spPr>
        <p:txBody>
          <a:bodyPr>
            <a:normAutofit lnSpcReduction="10000"/>
          </a:bodyPr>
          <a:lstStyle/>
          <a:p>
            <a:pPr marR="0">
              <a:lnSpc>
                <a:spcPct val="120000"/>
              </a:lnSpc>
              <a:spcBef>
                <a:spcPts val="0"/>
              </a:spcBef>
              <a:spcAft>
                <a:spcPts val="0"/>
              </a:spcAft>
              <a:buFont typeface="Wingdings" panose="05000000000000000000" pitchFamily="2" charset="2"/>
              <a:buChar char="q"/>
            </a:pPr>
            <a:r>
              <a:rPr lang="en-US" sz="2200" dirty="0">
                <a:solidFill>
                  <a:srgbClr val="000000"/>
                </a:solidFill>
                <a:ea typeface="Times New Roman" panose="02020603050405020304" pitchFamily="18" charset="0"/>
              </a:rPr>
              <a:t>Significant r</a:t>
            </a:r>
            <a:r>
              <a:rPr lang="en-US" sz="2200" dirty="0">
                <a:solidFill>
                  <a:srgbClr val="000000"/>
                </a:solidFill>
                <a:effectLst/>
                <a:ea typeface="Times New Roman" panose="02020603050405020304" pitchFamily="18" charset="0"/>
              </a:rPr>
              <a:t>elationship between grade level (</a:t>
            </a:r>
            <a:r>
              <a:rPr lang="en-US" sz="2200" i="1" dirty="0">
                <a:solidFill>
                  <a:srgbClr val="000000"/>
                </a:solidFill>
                <a:effectLst/>
                <a:ea typeface="Times New Roman" panose="02020603050405020304" pitchFamily="18" charset="0"/>
              </a:rPr>
              <a:t>N</a:t>
            </a:r>
            <a:r>
              <a:rPr lang="en-US" sz="2200" dirty="0">
                <a:solidFill>
                  <a:srgbClr val="000000"/>
                </a:solidFill>
                <a:effectLst/>
                <a:ea typeface="Times New Roman" panose="02020603050405020304" pitchFamily="18" charset="0"/>
              </a:rPr>
              <a:t> = 183) and supports </a:t>
            </a:r>
          </a:p>
          <a:p>
            <a:pPr lvl="1">
              <a:lnSpc>
                <a:spcPct val="120000"/>
              </a:lnSpc>
              <a:spcBef>
                <a:spcPts val="0"/>
              </a:spcBef>
              <a:buFont typeface="Wingdings" panose="05000000000000000000" pitchFamily="2" charset="2"/>
              <a:buChar char="Ø"/>
            </a:pPr>
            <a:r>
              <a:rPr lang="en-US" sz="2200" dirty="0">
                <a:solidFill>
                  <a:srgbClr val="000000"/>
                </a:solidFill>
                <a:effectLst/>
                <a:ea typeface="Times New Roman" panose="02020603050405020304" pitchFamily="18" charset="0"/>
              </a:rPr>
              <a:t>For small group counseling 63.0% (</a:t>
            </a:r>
            <a:r>
              <a:rPr lang="en-US" sz="2200" i="1" dirty="0">
                <a:solidFill>
                  <a:srgbClr val="000000"/>
                </a:solidFill>
                <a:effectLst/>
                <a:ea typeface="Times New Roman" panose="02020603050405020304" pitchFamily="18" charset="0"/>
              </a:rPr>
              <a:t>n</a:t>
            </a:r>
            <a:r>
              <a:rPr lang="en-US" sz="2200" dirty="0">
                <a:solidFill>
                  <a:srgbClr val="000000"/>
                </a:solidFill>
                <a:effectLst/>
                <a:ea typeface="Times New Roman" panose="02020603050405020304" pitchFamily="18" charset="0"/>
              </a:rPr>
              <a:t> = 51) of elementary school counselors and 45.2% (</a:t>
            </a:r>
            <a:r>
              <a:rPr lang="en-US" sz="2200" i="1" dirty="0">
                <a:solidFill>
                  <a:srgbClr val="000000"/>
                </a:solidFill>
                <a:effectLst/>
                <a:ea typeface="Times New Roman" panose="02020603050405020304" pitchFamily="18" charset="0"/>
              </a:rPr>
              <a:t>n</a:t>
            </a:r>
            <a:r>
              <a:rPr lang="en-US" sz="2200" dirty="0">
                <a:solidFill>
                  <a:srgbClr val="000000"/>
                </a:solidFill>
                <a:effectLst/>
                <a:ea typeface="Times New Roman" panose="02020603050405020304" pitchFamily="18" charset="0"/>
              </a:rPr>
              <a:t> = 19) of middle school counselors provided this support as compared to 16.7% (n = 10) of high school counselors. </a:t>
            </a:r>
          </a:p>
          <a:p>
            <a:pPr lvl="1">
              <a:lnSpc>
                <a:spcPct val="120000"/>
              </a:lnSpc>
              <a:spcBef>
                <a:spcPts val="0"/>
              </a:spcBef>
              <a:buFont typeface="Wingdings" panose="05000000000000000000" pitchFamily="2" charset="2"/>
              <a:buChar char="Ø"/>
            </a:pPr>
            <a:r>
              <a:rPr lang="en-US" sz="2200" dirty="0">
                <a:solidFill>
                  <a:srgbClr val="000000"/>
                </a:solidFill>
                <a:effectLst/>
                <a:ea typeface="Times New Roman" panose="02020603050405020304" pitchFamily="18" charset="0"/>
              </a:rPr>
              <a:t>For coping skills instruction 77.8% (n = 63) of elementary school counselors and 71.4% (n = 30) of middle school counselors reported this intervention as compared to 56.7% (n = 34) of high school counselors. </a:t>
            </a:r>
            <a:endParaRPr lang="en-US" sz="2200" dirty="0">
              <a:solidFill>
                <a:srgbClr val="000000"/>
              </a:solidFill>
              <a:ea typeface="Times New Roman" panose="02020603050405020304" pitchFamily="18" charset="0"/>
            </a:endParaRPr>
          </a:p>
          <a:p>
            <a:pPr marR="0">
              <a:lnSpc>
                <a:spcPct val="120000"/>
              </a:lnSpc>
              <a:spcBef>
                <a:spcPts val="0"/>
              </a:spcBef>
              <a:spcAft>
                <a:spcPts val="0"/>
              </a:spcAft>
              <a:buFont typeface="Wingdings" panose="05000000000000000000" pitchFamily="2" charset="2"/>
              <a:buChar char="q"/>
            </a:pPr>
            <a:r>
              <a:rPr lang="en-US" sz="2200" dirty="0">
                <a:solidFill>
                  <a:srgbClr val="000000"/>
                </a:solidFill>
                <a:effectLst/>
                <a:ea typeface="Times New Roman" panose="02020603050405020304" pitchFamily="18" charset="0"/>
              </a:rPr>
              <a:t>Signifi</a:t>
            </a:r>
            <a:r>
              <a:rPr lang="en-US" sz="2200" dirty="0">
                <a:solidFill>
                  <a:srgbClr val="000000"/>
                </a:solidFill>
                <a:ea typeface="Times New Roman" panose="02020603050405020304" pitchFamily="18" charset="0"/>
              </a:rPr>
              <a:t>cant </a:t>
            </a:r>
            <a:r>
              <a:rPr lang="en-US" sz="2200" dirty="0">
                <a:solidFill>
                  <a:srgbClr val="000000"/>
                </a:solidFill>
                <a:effectLst/>
                <a:ea typeface="Times New Roman" panose="02020603050405020304" pitchFamily="18" charset="0"/>
              </a:rPr>
              <a:t>relationship between location (</a:t>
            </a:r>
            <a:r>
              <a:rPr lang="en-US" sz="2200" i="1" dirty="0">
                <a:solidFill>
                  <a:srgbClr val="000000"/>
                </a:solidFill>
                <a:effectLst/>
                <a:ea typeface="Times New Roman" panose="02020603050405020304" pitchFamily="18" charset="0"/>
              </a:rPr>
              <a:t>N</a:t>
            </a:r>
            <a:r>
              <a:rPr lang="en-US" sz="2200" dirty="0">
                <a:solidFill>
                  <a:srgbClr val="000000"/>
                </a:solidFill>
                <a:effectLst/>
                <a:ea typeface="Times New Roman" panose="02020603050405020304" pitchFamily="18" charset="0"/>
              </a:rPr>
              <a:t> = 198) and supports </a:t>
            </a:r>
          </a:p>
          <a:p>
            <a:pPr lvl="1">
              <a:lnSpc>
                <a:spcPct val="120000"/>
              </a:lnSpc>
              <a:spcBef>
                <a:spcPts val="0"/>
              </a:spcBef>
              <a:buFont typeface="Wingdings" panose="05000000000000000000" pitchFamily="2" charset="2"/>
              <a:buChar char="Ø"/>
            </a:pPr>
            <a:r>
              <a:rPr lang="en-US" sz="2200" dirty="0">
                <a:solidFill>
                  <a:srgbClr val="000000"/>
                </a:solidFill>
                <a:effectLst/>
                <a:ea typeface="Times New Roman" panose="02020603050405020304" pitchFamily="18" charset="0"/>
              </a:rPr>
              <a:t>For small group counseling, 72.2% (</a:t>
            </a:r>
            <a:r>
              <a:rPr lang="en-US" sz="2200" i="1" dirty="0">
                <a:solidFill>
                  <a:srgbClr val="000000"/>
                </a:solidFill>
                <a:effectLst/>
                <a:ea typeface="Times New Roman" panose="02020603050405020304" pitchFamily="18" charset="0"/>
              </a:rPr>
              <a:t>n</a:t>
            </a:r>
            <a:r>
              <a:rPr lang="en-US" sz="2200" dirty="0">
                <a:solidFill>
                  <a:srgbClr val="000000"/>
                </a:solidFill>
                <a:effectLst/>
                <a:ea typeface="Times New Roman" panose="02020603050405020304" pitchFamily="18" charset="0"/>
              </a:rPr>
              <a:t> = 20) of rural school counselors, 61.3% (</a:t>
            </a:r>
            <a:r>
              <a:rPr lang="en-US" sz="2200" i="1" dirty="0">
                <a:solidFill>
                  <a:srgbClr val="000000"/>
                </a:solidFill>
                <a:effectLst/>
                <a:ea typeface="Times New Roman" panose="02020603050405020304" pitchFamily="18" charset="0"/>
              </a:rPr>
              <a:t>n</a:t>
            </a:r>
            <a:r>
              <a:rPr lang="en-US" sz="2200" dirty="0">
                <a:solidFill>
                  <a:srgbClr val="000000"/>
                </a:solidFill>
                <a:effectLst/>
                <a:ea typeface="Times New Roman" panose="02020603050405020304" pitchFamily="18" charset="0"/>
              </a:rPr>
              <a:t> = 19) of urban school counselors, and 51.6% (</a:t>
            </a:r>
            <a:r>
              <a:rPr lang="en-US" sz="2200" i="1" dirty="0">
                <a:solidFill>
                  <a:srgbClr val="000000"/>
                </a:solidFill>
                <a:effectLst/>
                <a:ea typeface="Times New Roman" panose="02020603050405020304" pitchFamily="18" charset="0"/>
              </a:rPr>
              <a:t>n</a:t>
            </a:r>
            <a:r>
              <a:rPr lang="en-US" sz="2200" dirty="0">
                <a:solidFill>
                  <a:srgbClr val="000000"/>
                </a:solidFill>
                <a:effectLst/>
                <a:ea typeface="Times New Roman" panose="02020603050405020304" pitchFamily="18" charset="0"/>
              </a:rPr>
              <a:t> = 46) of suburban school counselors providing this intervention. </a:t>
            </a:r>
          </a:p>
          <a:p>
            <a:pPr marR="0">
              <a:lnSpc>
                <a:spcPct val="120000"/>
              </a:lnSpc>
              <a:spcBef>
                <a:spcPts val="0"/>
              </a:spcBef>
              <a:spcAft>
                <a:spcPts val="0"/>
              </a:spcAft>
              <a:buFont typeface="Wingdings" panose="05000000000000000000" pitchFamily="2" charset="2"/>
              <a:buChar char="q"/>
            </a:pPr>
            <a:r>
              <a:rPr lang="en-US" sz="2200" dirty="0">
                <a:solidFill>
                  <a:srgbClr val="000000"/>
                </a:solidFill>
                <a:effectLst/>
                <a:ea typeface="Times New Roman" panose="02020603050405020304" pitchFamily="18" charset="0"/>
              </a:rPr>
              <a:t>None of the other supports were significant with location or grade level.  </a:t>
            </a:r>
          </a:p>
          <a:p>
            <a:pPr marR="0">
              <a:lnSpc>
                <a:spcPct val="120000"/>
              </a:lnSpc>
              <a:spcBef>
                <a:spcPts val="0"/>
              </a:spcBef>
              <a:spcAft>
                <a:spcPts val="0"/>
              </a:spcAft>
              <a:buFont typeface="Wingdings" panose="05000000000000000000" pitchFamily="2" charset="2"/>
              <a:buChar char="q"/>
            </a:pPr>
            <a:r>
              <a:rPr lang="en-US" sz="2200" dirty="0">
                <a:solidFill>
                  <a:srgbClr val="000000"/>
                </a:solidFill>
                <a:effectLst/>
                <a:ea typeface="Times New Roman" panose="02020603050405020304" pitchFamily="18" charset="0"/>
              </a:rPr>
              <a:t>There was no significant relationship between Title I status (</a:t>
            </a:r>
            <a:r>
              <a:rPr lang="en-US" sz="2200" i="1" dirty="0">
                <a:solidFill>
                  <a:srgbClr val="000000"/>
                </a:solidFill>
                <a:effectLst/>
                <a:ea typeface="Times New Roman" panose="02020603050405020304" pitchFamily="18" charset="0"/>
              </a:rPr>
              <a:t>N</a:t>
            </a:r>
            <a:r>
              <a:rPr lang="en-US" sz="2200" dirty="0">
                <a:solidFill>
                  <a:srgbClr val="000000"/>
                </a:solidFill>
                <a:effectLst/>
                <a:ea typeface="Times New Roman" panose="02020603050405020304" pitchFamily="18" charset="0"/>
              </a:rPr>
              <a:t> = 178) and these supports. </a:t>
            </a:r>
            <a:r>
              <a:rPr lang="en-US" sz="2200" dirty="0">
                <a:effectLst/>
                <a:ea typeface="Calibri" panose="020F0502020204030204" pitchFamily="34" charset="0"/>
                <a:cs typeface="Arial" panose="020B0604020202020204" pitchFamily="34" charset="0"/>
              </a:rPr>
              <a:t>  </a:t>
            </a:r>
          </a:p>
          <a:p>
            <a:endParaRPr lang="en-US" dirty="0"/>
          </a:p>
        </p:txBody>
      </p:sp>
    </p:spTree>
    <p:extLst>
      <p:ext uri="{BB962C8B-B14F-4D97-AF65-F5344CB8AC3E}">
        <p14:creationId xmlns:p14="http://schemas.microsoft.com/office/powerpoint/2010/main" val="3145630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0A503-A3E8-4519-87F2-1CF20BB4D991}"/>
              </a:ext>
            </a:extLst>
          </p:cNvPr>
          <p:cNvSpPr>
            <a:spLocks noGrp="1"/>
          </p:cNvSpPr>
          <p:nvPr>
            <p:ph type="title"/>
          </p:nvPr>
        </p:nvSpPr>
        <p:spPr>
          <a:xfrm>
            <a:off x="838200" y="365126"/>
            <a:ext cx="10515600" cy="723446"/>
          </a:xfrm>
        </p:spPr>
        <p:txBody>
          <a:bodyPr/>
          <a:lstStyle/>
          <a:p>
            <a:r>
              <a:rPr lang="en-US" dirty="0"/>
              <a:t>School Counselors’ Barriers Post-Pandemic</a:t>
            </a:r>
          </a:p>
        </p:txBody>
      </p:sp>
      <p:sp>
        <p:nvSpPr>
          <p:cNvPr id="3" name="Content Placeholder 2">
            <a:extLst>
              <a:ext uri="{FF2B5EF4-FFF2-40B4-BE49-F238E27FC236}">
                <a16:creationId xmlns:a16="http://schemas.microsoft.com/office/drawing/2014/main" id="{04F574B4-8E2F-4CEB-92AF-7C58F3BC0F2C}"/>
              </a:ext>
            </a:extLst>
          </p:cNvPr>
          <p:cNvSpPr>
            <a:spLocks noGrp="1"/>
          </p:cNvSpPr>
          <p:nvPr>
            <p:ph idx="1"/>
          </p:nvPr>
        </p:nvSpPr>
        <p:spPr>
          <a:xfrm>
            <a:off x="838200" y="1088572"/>
            <a:ext cx="10515600" cy="5088391"/>
          </a:xfrm>
        </p:spPr>
        <p:txBody>
          <a:bodyPr/>
          <a:lstStyle/>
          <a:p>
            <a:pPr>
              <a:spcBef>
                <a:spcPts val="0"/>
              </a:spcBef>
              <a:buFont typeface="Wingdings" panose="05000000000000000000" pitchFamily="2" charset="2"/>
              <a:buChar char="q"/>
            </a:pPr>
            <a:r>
              <a:rPr lang="en-US" sz="2400" dirty="0">
                <a:effectLst/>
                <a:latin typeface="Times New Roman" panose="02020603050405020304" pitchFamily="18" charset="0"/>
                <a:ea typeface="Times New Roman" panose="02020603050405020304" pitchFamily="18" charset="0"/>
              </a:rPr>
              <a:t>54.6% (</a:t>
            </a:r>
            <a:r>
              <a:rPr lang="en-US" sz="2400" i="1" dirty="0">
                <a:effectLst/>
                <a:latin typeface="Times New Roman" panose="02020603050405020304" pitchFamily="18" charset="0"/>
                <a:ea typeface="Times New Roman" panose="02020603050405020304" pitchFamily="18" charset="0"/>
              </a:rPr>
              <a:t>n</a:t>
            </a:r>
            <a:r>
              <a:rPr lang="en-US" sz="2400" dirty="0">
                <a:effectLst/>
                <a:latin typeface="Times New Roman" panose="02020603050405020304" pitchFamily="18" charset="0"/>
                <a:ea typeface="Times New Roman" panose="02020603050405020304" pitchFamily="18" charset="0"/>
              </a:rPr>
              <a:t> = 113) of school counselors reported that they have experienced barriers, and 45.4% (</a:t>
            </a:r>
            <a:r>
              <a:rPr lang="en-US" sz="2400" i="1" dirty="0">
                <a:effectLst/>
                <a:latin typeface="Times New Roman" panose="02020603050405020304" pitchFamily="18" charset="0"/>
                <a:ea typeface="Times New Roman" panose="02020603050405020304" pitchFamily="18" charset="0"/>
              </a:rPr>
              <a:t>n</a:t>
            </a:r>
            <a:r>
              <a:rPr lang="en-US" sz="2400" dirty="0">
                <a:effectLst/>
                <a:latin typeface="Times New Roman" panose="02020603050405020304" pitchFamily="18" charset="0"/>
                <a:ea typeface="Times New Roman" panose="02020603050405020304" pitchFamily="18" charset="0"/>
              </a:rPr>
              <a:t> = 94) reported that they have not</a:t>
            </a:r>
          </a:p>
          <a:p>
            <a:pPr lvl="1">
              <a:spcBef>
                <a:spcPts val="0"/>
              </a:spcBef>
              <a:buFont typeface="Wingdings" panose="05000000000000000000" pitchFamily="2" charset="2"/>
              <a:buChar char="Ø"/>
            </a:pPr>
            <a:r>
              <a:rPr lang="en-US" dirty="0">
                <a:effectLst/>
                <a:latin typeface="Times New Roman" panose="02020603050405020304" pitchFamily="18" charset="0"/>
                <a:ea typeface="Times New Roman" panose="02020603050405020304" pitchFamily="18" charset="0"/>
              </a:rPr>
              <a:t>High case load (44.4%, </a:t>
            </a:r>
            <a:r>
              <a:rPr lang="en-US" i="1" dirty="0">
                <a:effectLst/>
                <a:latin typeface="Times New Roman" panose="02020603050405020304" pitchFamily="18" charset="0"/>
                <a:ea typeface="Times New Roman" panose="02020603050405020304" pitchFamily="18" charset="0"/>
              </a:rPr>
              <a:t>n</a:t>
            </a:r>
            <a:r>
              <a:rPr lang="en-US" dirty="0">
                <a:effectLst/>
                <a:latin typeface="Times New Roman" panose="02020603050405020304" pitchFamily="18" charset="0"/>
                <a:ea typeface="Times New Roman" panose="02020603050405020304" pitchFamily="18" charset="0"/>
              </a:rPr>
              <a:t> = 92)</a:t>
            </a:r>
          </a:p>
          <a:p>
            <a:pPr lvl="1">
              <a:spcBef>
                <a:spcPts val="0"/>
              </a:spcBef>
              <a:buFont typeface="Wingdings" panose="05000000000000000000" pitchFamily="2" charset="2"/>
              <a:buChar char="Ø"/>
            </a:pPr>
            <a:r>
              <a:rPr lang="en-US" dirty="0">
                <a:latin typeface="Times New Roman" panose="02020603050405020304" pitchFamily="18" charset="0"/>
                <a:ea typeface="Times New Roman" panose="02020603050405020304" pitchFamily="18" charset="0"/>
              </a:rPr>
              <a:t>L</a:t>
            </a:r>
            <a:r>
              <a:rPr lang="en-US" dirty="0">
                <a:effectLst/>
                <a:latin typeface="Times New Roman" panose="02020603050405020304" pitchFamily="18" charset="0"/>
                <a:ea typeface="Times New Roman" panose="02020603050405020304" pitchFamily="18" charset="0"/>
              </a:rPr>
              <a:t>arge number of non-counseling duties (20.3%, </a:t>
            </a:r>
            <a:r>
              <a:rPr lang="en-US" i="1" dirty="0">
                <a:effectLst/>
                <a:latin typeface="Times New Roman" panose="02020603050405020304" pitchFamily="18" charset="0"/>
                <a:ea typeface="Times New Roman" panose="02020603050405020304" pitchFamily="18" charset="0"/>
              </a:rPr>
              <a:t>n</a:t>
            </a:r>
            <a:r>
              <a:rPr lang="en-US" dirty="0">
                <a:effectLst/>
                <a:latin typeface="Times New Roman" panose="02020603050405020304" pitchFamily="18" charset="0"/>
                <a:ea typeface="Times New Roman" panose="02020603050405020304" pitchFamily="18" charset="0"/>
              </a:rPr>
              <a:t> = 42)</a:t>
            </a:r>
          </a:p>
          <a:p>
            <a:pPr lvl="1">
              <a:spcBef>
                <a:spcPts val="0"/>
              </a:spcBef>
              <a:buFont typeface="Wingdings" panose="05000000000000000000" pitchFamily="2" charset="2"/>
              <a:buChar char="Ø"/>
            </a:pPr>
            <a:r>
              <a:rPr lang="en-US" dirty="0">
                <a:latin typeface="Times New Roman" panose="02020603050405020304" pitchFamily="18" charset="0"/>
                <a:ea typeface="Times New Roman" panose="02020603050405020304" pitchFamily="18" charset="0"/>
              </a:rPr>
              <a:t>L</a:t>
            </a:r>
            <a:r>
              <a:rPr lang="en-US" dirty="0">
                <a:effectLst/>
                <a:latin typeface="Times New Roman" panose="02020603050405020304" pitchFamily="18" charset="0"/>
                <a:ea typeface="Times New Roman" panose="02020603050405020304" pitchFamily="18" charset="0"/>
              </a:rPr>
              <a:t>ack of administrator support (12.1%, </a:t>
            </a:r>
            <a:r>
              <a:rPr lang="en-US" i="1" dirty="0">
                <a:effectLst/>
                <a:latin typeface="Times New Roman" panose="02020603050405020304" pitchFamily="18" charset="0"/>
                <a:ea typeface="Times New Roman" panose="02020603050405020304" pitchFamily="18" charset="0"/>
              </a:rPr>
              <a:t>n</a:t>
            </a:r>
            <a:r>
              <a:rPr lang="en-US" dirty="0">
                <a:effectLst/>
                <a:latin typeface="Times New Roman" panose="02020603050405020304" pitchFamily="18" charset="0"/>
                <a:ea typeface="Times New Roman" panose="02020603050405020304" pitchFamily="18" charset="0"/>
              </a:rPr>
              <a:t> = 25)</a:t>
            </a:r>
          </a:p>
          <a:p>
            <a:pPr lvl="1">
              <a:spcBef>
                <a:spcPts val="0"/>
              </a:spcBef>
              <a:buFont typeface="Wingdings" panose="05000000000000000000" pitchFamily="2" charset="2"/>
              <a:buChar char="Ø"/>
            </a:pPr>
            <a:r>
              <a:rPr lang="en-US" dirty="0">
                <a:latin typeface="Times New Roman" panose="02020603050405020304" pitchFamily="18" charset="0"/>
                <a:ea typeface="Times New Roman" panose="02020603050405020304" pitchFamily="18" charset="0"/>
              </a:rPr>
              <a:t>O</a:t>
            </a:r>
            <a:r>
              <a:rPr lang="en-US" dirty="0">
                <a:effectLst/>
                <a:latin typeface="Times New Roman" panose="02020603050405020304" pitchFamily="18" charset="0"/>
                <a:ea typeface="Times New Roman" panose="02020603050405020304" pitchFamily="18" charset="0"/>
              </a:rPr>
              <a:t>n master schedule for guidance classes (10.1%, </a:t>
            </a:r>
            <a:r>
              <a:rPr lang="en-US" i="1" dirty="0">
                <a:effectLst/>
                <a:latin typeface="Times New Roman" panose="02020603050405020304" pitchFamily="18" charset="0"/>
                <a:ea typeface="Times New Roman" panose="02020603050405020304" pitchFamily="18" charset="0"/>
              </a:rPr>
              <a:t>n</a:t>
            </a:r>
            <a:r>
              <a:rPr lang="en-US" dirty="0">
                <a:effectLst/>
                <a:latin typeface="Times New Roman" panose="02020603050405020304" pitchFamily="18" charset="0"/>
                <a:ea typeface="Times New Roman" panose="02020603050405020304" pitchFamily="18" charset="0"/>
              </a:rPr>
              <a:t> = 21)</a:t>
            </a:r>
          </a:p>
          <a:p>
            <a:pPr lvl="1">
              <a:spcBef>
                <a:spcPts val="0"/>
              </a:spcBef>
              <a:buFont typeface="Wingdings" panose="05000000000000000000" pitchFamily="2" charset="2"/>
              <a:buChar char="Ø"/>
            </a:pPr>
            <a:r>
              <a:rPr lang="en-US" dirty="0">
                <a:latin typeface="Times New Roman" panose="02020603050405020304" pitchFamily="18" charset="0"/>
                <a:ea typeface="Times New Roman" panose="02020603050405020304" pitchFamily="18" charset="0"/>
              </a:rPr>
              <a:t>L</a:t>
            </a:r>
            <a:r>
              <a:rPr lang="en-US" dirty="0">
                <a:effectLst/>
                <a:latin typeface="Times New Roman" panose="02020603050405020304" pitchFamily="18" charset="0"/>
                <a:ea typeface="Times New Roman" panose="02020603050405020304" pitchFamily="18" charset="0"/>
              </a:rPr>
              <a:t>ack of training to address COVID-19 needs (8.2%, </a:t>
            </a:r>
            <a:r>
              <a:rPr lang="en-US" i="1" dirty="0">
                <a:effectLst/>
                <a:latin typeface="Times New Roman" panose="02020603050405020304" pitchFamily="18" charset="0"/>
                <a:ea typeface="Times New Roman" panose="02020603050405020304" pitchFamily="18" charset="0"/>
              </a:rPr>
              <a:t>n</a:t>
            </a:r>
            <a:r>
              <a:rPr lang="en-US" dirty="0">
                <a:effectLst/>
                <a:latin typeface="Times New Roman" panose="02020603050405020304" pitchFamily="18" charset="0"/>
                <a:ea typeface="Times New Roman" panose="02020603050405020304" pitchFamily="18" charset="0"/>
              </a:rPr>
              <a:t> = 17)</a:t>
            </a:r>
          </a:p>
          <a:p>
            <a:pPr lvl="1">
              <a:spcBef>
                <a:spcPts val="0"/>
              </a:spcBef>
              <a:buFont typeface="Wingdings" panose="05000000000000000000" pitchFamily="2" charset="2"/>
              <a:buChar char="Ø"/>
            </a:pPr>
            <a:r>
              <a:rPr lang="en-US" dirty="0">
                <a:latin typeface="Times New Roman" panose="02020603050405020304" pitchFamily="18" charset="0"/>
                <a:ea typeface="Times New Roman" panose="02020603050405020304" pitchFamily="18" charset="0"/>
              </a:rPr>
              <a:t>T</a:t>
            </a:r>
            <a:r>
              <a:rPr lang="en-US" dirty="0">
                <a:effectLst/>
                <a:latin typeface="Times New Roman" panose="02020603050405020304" pitchFamily="18" charset="0"/>
                <a:ea typeface="Times New Roman" panose="02020603050405020304" pitchFamily="18" charset="0"/>
              </a:rPr>
              <a:t>oo much time coordinating the MTSS program (7.7%, </a:t>
            </a:r>
            <a:r>
              <a:rPr lang="en-US" i="1" dirty="0">
                <a:effectLst/>
                <a:latin typeface="Times New Roman" panose="02020603050405020304" pitchFamily="18" charset="0"/>
                <a:ea typeface="Times New Roman" panose="02020603050405020304" pitchFamily="18" charset="0"/>
              </a:rPr>
              <a:t>n</a:t>
            </a:r>
            <a:r>
              <a:rPr lang="en-US" dirty="0">
                <a:effectLst/>
                <a:latin typeface="Times New Roman" panose="02020603050405020304" pitchFamily="18" charset="0"/>
                <a:ea typeface="Times New Roman" panose="02020603050405020304" pitchFamily="18" charset="0"/>
              </a:rPr>
              <a:t> = 16)</a:t>
            </a:r>
          </a:p>
          <a:p>
            <a:pPr lvl="1">
              <a:spcBef>
                <a:spcPts val="0"/>
              </a:spcBef>
              <a:buFont typeface="Wingdings" panose="05000000000000000000" pitchFamily="2" charset="2"/>
              <a:buChar char="Ø"/>
            </a:pPr>
            <a:r>
              <a:rPr lang="en-US" dirty="0">
                <a:latin typeface="Times New Roman" panose="02020603050405020304" pitchFamily="18" charset="0"/>
                <a:ea typeface="Times New Roman" panose="02020603050405020304" pitchFamily="18" charset="0"/>
              </a:rPr>
              <a:t>O</a:t>
            </a:r>
            <a:r>
              <a:rPr lang="en-US" dirty="0">
                <a:effectLst/>
                <a:latin typeface="Times New Roman" panose="02020603050405020304" pitchFamily="18" charset="0"/>
                <a:ea typeface="Times New Roman" panose="02020603050405020304" pitchFamily="18" charset="0"/>
              </a:rPr>
              <a:t>ther reasons (9.7%, </a:t>
            </a:r>
            <a:r>
              <a:rPr lang="en-US" i="1" dirty="0">
                <a:effectLst/>
                <a:latin typeface="Times New Roman" panose="02020603050405020304" pitchFamily="18" charset="0"/>
                <a:ea typeface="Times New Roman" panose="02020603050405020304" pitchFamily="18" charset="0"/>
              </a:rPr>
              <a:t>n</a:t>
            </a:r>
            <a:r>
              <a:rPr lang="en-US" dirty="0">
                <a:effectLst/>
                <a:latin typeface="Times New Roman" panose="02020603050405020304" pitchFamily="18" charset="0"/>
                <a:ea typeface="Times New Roman" panose="02020603050405020304" pitchFamily="18" charset="0"/>
              </a:rPr>
              <a:t> = 20). Examples of other reasons include students’ attendance, lack of resources (both space and personnel), and focus on academics over mental health. </a:t>
            </a:r>
          </a:p>
          <a:p>
            <a:endParaRPr lang="en-US" dirty="0"/>
          </a:p>
        </p:txBody>
      </p:sp>
    </p:spTree>
    <p:extLst>
      <p:ext uri="{BB962C8B-B14F-4D97-AF65-F5344CB8AC3E}">
        <p14:creationId xmlns:p14="http://schemas.microsoft.com/office/powerpoint/2010/main" val="19062697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BB159-97FA-4152-BA4E-2322136516BD}"/>
              </a:ext>
            </a:extLst>
          </p:cNvPr>
          <p:cNvSpPr>
            <a:spLocks noGrp="1"/>
          </p:cNvSpPr>
          <p:nvPr>
            <p:ph type="title"/>
          </p:nvPr>
        </p:nvSpPr>
        <p:spPr>
          <a:xfrm>
            <a:off x="838200" y="365125"/>
            <a:ext cx="10515600" cy="536023"/>
          </a:xfrm>
        </p:spPr>
        <p:txBody>
          <a:bodyPr>
            <a:normAutofit fontScale="90000"/>
          </a:bodyPr>
          <a:lstStyle/>
          <a:p>
            <a:r>
              <a:rPr lang="en-US" dirty="0"/>
              <a:t>School Counselors’ Barriers Post-Pandemic</a:t>
            </a:r>
          </a:p>
        </p:txBody>
      </p:sp>
      <p:sp>
        <p:nvSpPr>
          <p:cNvPr id="3" name="Content Placeholder 2">
            <a:extLst>
              <a:ext uri="{FF2B5EF4-FFF2-40B4-BE49-F238E27FC236}">
                <a16:creationId xmlns:a16="http://schemas.microsoft.com/office/drawing/2014/main" id="{634AD782-D7F1-4694-BFBC-9601D3A07B09}"/>
              </a:ext>
            </a:extLst>
          </p:cNvPr>
          <p:cNvSpPr>
            <a:spLocks noGrp="1"/>
          </p:cNvSpPr>
          <p:nvPr>
            <p:ph idx="1"/>
          </p:nvPr>
        </p:nvSpPr>
        <p:spPr>
          <a:xfrm>
            <a:off x="838200" y="901148"/>
            <a:ext cx="10515600" cy="5591727"/>
          </a:xfrm>
        </p:spPr>
        <p:txBody>
          <a:bodyPr>
            <a:noAutofit/>
          </a:bodyPr>
          <a:lstStyle/>
          <a:p>
            <a:pPr marR="0">
              <a:lnSpc>
                <a:spcPct val="100000"/>
              </a:lnSpc>
              <a:spcBef>
                <a:spcPts val="0"/>
              </a:spcBef>
              <a:spcAft>
                <a:spcPts val="0"/>
              </a:spcAft>
              <a:buFont typeface="Wingdings" panose="05000000000000000000" pitchFamily="2" charset="2"/>
              <a:buChar char="q"/>
            </a:pPr>
            <a:r>
              <a:rPr lang="en-US" sz="2500" dirty="0">
                <a:solidFill>
                  <a:srgbClr val="000000"/>
                </a:solidFill>
                <a:effectLst/>
                <a:ea typeface="Times New Roman" panose="02020603050405020304" pitchFamily="18" charset="0"/>
              </a:rPr>
              <a:t>Significant relationship between barriers and grade level (</a:t>
            </a:r>
            <a:r>
              <a:rPr lang="en-US" sz="2500" i="1" dirty="0">
                <a:solidFill>
                  <a:srgbClr val="000000"/>
                </a:solidFill>
                <a:effectLst/>
                <a:ea typeface="Times New Roman" panose="02020603050405020304" pitchFamily="18" charset="0"/>
              </a:rPr>
              <a:t>N</a:t>
            </a:r>
            <a:r>
              <a:rPr lang="en-US" sz="2500" dirty="0">
                <a:solidFill>
                  <a:srgbClr val="000000"/>
                </a:solidFill>
                <a:effectLst/>
                <a:ea typeface="Times New Roman" panose="02020603050405020304" pitchFamily="18" charset="0"/>
              </a:rPr>
              <a:t> = 183) </a:t>
            </a:r>
            <a:endParaRPr lang="en-US" sz="2500" dirty="0">
              <a:solidFill>
                <a:srgbClr val="000000"/>
              </a:solidFill>
              <a:ea typeface="Times New Roman" panose="02020603050405020304" pitchFamily="18" charset="0"/>
            </a:endParaRPr>
          </a:p>
          <a:p>
            <a:pPr lvl="1">
              <a:lnSpc>
                <a:spcPct val="100000"/>
              </a:lnSpc>
              <a:spcBef>
                <a:spcPts val="0"/>
              </a:spcBef>
              <a:buFont typeface="Wingdings" panose="05000000000000000000" pitchFamily="2" charset="2"/>
              <a:buChar char="Ø"/>
            </a:pPr>
            <a:r>
              <a:rPr lang="en-US" sz="2500" dirty="0">
                <a:solidFill>
                  <a:srgbClr val="000000"/>
                </a:solidFill>
                <a:effectLst/>
                <a:ea typeface="Times New Roman" panose="02020603050405020304" pitchFamily="18" charset="0"/>
              </a:rPr>
              <a:t>Being on the master schedule with 19.8% (</a:t>
            </a:r>
            <a:r>
              <a:rPr lang="en-US" sz="2500" i="1" dirty="0">
                <a:solidFill>
                  <a:srgbClr val="000000"/>
                </a:solidFill>
                <a:effectLst/>
                <a:ea typeface="Times New Roman" panose="02020603050405020304" pitchFamily="18" charset="0"/>
              </a:rPr>
              <a:t>n</a:t>
            </a:r>
            <a:r>
              <a:rPr lang="en-US" sz="2500" dirty="0">
                <a:solidFill>
                  <a:srgbClr val="000000"/>
                </a:solidFill>
                <a:effectLst/>
                <a:ea typeface="Times New Roman" panose="02020603050405020304" pitchFamily="18" charset="0"/>
              </a:rPr>
              <a:t> = 16) of elementary school counselors reporting this task as compared to 2.4 % (</a:t>
            </a:r>
            <a:r>
              <a:rPr lang="en-US" sz="2500" i="1" dirty="0">
                <a:solidFill>
                  <a:srgbClr val="000000"/>
                </a:solidFill>
                <a:effectLst/>
                <a:ea typeface="Times New Roman" panose="02020603050405020304" pitchFamily="18" charset="0"/>
              </a:rPr>
              <a:t>n</a:t>
            </a:r>
            <a:r>
              <a:rPr lang="en-US" sz="2500" dirty="0">
                <a:solidFill>
                  <a:srgbClr val="000000"/>
                </a:solidFill>
                <a:effectLst/>
                <a:ea typeface="Times New Roman" panose="02020603050405020304" pitchFamily="18" charset="0"/>
              </a:rPr>
              <a:t> = 1) of middle school counselors and 1.7% (</a:t>
            </a:r>
            <a:r>
              <a:rPr lang="en-US" sz="2500" i="1" dirty="0">
                <a:solidFill>
                  <a:srgbClr val="000000"/>
                </a:solidFill>
                <a:effectLst/>
                <a:ea typeface="Times New Roman" panose="02020603050405020304" pitchFamily="18" charset="0"/>
              </a:rPr>
              <a:t>n</a:t>
            </a:r>
            <a:r>
              <a:rPr lang="en-US" sz="2500" dirty="0">
                <a:solidFill>
                  <a:srgbClr val="000000"/>
                </a:solidFill>
                <a:effectLst/>
                <a:ea typeface="Times New Roman" panose="02020603050405020304" pitchFamily="18" charset="0"/>
              </a:rPr>
              <a:t> = 1) of high school counselors. </a:t>
            </a:r>
          </a:p>
          <a:p>
            <a:pPr>
              <a:lnSpc>
                <a:spcPct val="100000"/>
              </a:lnSpc>
              <a:spcBef>
                <a:spcPts val="0"/>
              </a:spcBef>
              <a:buFont typeface="Wingdings" panose="05000000000000000000" pitchFamily="2" charset="2"/>
              <a:buChar char="q"/>
            </a:pPr>
            <a:r>
              <a:rPr lang="en-US" sz="2500" dirty="0">
                <a:solidFill>
                  <a:srgbClr val="000000"/>
                </a:solidFill>
                <a:effectLst/>
                <a:ea typeface="Times New Roman" panose="02020603050405020304" pitchFamily="18" charset="0"/>
              </a:rPr>
              <a:t>Significant relationship between barriers and location (</a:t>
            </a:r>
            <a:r>
              <a:rPr lang="en-US" sz="2500" i="1" dirty="0">
                <a:solidFill>
                  <a:srgbClr val="000000"/>
                </a:solidFill>
                <a:effectLst/>
                <a:ea typeface="Times New Roman" panose="02020603050405020304" pitchFamily="18" charset="0"/>
              </a:rPr>
              <a:t>N</a:t>
            </a:r>
            <a:r>
              <a:rPr lang="en-US" sz="2500" dirty="0">
                <a:solidFill>
                  <a:srgbClr val="000000"/>
                </a:solidFill>
                <a:effectLst/>
                <a:ea typeface="Times New Roman" panose="02020603050405020304" pitchFamily="18" charset="0"/>
              </a:rPr>
              <a:t> = 198) </a:t>
            </a:r>
            <a:endParaRPr lang="en-US" sz="2500" dirty="0">
              <a:solidFill>
                <a:srgbClr val="000000"/>
              </a:solidFill>
              <a:ea typeface="Times New Roman" panose="02020603050405020304" pitchFamily="18" charset="0"/>
            </a:endParaRPr>
          </a:p>
          <a:p>
            <a:pPr lvl="1">
              <a:lnSpc>
                <a:spcPct val="100000"/>
              </a:lnSpc>
              <a:spcBef>
                <a:spcPts val="0"/>
              </a:spcBef>
              <a:buFont typeface="Wingdings" panose="05000000000000000000" pitchFamily="2" charset="2"/>
              <a:buChar char="Ø"/>
            </a:pPr>
            <a:r>
              <a:rPr lang="en-US" sz="2500" dirty="0">
                <a:solidFill>
                  <a:srgbClr val="000000"/>
                </a:solidFill>
                <a:ea typeface="Times New Roman" panose="02020603050405020304" pitchFamily="18" charset="0"/>
              </a:rPr>
              <a:t>N</a:t>
            </a:r>
            <a:r>
              <a:rPr lang="en-US" sz="2500" dirty="0">
                <a:solidFill>
                  <a:srgbClr val="000000"/>
                </a:solidFill>
                <a:effectLst/>
                <a:ea typeface="Times New Roman" panose="02020603050405020304" pitchFamily="18" charset="0"/>
              </a:rPr>
              <a:t>ot feeling adequately trained with 22.6% (</a:t>
            </a:r>
            <a:r>
              <a:rPr lang="en-US" sz="2500" i="1" dirty="0">
                <a:solidFill>
                  <a:srgbClr val="000000"/>
                </a:solidFill>
                <a:effectLst/>
                <a:ea typeface="Times New Roman" panose="02020603050405020304" pitchFamily="18" charset="0"/>
              </a:rPr>
              <a:t>n</a:t>
            </a:r>
            <a:r>
              <a:rPr lang="en-US" sz="2500" dirty="0">
                <a:solidFill>
                  <a:srgbClr val="000000"/>
                </a:solidFill>
                <a:effectLst/>
                <a:ea typeface="Times New Roman" panose="02020603050405020304" pitchFamily="18" charset="0"/>
              </a:rPr>
              <a:t> = 7) of urban school counselors reporting this concern as compared to 6.9% (</a:t>
            </a:r>
            <a:r>
              <a:rPr lang="en-US" sz="2500" i="1" dirty="0">
                <a:solidFill>
                  <a:srgbClr val="000000"/>
                </a:solidFill>
                <a:effectLst/>
                <a:ea typeface="Times New Roman" panose="02020603050405020304" pitchFamily="18" charset="0"/>
              </a:rPr>
              <a:t>n</a:t>
            </a:r>
            <a:r>
              <a:rPr lang="en-US" sz="2500" dirty="0">
                <a:solidFill>
                  <a:srgbClr val="000000"/>
                </a:solidFill>
                <a:effectLst/>
                <a:ea typeface="Times New Roman" panose="02020603050405020304" pitchFamily="18" charset="0"/>
              </a:rPr>
              <a:t> = 5) of rural school counselors and 5.3% (</a:t>
            </a:r>
            <a:r>
              <a:rPr lang="en-US" sz="2500" i="1" dirty="0">
                <a:solidFill>
                  <a:srgbClr val="000000"/>
                </a:solidFill>
                <a:effectLst/>
                <a:ea typeface="Times New Roman" panose="02020603050405020304" pitchFamily="18" charset="0"/>
              </a:rPr>
              <a:t>n</a:t>
            </a:r>
            <a:r>
              <a:rPr lang="en-US" sz="2500" dirty="0">
                <a:solidFill>
                  <a:srgbClr val="000000"/>
                </a:solidFill>
                <a:effectLst/>
                <a:ea typeface="Times New Roman" panose="02020603050405020304" pitchFamily="18" charset="0"/>
              </a:rPr>
              <a:t> = 5) of suburban school counselors.</a:t>
            </a:r>
            <a:r>
              <a:rPr lang="en-US" sz="2500" dirty="0">
                <a:effectLst/>
                <a:ea typeface="Times New Roman" panose="02020603050405020304" pitchFamily="18" charset="0"/>
              </a:rPr>
              <a:t> </a:t>
            </a:r>
          </a:p>
          <a:p>
            <a:pPr>
              <a:lnSpc>
                <a:spcPct val="100000"/>
              </a:lnSpc>
              <a:spcBef>
                <a:spcPts val="0"/>
              </a:spcBef>
              <a:buFont typeface="Wingdings" panose="05000000000000000000" pitchFamily="2" charset="2"/>
              <a:buChar char="q"/>
            </a:pPr>
            <a:r>
              <a:rPr lang="en-US" sz="2500" dirty="0">
                <a:solidFill>
                  <a:srgbClr val="000000"/>
                </a:solidFill>
                <a:ea typeface="Times New Roman" panose="02020603050405020304" pitchFamily="18" charset="0"/>
              </a:rPr>
              <a:t>Significant relationship between</a:t>
            </a:r>
            <a:r>
              <a:rPr lang="en-US" sz="2500" dirty="0">
                <a:solidFill>
                  <a:srgbClr val="000000"/>
                </a:solidFill>
                <a:effectLst/>
                <a:ea typeface="Times New Roman" panose="02020603050405020304" pitchFamily="18" charset="0"/>
              </a:rPr>
              <a:t> number of new non-counseling duties post-pandemic </a:t>
            </a:r>
            <a:r>
              <a:rPr lang="en-US" sz="2500" dirty="0">
                <a:solidFill>
                  <a:srgbClr val="000000"/>
                </a:solidFill>
                <a:ea typeface="Times New Roman" panose="02020603050405020304" pitchFamily="18" charset="0"/>
              </a:rPr>
              <a:t>and</a:t>
            </a:r>
            <a:r>
              <a:rPr lang="en-US" sz="2500" dirty="0">
                <a:solidFill>
                  <a:srgbClr val="000000"/>
                </a:solidFill>
                <a:effectLst/>
                <a:ea typeface="Times New Roman" panose="02020603050405020304" pitchFamily="18" charset="0"/>
              </a:rPr>
              <a:t> perceived barriers to providing services to students (N = 207)</a:t>
            </a:r>
          </a:p>
          <a:p>
            <a:pPr lvl="1">
              <a:lnSpc>
                <a:spcPct val="100000"/>
              </a:lnSpc>
              <a:spcBef>
                <a:spcPts val="0"/>
              </a:spcBef>
              <a:buFont typeface="Wingdings" panose="05000000000000000000" pitchFamily="2" charset="2"/>
              <a:buChar char="Ø"/>
            </a:pPr>
            <a:r>
              <a:rPr lang="en-US" sz="2500" dirty="0">
                <a:solidFill>
                  <a:srgbClr val="000000"/>
                </a:solidFill>
                <a:ea typeface="Times New Roman" panose="02020603050405020304" pitchFamily="18" charset="0"/>
              </a:rPr>
              <a:t>Those </a:t>
            </a:r>
            <a:r>
              <a:rPr lang="en-US" sz="2500" dirty="0">
                <a:solidFill>
                  <a:srgbClr val="000000"/>
                </a:solidFill>
                <a:effectLst/>
                <a:ea typeface="Times New Roman" panose="02020603050405020304" pitchFamily="18" charset="0"/>
              </a:rPr>
              <a:t>reporting barriers to providing services had more added non-counseling duties (</a:t>
            </a:r>
            <a:r>
              <a:rPr lang="en-US" sz="2500" i="1" dirty="0">
                <a:solidFill>
                  <a:srgbClr val="000000"/>
                </a:solidFill>
                <a:effectLst/>
                <a:ea typeface="Times New Roman" panose="02020603050405020304" pitchFamily="18" charset="0"/>
              </a:rPr>
              <a:t>n</a:t>
            </a:r>
            <a:r>
              <a:rPr lang="en-US" sz="2500" dirty="0">
                <a:solidFill>
                  <a:srgbClr val="000000"/>
                </a:solidFill>
                <a:effectLst/>
                <a:ea typeface="Times New Roman" panose="02020603050405020304" pitchFamily="18" charset="0"/>
              </a:rPr>
              <a:t> = 113, </a:t>
            </a:r>
            <a:r>
              <a:rPr lang="en-US" sz="2500" i="1" dirty="0">
                <a:solidFill>
                  <a:srgbClr val="000000"/>
                </a:solidFill>
                <a:effectLst/>
                <a:ea typeface="Times New Roman" panose="02020603050405020304" pitchFamily="18" charset="0"/>
              </a:rPr>
              <a:t>M</a:t>
            </a:r>
            <a:r>
              <a:rPr lang="en-US" sz="2500" dirty="0">
                <a:solidFill>
                  <a:srgbClr val="000000"/>
                </a:solidFill>
                <a:effectLst/>
                <a:ea typeface="Times New Roman" panose="02020603050405020304" pitchFamily="18" charset="0"/>
              </a:rPr>
              <a:t> = 1.22, </a:t>
            </a:r>
            <a:r>
              <a:rPr lang="en-US" sz="2500" i="1" dirty="0">
                <a:solidFill>
                  <a:srgbClr val="000000"/>
                </a:solidFill>
                <a:effectLst/>
                <a:ea typeface="Times New Roman" panose="02020603050405020304" pitchFamily="18" charset="0"/>
              </a:rPr>
              <a:t>SD</a:t>
            </a:r>
            <a:r>
              <a:rPr lang="en-US" sz="2500" dirty="0">
                <a:solidFill>
                  <a:srgbClr val="000000"/>
                </a:solidFill>
                <a:effectLst/>
                <a:ea typeface="Times New Roman" panose="02020603050405020304" pitchFamily="18" charset="0"/>
              </a:rPr>
              <a:t> = 1.49) than those who did not report barriers (</a:t>
            </a:r>
            <a:r>
              <a:rPr lang="en-US" sz="2500" i="1" dirty="0">
                <a:solidFill>
                  <a:srgbClr val="000000"/>
                </a:solidFill>
                <a:effectLst/>
                <a:ea typeface="Times New Roman" panose="02020603050405020304" pitchFamily="18" charset="0"/>
              </a:rPr>
              <a:t>n</a:t>
            </a:r>
            <a:r>
              <a:rPr lang="en-US" sz="2500" dirty="0">
                <a:solidFill>
                  <a:srgbClr val="000000"/>
                </a:solidFill>
                <a:effectLst/>
                <a:ea typeface="Times New Roman" panose="02020603050405020304" pitchFamily="18" charset="0"/>
              </a:rPr>
              <a:t> = 94, </a:t>
            </a:r>
            <a:r>
              <a:rPr lang="en-US" sz="2500" i="1" dirty="0">
                <a:solidFill>
                  <a:srgbClr val="000000"/>
                </a:solidFill>
                <a:effectLst/>
                <a:ea typeface="Times New Roman" panose="02020603050405020304" pitchFamily="18" charset="0"/>
              </a:rPr>
              <a:t>M</a:t>
            </a:r>
            <a:r>
              <a:rPr lang="en-US" sz="2500" dirty="0">
                <a:solidFill>
                  <a:srgbClr val="000000"/>
                </a:solidFill>
                <a:effectLst/>
                <a:ea typeface="Times New Roman" panose="02020603050405020304" pitchFamily="18" charset="0"/>
              </a:rPr>
              <a:t> = .66, </a:t>
            </a:r>
            <a:r>
              <a:rPr lang="en-US" sz="2500" i="1" dirty="0">
                <a:solidFill>
                  <a:srgbClr val="000000"/>
                </a:solidFill>
                <a:effectLst/>
                <a:ea typeface="Times New Roman" panose="02020603050405020304" pitchFamily="18" charset="0"/>
              </a:rPr>
              <a:t>SD</a:t>
            </a:r>
            <a:r>
              <a:rPr lang="en-US" sz="2500" dirty="0">
                <a:solidFill>
                  <a:srgbClr val="000000"/>
                </a:solidFill>
                <a:effectLst/>
                <a:ea typeface="Times New Roman" panose="02020603050405020304" pitchFamily="18" charset="0"/>
              </a:rPr>
              <a:t> = 1.04).</a:t>
            </a:r>
            <a:r>
              <a:rPr lang="en-US" sz="2500" dirty="0">
                <a:effectLst/>
                <a:ea typeface="Times New Roman" panose="02020603050405020304" pitchFamily="18" charset="0"/>
              </a:rPr>
              <a:t> </a:t>
            </a:r>
            <a:r>
              <a:rPr lang="en-US" sz="2500" dirty="0">
                <a:solidFill>
                  <a:srgbClr val="000000"/>
                </a:solidFill>
                <a:effectLst/>
                <a:ea typeface="Times New Roman" panose="02020603050405020304" pitchFamily="18" charset="0"/>
              </a:rPr>
              <a:t> </a:t>
            </a:r>
          </a:p>
        </p:txBody>
      </p:sp>
    </p:spTree>
    <p:extLst>
      <p:ext uri="{BB962C8B-B14F-4D97-AF65-F5344CB8AC3E}">
        <p14:creationId xmlns:p14="http://schemas.microsoft.com/office/powerpoint/2010/main" val="14223644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BB159-97FA-4152-BA4E-2322136516BD}"/>
              </a:ext>
            </a:extLst>
          </p:cNvPr>
          <p:cNvSpPr>
            <a:spLocks noGrp="1"/>
          </p:cNvSpPr>
          <p:nvPr>
            <p:ph type="title"/>
          </p:nvPr>
        </p:nvSpPr>
        <p:spPr>
          <a:xfrm>
            <a:off x="838200" y="365125"/>
            <a:ext cx="10515600" cy="536023"/>
          </a:xfrm>
        </p:spPr>
        <p:txBody>
          <a:bodyPr>
            <a:normAutofit fontScale="90000"/>
          </a:bodyPr>
          <a:lstStyle/>
          <a:p>
            <a:r>
              <a:rPr lang="en-US" dirty="0"/>
              <a:t>School Counselors’ Barriers Post-Pandemic</a:t>
            </a:r>
          </a:p>
        </p:txBody>
      </p:sp>
      <p:sp>
        <p:nvSpPr>
          <p:cNvPr id="3" name="Content Placeholder 2">
            <a:extLst>
              <a:ext uri="{FF2B5EF4-FFF2-40B4-BE49-F238E27FC236}">
                <a16:creationId xmlns:a16="http://schemas.microsoft.com/office/drawing/2014/main" id="{634AD782-D7F1-4694-BFBC-9601D3A07B09}"/>
              </a:ext>
            </a:extLst>
          </p:cNvPr>
          <p:cNvSpPr>
            <a:spLocks noGrp="1"/>
          </p:cNvSpPr>
          <p:nvPr>
            <p:ph idx="1"/>
          </p:nvPr>
        </p:nvSpPr>
        <p:spPr>
          <a:xfrm>
            <a:off x="838200" y="901148"/>
            <a:ext cx="10515600" cy="5591727"/>
          </a:xfrm>
        </p:spPr>
        <p:txBody>
          <a:bodyPr>
            <a:noAutofit/>
          </a:bodyPr>
          <a:lstStyle/>
          <a:p>
            <a:pPr>
              <a:lnSpc>
                <a:spcPct val="100000"/>
              </a:lnSpc>
              <a:spcBef>
                <a:spcPts val="0"/>
              </a:spcBef>
              <a:buFont typeface="Wingdings" panose="05000000000000000000" pitchFamily="2" charset="2"/>
              <a:buChar char="q"/>
            </a:pPr>
            <a:r>
              <a:rPr lang="en-US" sz="2200" dirty="0">
                <a:solidFill>
                  <a:srgbClr val="000000"/>
                </a:solidFill>
                <a:ea typeface="Times New Roman" panose="02020603050405020304" pitchFamily="18" charset="0"/>
              </a:rPr>
              <a:t>Significant relationship between </a:t>
            </a:r>
            <a:r>
              <a:rPr lang="en-US" sz="2200" dirty="0">
                <a:solidFill>
                  <a:srgbClr val="000000"/>
                </a:solidFill>
                <a:effectLst/>
                <a:ea typeface="Times New Roman" panose="02020603050405020304" pitchFamily="18" charset="0"/>
              </a:rPr>
              <a:t>specific barriers by case load (</a:t>
            </a:r>
            <a:r>
              <a:rPr lang="en-US" sz="2200" i="1" dirty="0">
                <a:solidFill>
                  <a:srgbClr val="000000"/>
                </a:solidFill>
                <a:effectLst/>
                <a:ea typeface="Times New Roman" panose="02020603050405020304" pitchFamily="18" charset="0"/>
              </a:rPr>
              <a:t>N</a:t>
            </a:r>
            <a:r>
              <a:rPr lang="en-US" sz="2200" dirty="0">
                <a:solidFill>
                  <a:srgbClr val="000000"/>
                </a:solidFill>
                <a:effectLst/>
                <a:ea typeface="Times New Roman" panose="02020603050405020304" pitchFamily="18" charset="0"/>
              </a:rPr>
              <a:t> = 204) </a:t>
            </a:r>
          </a:p>
          <a:p>
            <a:pPr lvl="1">
              <a:lnSpc>
                <a:spcPct val="100000"/>
              </a:lnSpc>
              <a:spcBef>
                <a:spcPts val="0"/>
              </a:spcBef>
              <a:buFont typeface="Wingdings" panose="05000000000000000000" pitchFamily="2" charset="2"/>
              <a:buChar char="Ø"/>
            </a:pPr>
            <a:r>
              <a:rPr lang="en-US" sz="2200" dirty="0">
                <a:solidFill>
                  <a:srgbClr val="000000"/>
                </a:solidFill>
                <a:ea typeface="Times New Roman" panose="02020603050405020304" pitchFamily="18" charset="0"/>
              </a:rPr>
              <a:t>S</a:t>
            </a:r>
            <a:r>
              <a:rPr lang="en-US" sz="2200" dirty="0">
                <a:solidFill>
                  <a:srgbClr val="000000"/>
                </a:solidFill>
                <a:effectLst/>
                <a:ea typeface="Times New Roman" panose="02020603050405020304" pitchFamily="18" charset="0"/>
              </a:rPr>
              <a:t>chool counselors reporting that a high case load makes it difficult to address students’ needs was significant with moderately positive association with 58.1% (</a:t>
            </a:r>
            <a:r>
              <a:rPr lang="en-US" sz="2200" i="1" dirty="0">
                <a:solidFill>
                  <a:srgbClr val="000000"/>
                </a:solidFill>
                <a:effectLst/>
                <a:ea typeface="Times New Roman" panose="02020603050405020304" pitchFamily="18" charset="0"/>
              </a:rPr>
              <a:t>n</a:t>
            </a:r>
            <a:r>
              <a:rPr lang="en-US" sz="2200" dirty="0">
                <a:solidFill>
                  <a:srgbClr val="000000"/>
                </a:solidFill>
                <a:effectLst/>
                <a:ea typeface="Times New Roman" panose="02020603050405020304" pitchFamily="18" charset="0"/>
              </a:rPr>
              <a:t> =18) of those with a large case load and 47.2% (</a:t>
            </a:r>
            <a:r>
              <a:rPr lang="en-US" sz="2200" i="1" dirty="0">
                <a:solidFill>
                  <a:srgbClr val="000000"/>
                </a:solidFill>
                <a:effectLst/>
                <a:ea typeface="Times New Roman" panose="02020603050405020304" pitchFamily="18" charset="0"/>
              </a:rPr>
              <a:t>n</a:t>
            </a:r>
            <a:r>
              <a:rPr lang="en-US" sz="2200" dirty="0">
                <a:solidFill>
                  <a:srgbClr val="000000"/>
                </a:solidFill>
                <a:effectLst/>
                <a:ea typeface="Times New Roman" panose="02020603050405020304" pitchFamily="18" charset="0"/>
              </a:rPr>
              <a:t> = 68) of those with a medium case load reporting this issues as compared to 10.4% (</a:t>
            </a:r>
            <a:r>
              <a:rPr lang="en-US" sz="2200" i="1" dirty="0">
                <a:solidFill>
                  <a:srgbClr val="000000"/>
                </a:solidFill>
                <a:effectLst/>
                <a:ea typeface="Times New Roman" panose="02020603050405020304" pitchFamily="18" charset="0"/>
              </a:rPr>
              <a:t>n </a:t>
            </a:r>
            <a:r>
              <a:rPr lang="en-US" sz="2200" dirty="0">
                <a:solidFill>
                  <a:srgbClr val="000000"/>
                </a:solidFill>
                <a:effectLst/>
                <a:ea typeface="Times New Roman" panose="02020603050405020304" pitchFamily="18" charset="0"/>
              </a:rPr>
              <a:t>= 3) of those with a small case load.</a:t>
            </a:r>
            <a:r>
              <a:rPr lang="en-US" sz="2200" dirty="0">
                <a:effectLst/>
                <a:ea typeface="Times New Roman" panose="02020603050405020304" pitchFamily="18" charset="0"/>
              </a:rPr>
              <a:t> </a:t>
            </a:r>
          </a:p>
          <a:p>
            <a:pPr>
              <a:lnSpc>
                <a:spcPct val="100000"/>
              </a:lnSpc>
              <a:spcBef>
                <a:spcPts val="0"/>
              </a:spcBef>
              <a:buFont typeface="Wingdings" panose="05000000000000000000" pitchFamily="2" charset="2"/>
              <a:buChar char="q"/>
            </a:pPr>
            <a:r>
              <a:rPr lang="en-US" sz="2200" dirty="0">
                <a:effectLst/>
                <a:ea typeface="Times New Roman" panose="02020603050405020304" pitchFamily="18" charset="0"/>
              </a:rPr>
              <a:t>Investigating the 80% mandate (</a:t>
            </a:r>
            <a:r>
              <a:rPr lang="en-US" sz="2200" i="1" dirty="0">
                <a:effectLst/>
                <a:ea typeface="Times New Roman" panose="02020603050405020304" pitchFamily="18" charset="0"/>
              </a:rPr>
              <a:t>N</a:t>
            </a:r>
            <a:r>
              <a:rPr lang="en-US" sz="2200" dirty="0">
                <a:effectLst/>
                <a:ea typeface="Times New Roman" panose="02020603050405020304" pitchFamily="18" charset="0"/>
              </a:rPr>
              <a:t> = 177) with excluding those who were unsure if they provided 80% direct and indirect services revealed that 63.3%, (</a:t>
            </a:r>
            <a:r>
              <a:rPr lang="en-US" sz="2200" i="1" dirty="0">
                <a:effectLst/>
                <a:ea typeface="Times New Roman" panose="02020603050405020304" pitchFamily="18" charset="0"/>
              </a:rPr>
              <a:t>n</a:t>
            </a:r>
            <a:r>
              <a:rPr lang="en-US" sz="2200" dirty="0">
                <a:effectLst/>
                <a:ea typeface="Times New Roman" panose="02020603050405020304" pitchFamily="18" charset="0"/>
              </a:rPr>
              <a:t> = 112) followed the mandate and 36.7% did not (</a:t>
            </a:r>
            <a:r>
              <a:rPr lang="en-US" sz="2200" i="1" dirty="0">
                <a:effectLst/>
                <a:ea typeface="Times New Roman" panose="02020603050405020304" pitchFamily="18" charset="0"/>
              </a:rPr>
              <a:t>n</a:t>
            </a:r>
            <a:r>
              <a:rPr lang="en-US" sz="2200" dirty="0">
                <a:effectLst/>
                <a:ea typeface="Times New Roman" panose="02020603050405020304" pitchFamily="18" charset="0"/>
              </a:rPr>
              <a:t> = 65). </a:t>
            </a:r>
          </a:p>
          <a:p>
            <a:pPr lvl="1">
              <a:lnSpc>
                <a:spcPct val="100000"/>
              </a:lnSpc>
              <a:spcBef>
                <a:spcPts val="0"/>
              </a:spcBef>
              <a:buFont typeface="Wingdings" panose="05000000000000000000" pitchFamily="2" charset="2"/>
              <a:buChar char="Ø"/>
            </a:pPr>
            <a:r>
              <a:rPr lang="en-US" sz="2200" dirty="0">
                <a:ea typeface="Times New Roman" panose="02020603050405020304" pitchFamily="18" charset="0"/>
              </a:rPr>
              <a:t>R</a:t>
            </a:r>
            <a:r>
              <a:rPr lang="en-US" sz="2200" dirty="0">
                <a:effectLst/>
                <a:ea typeface="Times New Roman" panose="02020603050405020304" pitchFamily="18" charset="0"/>
              </a:rPr>
              <a:t>eporting too many non-counseling duties was significant with 41.5% (</a:t>
            </a:r>
            <a:r>
              <a:rPr lang="en-US" sz="2200" i="1" dirty="0">
                <a:effectLst/>
                <a:ea typeface="Times New Roman" panose="02020603050405020304" pitchFamily="18" charset="0"/>
              </a:rPr>
              <a:t>n</a:t>
            </a:r>
            <a:r>
              <a:rPr lang="en-US" sz="2200" dirty="0">
                <a:effectLst/>
                <a:ea typeface="Times New Roman" panose="02020603050405020304" pitchFamily="18" charset="0"/>
              </a:rPr>
              <a:t> = 27) not following the mandate noting this issue as compared to 10.7% (</a:t>
            </a:r>
            <a:r>
              <a:rPr lang="en-US" sz="2200" i="1" dirty="0">
                <a:effectLst/>
                <a:ea typeface="Times New Roman" panose="02020603050405020304" pitchFamily="18" charset="0"/>
              </a:rPr>
              <a:t>n</a:t>
            </a:r>
            <a:r>
              <a:rPr lang="en-US" sz="2200" dirty="0">
                <a:effectLst/>
                <a:ea typeface="Times New Roman" panose="02020603050405020304" pitchFamily="18" charset="0"/>
              </a:rPr>
              <a:t> = 12) of those who followed the mandate. </a:t>
            </a:r>
          </a:p>
          <a:p>
            <a:pPr>
              <a:lnSpc>
                <a:spcPct val="100000"/>
              </a:lnSpc>
              <a:spcBef>
                <a:spcPts val="0"/>
              </a:spcBef>
              <a:buFont typeface="Wingdings" panose="05000000000000000000" pitchFamily="2" charset="2"/>
              <a:buChar char="q"/>
            </a:pPr>
            <a:r>
              <a:rPr lang="en-US" sz="2200" dirty="0">
                <a:effectLst/>
                <a:ea typeface="Times New Roman" panose="02020603050405020304" pitchFamily="18" charset="0"/>
              </a:rPr>
              <a:t>All other barriers were not significant with grade level, socioeconomic status, location, number of non-counseling duties, size of case load, and following the 80% mandate. </a:t>
            </a:r>
          </a:p>
          <a:p>
            <a:pPr>
              <a:lnSpc>
                <a:spcPct val="100000"/>
              </a:lnSpc>
              <a:spcBef>
                <a:spcPts val="0"/>
              </a:spcBef>
              <a:buFont typeface="Wingdings" panose="05000000000000000000" pitchFamily="2" charset="2"/>
              <a:buChar char="q"/>
            </a:pPr>
            <a:r>
              <a:rPr lang="en-US" sz="2200" dirty="0">
                <a:solidFill>
                  <a:srgbClr val="000000"/>
                </a:solidFill>
                <a:ea typeface="Times New Roman" panose="02020603050405020304" pitchFamily="18" charset="0"/>
              </a:rPr>
              <a:t>Socioeconomic status according to </a:t>
            </a:r>
            <a:r>
              <a:rPr lang="en-US" sz="2200" dirty="0">
                <a:solidFill>
                  <a:srgbClr val="000000"/>
                </a:solidFill>
                <a:effectLst/>
                <a:ea typeface="Times New Roman" panose="02020603050405020304" pitchFamily="18" charset="0"/>
              </a:rPr>
              <a:t>Title I status (</a:t>
            </a:r>
            <a:r>
              <a:rPr lang="en-US" sz="2200" i="1" dirty="0">
                <a:solidFill>
                  <a:srgbClr val="000000"/>
                </a:solidFill>
                <a:effectLst/>
                <a:ea typeface="Times New Roman" panose="02020603050405020304" pitchFamily="18" charset="0"/>
              </a:rPr>
              <a:t>N</a:t>
            </a:r>
            <a:r>
              <a:rPr lang="en-US" sz="2200" dirty="0">
                <a:solidFill>
                  <a:srgbClr val="000000"/>
                </a:solidFill>
                <a:effectLst/>
                <a:ea typeface="Times New Roman" panose="02020603050405020304" pitchFamily="18" charset="0"/>
              </a:rPr>
              <a:t> = 178) was not significant with any of the barriers.</a:t>
            </a:r>
            <a:endParaRPr lang="en-US" sz="2200" dirty="0">
              <a:effectLst/>
              <a:ea typeface="Times New Roman" panose="02020603050405020304" pitchFamily="18" charset="0"/>
            </a:endParaRPr>
          </a:p>
        </p:txBody>
      </p:sp>
    </p:spTree>
    <p:extLst>
      <p:ext uri="{BB962C8B-B14F-4D97-AF65-F5344CB8AC3E}">
        <p14:creationId xmlns:p14="http://schemas.microsoft.com/office/powerpoint/2010/main" val="35856373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CDC91A-EA9C-4031-B66A-AB5158377AD0}"/>
              </a:ext>
            </a:extLst>
          </p:cNvPr>
          <p:cNvSpPr>
            <a:spLocks noGrp="1"/>
          </p:cNvSpPr>
          <p:nvPr>
            <p:ph type="title"/>
          </p:nvPr>
        </p:nvSpPr>
        <p:spPr>
          <a:xfrm>
            <a:off x="838200" y="130630"/>
            <a:ext cx="10515600" cy="1016000"/>
          </a:xfrm>
        </p:spPr>
        <p:txBody>
          <a:bodyPr/>
          <a:lstStyle/>
          <a:p>
            <a:r>
              <a:rPr lang="en-US" dirty="0"/>
              <a:t>Supports for School Counseling and Students</a:t>
            </a:r>
          </a:p>
        </p:txBody>
      </p:sp>
      <p:sp>
        <p:nvSpPr>
          <p:cNvPr id="3" name="Content Placeholder 2">
            <a:extLst>
              <a:ext uri="{FF2B5EF4-FFF2-40B4-BE49-F238E27FC236}">
                <a16:creationId xmlns:a16="http://schemas.microsoft.com/office/drawing/2014/main" id="{E09F107F-DE7F-4BB8-B3C4-0BF5758A0862}"/>
              </a:ext>
            </a:extLst>
          </p:cNvPr>
          <p:cNvSpPr>
            <a:spLocks noGrp="1"/>
          </p:cNvSpPr>
          <p:nvPr>
            <p:ph idx="1"/>
          </p:nvPr>
        </p:nvSpPr>
        <p:spPr>
          <a:xfrm>
            <a:off x="838200" y="1146630"/>
            <a:ext cx="10515600" cy="5030333"/>
          </a:xfrm>
        </p:spPr>
        <p:txBody>
          <a:bodyPr/>
          <a:lstStyle/>
          <a:p>
            <a:pPr>
              <a:buFont typeface="Wingdings" panose="05000000000000000000" pitchFamily="2" charset="2"/>
              <a:buChar char="q"/>
            </a:pPr>
            <a:r>
              <a:rPr lang="en-US" sz="3200" dirty="0"/>
              <a:t>What supports are needed to provide students with more services, with needs indicated by this study? </a:t>
            </a:r>
          </a:p>
          <a:p>
            <a:pPr lvl="1">
              <a:buFont typeface="Wingdings" panose="05000000000000000000" pitchFamily="2" charset="2"/>
              <a:buChar char="Ø"/>
            </a:pPr>
            <a:r>
              <a:rPr lang="en-US" sz="3200" dirty="0"/>
              <a:t>What is the support/intervention?</a:t>
            </a:r>
          </a:p>
          <a:p>
            <a:pPr lvl="1">
              <a:buFont typeface="Wingdings" panose="05000000000000000000" pitchFamily="2" charset="2"/>
              <a:buChar char="Ø"/>
            </a:pPr>
            <a:r>
              <a:rPr lang="en-US" sz="3200" dirty="0"/>
              <a:t>Who is the intended population?</a:t>
            </a:r>
          </a:p>
          <a:p>
            <a:pPr lvl="1">
              <a:buFont typeface="Wingdings" panose="05000000000000000000" pitchFamily="2" charset="2"/>
              <a:buChar char="Ø"/>
            </a:pPr>
            <a:r>
              <a:rPr lang="en-US" sz="3200" dirty="0"/>
              <a:t>Who will provide the support/intervention?</a:t>
            </a:r>
          </a:p>
          <a:p>
            <a:pPr lvl="1">
              <a:buFont typeface="Wingdings" panose="05000000000000000000" pitchFamily="2" charset="2"/>
              <a:buChar char="Ø"/>
            </a:pPr>
            <a:r>
              <a:rPr lang="en-US" sz="3200" dirty="0"/>
              <a:t>What additional resources are needed to provide the support intervention?</a:t>
            </a:r>
          </a:p>
          <a:p>
            <a:pPr lvl="1"/>
            <a:endParaRPr lang="en-US" dirty="0"/>
          </a:p>
        </p:txBody>
      </p:sp>
    </p:spTree>
    <p:extLst>
      <p:ext uri="{BB962C8B-B14F-4D97-AF65-F5344CB8AC3E}">
        <p14:creationId xmlns:p14="http://schemas.microsoft.com/office/powerpoint/2010/main" val="42425450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F82D3-B9B1-493C-BFD8-3F8C5D0FFF64}"/>
              </a:ext>
            </a:extLst>
          </p:cNvPr>
          <p:cNvSpPr>
            <a:spLocks noGrp="1"/>
          </p:cNvSpPr>
          <p:nvPr>
            <p:ph type="title"/>
          </p:nvPr>
        </p:nvSpPr>
        <p:spPr/>
        <p:txBody>
          <a:bodyPr/>
          <a:lstStyle/>
          <a:p>
            <a:r>
              <a:rPr lang="en-US" dirty="0"/>
              <a:t>Questions and Comments?</a:t>
            </a:r>
          </a:p>
        </p:txBody>
      </p:sp>
      <p:sp>
        <p:nvSpPr>
          <p:cNvPr id="3" name="Content Placeholder 2">
            <a:extLst>
              <a:ext uri="{FF2B5EF4-FFF2-40B4-BE49-F238E27FC236}">
                <a16:creationId xmlns:a16="http://schemas.microsoft.com/office/drawing/2014/main" id="{4A5FDABB-2AB7-43B3-8C9C-1561277202F5}"/>
              </a:ext>
            </a:extLst>
          </p:cNvPr>
          <p:cNvSpPr>
            <a:spLocks noGrp="1"/>
          </p:cNvSpPr>
          <p:nvPr>
            <p:ph idx="1"/>
          </p:nvPr>
        </p:nvSpPr>
        <p:spPr>
          <a:xfrm>
            <a:off x="838200" y="1417983"/>
            <a:ext cx="10515600" cy="4758980"/>
          </a:xfrm>
        </p:spPr>
        <p:txBody>
          <a:bodyPr/>
          <a:lstStyle/>
          <a:p>
            <a:pPr>
              <a:buFont typeface="Wingdings" panose="05000000000000000000" pitchFamily="2" charset="2"/>
              <a:buChar char="q"/>
            </a:pPr>
            <a:r>
              <a:rPr lang="en-US" dirty="0"/>
              <a:t>Contact information:</a:t>
            </a:r>
          </a:p>
          <a:p>
            <a:pPr lvl="1">
              <a:buFont typeface="Wingdings" panose="05000000000000000000" pitchFamily="2" charset="2"/>
              <a:buChar char="Ø"/>
            </a:pPr>
            <a:r>
              <a:rPr lang="en-US" dirty="0"/>
              <a:t>Michelle Brasfield ~ </a:t>
            </a:r>
            <a:r>
              <a:rPr lang="en-US" dirty="0">
                <a:hlinkClick r:id="rId2"/>
              </a:rPr>
              <a:t>rmwelch@memphis.edu</a:t>
            </a:r>
            <a:r>
              <a:rPr lang="en-US" dirty="0"/>
              <a:t> ~ 901.677.8618 (cell)</a:t>
            </a:r>
          </a:p>
          <a:p>
            <a:pPr marL="457200" lvl="1" indent="0">
              <a:buNone/>
            </a:pPr>
            <a:endParaRPr lang="en-US" dirty="0"/>
          </a:p>
          <a:p>
            <a:pPr marL="457200" lvl="1" indent="0">
              <a:buNone/>
            </a:pPr>
            <a:endParaRPr lang="en-US" dirty="0"/>
          </a:p>
        </p:txBody>
      </p:sp>
      <p:pic>
        <p:nvPicPr>
          <p:cNvPr id="5" name="Picture 4" descr="Text&#10;&#10;Description automatically generated">
            <a:extLst>
              <a:ext uri="{FF2B5EF4-FFF2-40B4-BE49-F238E27FC236}">
                <a16:creationId xmlns:a16="http://schemas.microsoft.com/office/drawing/2014/main" id="{92485F39-36D2-44B5-B444-E67C8C1502F1}"/>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1235122" y="2414801"/>
            <a:ext cx="9721755" cy="3038049"/>
          </a:xfrm>
          <a:prstGeom prst="rect">
            <a:avLst/>
          </a:prstGeom>
        </p:spPr>
      </p:pic>
    </p:spTree>
    <p:extLst>
      <p:ext uri="{BB962C8B-B14F-4D97-AF65-F5344CB8AC3E}">
        <p14:creationId xmlns:p14="http://schemas.microsoft.com/office/powerpoint/2010/main" val="23358927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280E63-DEDF-400D-BCB2-57B86746F6BE}"/>
              </a:ext>
            </a:extLst>
          </p:cNvPr>
          <p:cNvSpPr>
            <a:spLocks noGrp="1"/>
          </p:cNvSpPr>
          <p:nvPr>
            <p:ph type="title"/>
          </p:nvPr>
        </p:nvSpPr>
        <p:spPr>
          <a:xfrm>
            <a:off x="838200" y="365125"/>
            <a:ext cx="10515600" cy="681797"/>
          </a:xfrm>
        </p:spPr>
        <p:txBody>
          <a:bodyPr>
            <a:normAutofit fontScale="90000"/>
          </a:bodyPr>
          <a:lstStyle/>
          <a:p>
            <a:r>
              <a:rPr lang="en-US" dirty="0"/>
              <a:t>References</a:t>
            </a:r>
          </a:p>
        </p:txBody>
      </p:sp>
      <p:sp>
        <p:nvSpPr>
          <p:cNvPr id="3" name="Content Placeholder 2">
            <a:extLst>
              <a:ext uri="{FF2B5EF4-FFF2-40B4-BE49-F238E27FC236}">
                <a16:creationId xmlns:a16="http://schemas.microsoft.com/office/drawing/2014/main" id="{B3B056AD-6A78-4316-A009-5BEB9CFAFB73}"/>
              </a:ext>
            </a:extLst>
          </p:cNvPr>
          <p:cNvSpPr>
            <a:spLocks noGrp="1"/>
          </p:cNvSpPr>
          <p:nvPr>
            <p:ph idx="1"/>
          </p:nvPr>
        </p:nvSpPr>
        <p:spPr>
          <a:xfrm>
            <a:off x="838200" y="1046922"/>
            <a:ext cx="10515600" cy="5130041"/>
          </a:xfrm>
        </p:spPr>
        <p:txBody>
          <a:bodyPr>
            <a:normAutofit lnSpcReduction="10000"/>
          </a:bodyPr>
          <a:lstStyle/>
          <a:p>
            <a:pPr>
              <a:lnSpc>
                <a:spcPct val="100000"/>
              </a:lnSpc>
              <a:spcBef>
                <a:spcPts val="0"/>
              </a:spcBef>
            </a:pPr>
            <a:r>
              <a:rPr lang="en-US" sz="1800" dirty="0">
                <a:solidFill>
                  <a:srgbClr val="000000"/>
                </a:solidFill>
                <a:effectLst/>
                <a:ea typeface="Times New Roman" panose="02020603050405020304" pitchFamily="18" charset="0"/>
              </a:rPr>
              <a:t>American School Counselor Association. (2019). </a:t>
            </a:r>
            <a:r>
              <a:rPr lang="en-US" sz="1800" i="1" dirty="0">
                <a:solidFill>
                  <a:srgbClr val="000000"/>
                </a:solidFill>
                <a:effectLst/>
                <a:ea typeface="Times New Roman" panose="02020603050405020304" pitchFamily="18" charset="0"/>
              </a:rPr>
              <a:t>ASCA national model: A framework for school counseling programs (4th ed.). </a:t>
            </a:r>
            <a:r>
              <a:rPr lang="en-US" sz="1800" dirty="0">
                <a:solidFill>
                  <a:srgbClr val="000000"/>
                </a:solidFill>
                <a:effectLst/>
                <a:ea typeface="Times New Roman" panose="02020603050405020304" pitchFamily="18" charset="0"/>
              </a:rPr>
              <a:t>Author. </a:t>
            </a:r>
          </a:p>
          <a:p>
            <a:pPr marL="0" indent="0">
              <a:lnSpc>
                <a:spcPct val="100000"/>
              </a:lnSpc>
              <a:spcBef>
                <a:spcPts val="0"/>
              </a:spcBef>
              <a:buNone/>
            </a:pPr>
            <a:endParaRPr lang="en-US" sz="600" dirty="0">
              <a:solidFill>
                <a:srgbClr val="000000"/>
              </a:solidFill>
              <a:effectLst/>
              <a:ea typeface="Times New Roman" panose="02020603050405020304" pitchFamily="18" charset="0"/>
            </a:endParaRPr>
          </a:p>
          <a:p>
            <a:pPr>
              <a:lnSpc>
                <a:spcPct val="100000"/>
              </a:lnSpc>
              <a:spcBef>
                <a:spcPts val="0"/>
              </a:spcBef>
            </a:pPr>
            <a:r>
              <a:rPr lang="en-US" sz="1800" dirty="0">
                <a:effectLst/>
                <a:ea typeface="Times New Roman" panose="02020603050405020304" pitchFamily="18" charset="0"/>
              </a:rPr>
              <a:t>Brasfield, M. W., Lancaster, C., &amp; Burke, M. F. (2021). Exploring factors that affect school counselors’ use of time. </a:t>
            </a:r>
            <a:r>
              <a:rPr lang="en-US" sz="1800" i="1" dirty="0">
                <a:effectLst/>
                <a:ea typeface="Times New Roman" panose="02020603050405020304" pitchFamily="18" charset="0"/>
              </a:rPr>
              <a:t>Journal of School Counseling, 19</a:t>
            </a:r>
            <a:r>
              <a:rPr lang="en-US" sz="1800" dirty="0">
                <a:effectLst/>
                <a:ea typeface="Times New Roman" panose="02020603050405020304" pitchFamily="18" charset="0"/>
              </a:rPr>
              <a:t>(30). Retrieved from http:/www.jsc.montana.edu/articles/v19n30.pdf</a:t>
            </a:r>
          </a:p>
          <a:p>
            <a:pPr marL="0" indent="0">
              <a:lnSpc>
                <a:spcPct val="100000"/>
              </a:lnSpc>
              <a:spcBef>
                <a:spcPts val="0"/>
              </a:spcBef>
              <a:buNone/>
            </a:pPr>
            <a:endParaRPr lang="en-US" sz="600" dirty="0">
              <a:effectLst/>
              <a:ea typeface="Times New Roman" panose="02020603050405020304" pitchFamily="18" charset="0"/>
            </a:endParaRPr>
          </a:p>
          <a:p>
            <a:pPr>
              <a:lnSpc>
                <a:spcPct val="100000"/>
              </a:lnSpc>
              <a:spcBef>
                <a:spcPts val="0"/>
              </a:spcBef>
            </a:pPr>
            <a:r>
              <a:rPr lang="en-US" sz="1800" dirty="0">
                <a:solidFill>
                  <a:srgbClr val="000000"/>
                </a:solidFill>
                <a:effectLst/>
                <a:ea typeface="Times New Roman" panose="02020603050405020304" pitchFamily="18" charset="0"/>
              </a:rPr>
              <a:t>Brooks, S. K., Webster, R. K., Smith, L. E., Woodland, L., </a:t>
            </a:r>
            <a:r>
              <a:rPr lang="en-US" sz="1800" dirty="0" err="1">
                <a:solidFill>
                  <a:srgbClr val="000000"/>
                </a:solidFill>
                <a:effectLst/>
                <a:ea typeface="Times New Roman" panose="02020603050405020304" pitchFamily="18" charset="0"/>
              </a:rPr>
              <a:t>Wessely</a:t>
            </a:r>
            <a:r>
              <a:rPr lang="en-US" sz="1800" dirty="0">
                <a:solidFill>
                  <a:srgbClr val="000000"/>
                </a:solidFill>
                <a:effectLst/>
                <a:ea typeface="Times New Roman" panose="02020603050405020304" pitchFamily="18" charset="0"/>
              </a:rPr>
              <a:t>, S., Greenberg, N., et al. (2020). The psychological impact of quarantine and how to reduce it: rapid review of the evidence. </a:t>
            </a:r>
            <a:r>
              <a:rPr lang="en-US" sz="1800" i="1" dirty="0">
                <a:solidFill>
                  <a:srgbClr val="000000"/>
                </a:solidFill>
                <a:effectLst/>
                <a:ea typeface="Times New Roman" panose="02020603050405020304" pitchFamily="18" charset="0"/>
              </a:rPr>
              <a:t>Lancet </a:t>
            </a:r>
            <a:r>
              <a:rPr lang="en-US" sz="1800" dirty="0">
                <a:solidFill>
                  <a:srgbClr val="000000"/>
                </a:solidFill>
                <a:effectLst/>
                <a:ea typeface="Times New Roman" panose="02020603050405020304" pitchFamily="18" charset="0"/>
              </a:rPr>
              <a:t>395, 912–920. </a:t>
            </a:r>
            <a:r>
              <a:rPr lang="en-US" sz="1800" dirty="0" err="1">
                <a:solidFill>
                  <a:srgbClr val="000000"/>
                </a:solidFill>
                <a:effectLst/>
                <a:ea typeface="Times New Roman" panose="02020603050405020304" pitchFamily="18" charset="0"/>
              </a:rPr>
              <a:t>doi</a:t>
            </a:r>
            <a:r>
              <a:rPr lang="en-US" sz="1800" dirty="0">
                <a:solidFill>
                  <a:srgbClr val="000000"/>
                </a:solidFill>
                <a:effectLst/>
                <a:ea typeface="Times New Roman" panose="02020603050405020304" pitchFamily="18" charset="0"/>
              </a:rPr>
              <a:t>: 10.1016/S0140-6736(20)30460-8 </a:t>
            </a:r>
          </a:p>
          <a:p>
            <a:pPr marL="0" indent="0">
              <a:lnSpc>
                <a:spcPct val="100000"/>
              </a:lnSpc>
              <a:spcBef>
                <a:spcPts val="0"/>
              </a:spcBef>
              <a:buNone/>
            </a:pPr>
            <a:endParaRPr lang="en-US" sz="600" dirty="0">
              <a:effectLst/>
              <a:ea typeface="Times New Roman" panose="02020603050405020304" pitchFamily="18" charset="0"/>
            </a:endParaRPr>
          </a:p>
          <a:p>
            <a:pPr>
              <a:lnSpc>
                <a:spcPct val="100000"/>
              </a:lnSpc>
              <a:spcBef>
                <a:spcPts val="0"/>
              </a:spcBef>
            </a:pPr>
            <a:r>
              <a:rPr lang="en-US" sz="1800" dirty="0">
                <a:solidFill>
                  <a:srgbClr val="222222"/>
                </a:solidFill>
                <a:effectLst/>
                <a:ea typeface="Times New Roman" panose="02020603050405020304" pitchFamily="18" charset="0"/>
              </a:rPr>
              <a:t>Bryant, D. J., </a:t>
            </a:r>
            <a:r>
              <a:rPr lang="en-US" sz="1800" dirty="0" err="1">
                <a:solidFill>
                  <a:srgbClr val="222222"/>
                </a:solidFill>
                <a:effectLst/>
                <a:ea typeface="Times New Roman" panose="02020603050405020304" pitchFamily="18" charset="0"/>
              </a:rPr>
              <a:t>Oo</a:t>
            </a:r>
            <a:r>
              <a:rPr lang="en-US" sz="1800" dirty="0">
                <a:solidFill>
                  <a:srgbClr val="222222"/>
                </a:solidFill>
                <a:effectLst/>
                <a:ea typeface="Times New Roman" panose="02020603050405020304" pitchFamily="18" charset="0"/>
              </a:rPr>
              <a:t>, M., &amp; Damian, A. J. (2020). The rise of adverse childhood experiences during the COVID-19 pandemic. </a:t>
            </a:r>
            <a:r>
              <a:rPr lang="en-US" sz="1800" i="1" dirty="0">
                <a:solidFill>
                  <a:srgbClr val="222222"/>
                </a:solidFill>
                <a:effectLst/>
                <a:ea typeface="Times New Roman" panose="02020603050405020304" pitchFamily="18" charset="0"/>
              </a:rPr>
              <a:t>Psychological Trauma: Theory, Research, Practice, and Policy</a:t>
            </a:r>
            <a:r>
              <a:rPr lang="en-US" sz="1800" dirty="0">
                <a:solidFill>
                  <a:srgbClr val="222222"/>
                </a:solidFill>
                <a:effectLst/>
                <a:ea typeface="Times New Roman" panose="02020603050405020304" pitchFamily="18" charset="0"/>
              </a:rPr>
              <a:t>, </a:t>
            </a:r>
            <a:r>
              <a:rPr lang="en-US" sz="1800" i="1" dirty="0">
                <a:solidFill>
                  <a:srgbClr val="222222"/>
                </a:solidFill>
                <a:effectLst/>
                <a:ea typeface="Times New Roman" panose="02020603050405020304" pitchFamily="18" charset="0"/>
              </a:rPr>
              <a:t>12</a:t>
            </a:r>
            <a:r>
              <a:rPr lang="en-US" sz="1800" dirty="0">
                <a:solidFill>
                  <a:srgbClr val="222222"/>
                </a:solidFill>
                <a:effectLst/>
                <a:ea typeface="Times New Roman" panose="02020603050405020304" pitchFamily="18" charset="0"/>
              </a:rPr>
              <a:t>(S1), S193.</a:t>
            </a:r>
          </a:p>
          <a:p>
            <a:pPr marL="0" indent="0">
              <a:lnSpc>
                <a:spcPct val="100000"/>
              </a:lnSpc>
              <a:spcBef>
                <a:spcPts val="0"/>
              </a:spcBef>
              <a:buNone/>
            </a:pPr>
            <a:endParaRPr lang="en-US" sz="600" dirty="0">
              <a:effectLst/>
              <a:ea typeface="Times New Roman" panose="02020603050405020304" pitchFamily="18" charset="0"/>
            </a:endParaRPr>
          </a:p>
          <a:p>
            <a:pPr>
              <a:lnSpc>
                <a:spcPct val="100000"/>
              </a:lnSpc>
              <a:spcBef>
                <a:spcPts val="0"/>
              </a:spcBef>
            </a:pPr>
            <a:r>
              <a:rPr lang="en-US" sz="1800" dirty="0">
                <a:solidFill>
                  <a:srgbClr val="222222"/>
                </a:solidFill>
                <a:effectLst/>
                <a:ea typeface="Times New Roman" panose="02020603050405020304" pitchFamily="18" charset="0"/>
              </a:rPr>
              <a:t>Carlson, L. A., &amp; </a:t>
            </a:r>
            <a:r>
              <a:rPr lang="en-US" sz="1800" dirty="0" err="1">
                <a:solidFill>
                  <a:srgbClr val="222222"/>
                </a:solidFill>
                <a:effectLst/>
                <a:ea typeface="Times New Roman" panose="02020603050405020304" pitchFamily="18" charset="0"/>
              </a:rPr>
              <a:t>Kees</a:t>
            </a:r>
            <a:r>
              <a:rPr lang="en-US" sz="1800" dirty="0">
                <a:solidFill>
                  <a:srgbClr val="222222"/>
                </a:solidFill>
                <a:effectLst/>
                <a:ea typeface="Times New Roman" panose="02020603050405020304" pitchFamily="18" charset="0"/>
              </a:rPr>
              <a:t>, N. L. (2013). Mental health services in public schools: A preliminary study of school counselor perceptions. </a:t>
            </a:r>
            <a:r>
              <a:rPr lang="en-US" sz="1800" i="1" dirty="0">
                <a:solidFill>
                  <a:srgbClr val="222222"/>
                </a:solidFill>
                <a:effectLst/>
                <a:ea typeface="Times New Roman" panose="02020603050405020304" pitchFamily="18" charset="0"/>
              </a:rPr>
              <a:t>Professional School Counseling</a:t>
            </a:r>
            <a:r>
              <a:rPr lang="en-US" sz="1800" dirty="0">
                <a:solidFill>
                  <a:srgbClr val="222222"/>
                </a:solidFill>
                <a:effectLst/>
                <a:ea typeface="Times New Roman" panose="02020603050405020304" pitchFamily="18" charset="0"/>
              </a:rPr>
              <a:t>, </a:t>
            </a:r>
            <a:r>
              <a:rPr lang="en-US" sz="1800" i="1" dirty="0">
                <a:solidFill>
                  <a:srgbClr val="222222"/>
                </a:solidFill>
                <a:effectLst/>
                <a:ea typeface="Times New Roman" panose="02020603050405020304" pitchFamily="18" charset="0"/>
              </a:rPr>
              <a:t>16</a:t>
            </a:r>
            <a:r>
              <a:rPr lang="en-US" sz="1800" dirty="0">
                <a:solidFill>
                  <a:srgbClr val="222222"/>
                </a:solidFill>
                <a:effectLst/>
                <a:ea typeface="Times New Roman" panose="02020603050405020304" pitchFamily="18" charset="0"/>
              </a:rPr>
              <a:t>(4), 2156759X150160401.</a:t>
            </a:r>
          </a:p>
          <a:p>
            <a:pPr marL="0" indent="0">
              <a:lnSpc>
                <a:spcPct val="100000"/>
              </a:lnSpc>
              <a:spcBef>
                <a:spcPts val="0"/>
              </a:spcBef>
              <a:buNone/>
            </a:pPr>
            <a:endParaRPr lang="en-US" sz="600" dirty="0">
              <a:solidFill>
                <a:srgbClr val="222222"/>
              </a:solidFill>
              <a:effectLst/>
              <a:ea typeface="Times New Roman" panose="02020603050405020304" pitchFamily="18" charset="0"/>
            </a:endParaRPr>
          </a:p>
          <a:p>
            <a:pPr>
              <a:lnSpc>
                <a:spcPct val="100000"/>
              </a:lnSpc>
              <a:spcBef>
                <a:spcPts val="0"/>
              </a:spcBef>
            </a:pPr>
            <a:r>
              <a:rPr lang="en-US" sz="1800" dirty="0">
                <a:solidFill>
                  <a:srgbClr val="000000"/>
                </a:solidFill>
                <a:effectLst/>
                <a:ea typeface="Times New Roman" panose="02020603050405020304" pitchFamily="18" charset="0"/>
              </a:rPr>
              <a:t>Chandler, J. W., Burnham, J. J., </a:t>
            </a:r>
            <a:r>
              <a:rPr lang="en-US" sz="1800" dirty="0" err="1">
                <a:solidFill>
                  <a:srgbClr val="000000"/>
                </a:solidFill>
                <a:effectLst/>
                <a:ea typeface="Times New Roman" panose="02020603050405020304" pitchFamily="18" charset="0"/>
              </a:rPr>
              <a:t>Riechel</a:t>
            </a:r>
            <a:r>
              <a:rPr lang="en-US" sz="1800" dirty="0">
                <a:solidFill>
                  <a:srgbClr val="000000"/>
                </a:solidFill>
                <a:effectLst/>
                <a:ea typeface="Times New Roman" panose="02020603050405020304" pitchFamily="18" charset="0"/>
              </a:rPr>
              <a:t>, M. E. K., </a:t>
            </a:r>
            <a:r>
              <a:rPr lang="en-US" sz="1800" dirty="0" err="1">
                <a:solidFill>
                  <a:srgbClr val="000000"/>
                </a:solidFill>
                <a:effectLst/>
                <a:ea typeface="Times New Roman" panose="02020603050405020304" pitchFamily="18" charset="0"/>
              </a:rPr>
              <a:t>Dahir</a:t>
            </a:r>
            <a:r>
              <a:rPr lang="en-US" sz="1800" dirty="0">
                <a:solidFill>
                  <a:srgbClr val="000000"/>
                </a:solidFill>
                <a:effectLst/>
                <a:ea typeface="Times New Roman" panose="02020603050405020304" pitchFamily="18" charset="0"/>
              </a:rPr>
              <a:t>, C. A., Stone, C. B., Oliver, D. F &amp; Bledsoe, K. G. (2018). Assessing the counseling and non-counseling roles of school counselors. </a:t>
            </a:r>
            <a:r>
              <a:rPr lang="en-US" sz="1800" i="1" dirty="0">
                <a:solidFill>
                  <a:srgbClr val="000000"/>
                </a:solidFill>
                <a:effectLst/>
                <a:ea typeface="Times New Roman" panose="02020603050405020304" pitchFamily="18" charset="0"/>
              </a:rPr>
              <a:t>Journal of School Counseling</a:t>
            </a:r>
            <a:r>
              <a:rPr lang="en-US" sz="1800" dirty="0">
                <a:solidFill>
                  <a:srgbClr val="000000"/>
                </a:solidFill>
                <a:effectLst/>
                <a:ea typeface="Times New Roman" panose="02020603050405020304" pitchFamily="18" charset="0"/>
              </a:rPr>
              <a:t>, </a:t>
            </a:r>
            <a:r>
              <a:rPr lang="en-US" sz="1800" i="1" dirty="0">
                <a:solidFill>
                  <a:srgbClr val="000000"/>
                </a:solidFill>
                <a:effectLst/>
                <a:ea typeface="Times New Roman" panose="02020603050405020304" pitchFamily="18" charset="0"/>
              </a:rPr>
              <a:t>16</a:t>
            </a:r>
            <a:r>
              <a:rPr lang="en-US" sz="1800" dirty="0">
                <a:solidFill>
                  <a:srgbClr val="000000"/>
                </a:solidFill>
                <a:effectLst/>
                <a:ea typeface="Times New Roman" panose="02020603050405020304" pitchFamily="18" charset="0"/>
              </a:rPr>
              <a:t>(7). n7. </a:t>
            </a:r>
            <a:r>
              <a:rPr lang="en-US" sz="1800" u="sng" dirty="0">
                <a:solidFill>
                  <a:srgbClr val="0000FF"/>
                </a:solidFill>
                <a:effectLst/>
                <a:ea typeface="Times New Roman" panose="02020603050405020304" pitchFamily="18" charset="0"/>
                <a:hlinkClick r:id="rId2"/>
              </a:rPr>
              <a:t>https://files.eric.ed.gov/fulltext/EJ1182095.pdf</a:t>
            </a:r>
            <a:endParaRPr lang="en-US" sz="1800" u="sng" dirty="0">
              <a:solidFill>
                <a:srgbClr val="0000FF"/>
              </a:solidFill>
              <a:effectLst/>
              <a:ea typeface="Times New Roman" panose="02020603050405020304" pitchFamily="18" charset="0"/>
            </a:endParaRPr>
          </a:p>
          <a:p>
            <a:pPr marL="0" indent="0">
              <a:lnSpc>
                <a:spcPct val="100000"/>
              </a:lnSpc>
              <a:spcBef>
                <a:spcPts val="0"/>
              </a:spcBef>
              <a:buNone/>
            </a:pPr>
            <a:endParaRPr lang="en-US" sz="600" dirty="0">
              <a:effectLst/>
              <a:ea typeface="Times New Roman" panose="02020603050405020304" pitchFamily="18" charset="0"/>
            </a:endParaRPr>
          </a:p>
          <a:p>
            <a:pPr>
              <a:lnSpc>
                <a:spcPct val="100000"/>
              </a:lnSpc>
              <a:spcBef>
                <a:spcPts val="0"/>
              </a:spcBef>
            </a:pPr>
            <a:r>
              <a:rPr lang="en-US" sz="1800" dirty="0" err="1">
                <a:solidFill>
                  <a:srgbClr val="000000"/>
                </a:solidFill>
                <a:effectLst/>
                <a:ea typeface="Times New Roman" panose="02020603050405020304" pitchFamily="18" charset="0"/>
              </a:rPr>
              <a:t>Cholewa</a:t>
            </a:r>
            <a:r>
              <a:rPr lang="en-US" sz="1800" dirty="0">
                <a:solidFill>
                  <a:srgbClr val="000000"/>
                </a:solidFill>
                <a:effectLst/>
                <a:ea typeface="Times New Roman" panose="02020603050405020304" pitchFamily="18" charset="0"/>
              </a:rPr>
              <a:t>, B., Burkhardt, C., Hull, M. (2015). Are school counselors impacting underrepresented students' thinking about post-secondary education? A nationally representative study. </a:t>
            </a:r>
            <a:r>
              <a:rPr lang="en-US" sz="1800" i="1" dirty="0">
                <a:solidFill>
                  <a:srgbClr val="000000"/>
                </a:solidFill>
                <a:effectLst/>
                <a:ea typeface="Times New Roman" panose="02020603050405020304" pitchFamily="18" charset="0"/>
              </a:rPr>
              <a:t>Professional School Counseling, 19</a:t>
            </a:r>
            <a:r>
              <a:rPr lang="en-US" sz="1800" dirty="0">
                <a:solidFill>
                  <a:srgbClr val="000000"/>
                </a:solidFill>
                <a:effectLst/>
                <a:ea typeface="Times New Roman" panose="02020603050405020304" pitchFamily="18" charset="0"/>
              </a:rPr>
              <a:t>(1), 144-154. </a:t>
            </a:r>
            <a:r>
              <a:rPr lang="en-US" sz="1800" u="sng" dirty="0">
                <a:solidFill>
                  <a:srgbClr val="0000FF"/>
                </a:solidFill>
                <a:effectLst/>
                <a:ea typeface="Times New Roman" panose="02020603050405020304" pitchFamily="18" charset="0"/>
                <a:hlinkClick r:id="rId3"/>
              </a:rPr>
              <a:t>https://doi.org/10.5330/1096-2409-19.1.144</a:t>
            </a:r>
            <a:endParaRPr lang="en-US" sz="1800" dirty="0">
              <a:effectLst/>
              <a:ea typeface="Times New Roman" panose="02020603050405020304" pitchFamily="18" charset="0"/>
            </a:endParaRPr>
          </a:p>
          <a:p>
            <a:pPr marL="0" marR="0" indent="0">
              <a:lnSpc>
                <a:spcPts val="2400"/>
              </a:lnSpc>
              <a:spcBef>
                <a:spcPts val="0"/>
              </a:spcBef>
              <a:spcAft>
                <a:spcPts val="0"/>
              </a:spcAft>
              <a:buNone/>
            </a:pPr>
            <a:endParaRPr lang="en-US" sz="18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35174047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5C6217-58C4-473C-A610-AB6107BD9E5B}"/>
              </a:ext>
            </a:extLst>
          </p:cNvPr>
          <p:cNvSpPr>
            <a:spLocks noGrp="1"/>
          </p:cNvSpPr>
          <p:nvPr>
            <p:ph type="title"/>
          </p:nvPr>
        </p:nvSpPr>
        <p:spPr>
          <a:xfrm>
            <a:off x="838200" y="365126"/>
            <a:ext cx="10515600" cy="615536"/>
          </a:xfrm>
        </p:spPr>
        <p:txBody>
          <a:bodyPr>
            <a:normAutofit fontScale="90000"/>
          </a:bodyPr>
          <a:lstStyle/>
          <a:p>
            <a:r>
              <a:rPr lang="en-US" dirty="0"/>
              <a:t>References</a:t>
            </a:r>
          </a:p>
        </p:txBody>
      </p:sp>
      <p:sp>
        <p:nvSpPr>
          <p:cNvPr id="3" name="Content Placeholder 2">
            <a:extLst>
              <a:ext uri="{FF2B5EF4-FFF2-40B4-BE49-F238E27FC236}">
                <a16:creationId xmlns:a16="http://schemas.microsoft.com/office/drawing/2014/main" id="{DE12EB1E-42DD-4B3A-AD8C-65375F58E8D9}"/>
              </a:ext>
            </a:extLst>
          </p:cNvPr>
          <p:cNvSpPr>
            <a:spLocks noGrp="1"/>
          </p:cNvSpPr>
          <p:nvPr>
            <p:ph idx="1"/>
          </p:nvPr>
        </p:nvSpPr>
        <p:spPr>
          <a:xfrm>
            <a:off x="838200" y="1166191"/>
            <a:ext cx="10515600" cy="5010772"/>
          </a:xfrm>
        </p:spPr>
        <p:txBody>
          <a:bodyPr>
            <a:normAutofit lnSpcReduction="10000"/>
          </a:bodyPr>
          <a:lstStyle/>
          <a:p>
            <a:r>
              <a:rPr lang="en-US" sz="1800" dirty="0">
                <a:solidFill>
                  <a:srgbClr val="000000"/>
                </a:solidFill>
                <a:effectLst/>
                <a:ea typeface="Times New Roman" panose="02020603050405020304" pitchFamily="18" charset="0"/>
              </a:rPr>
              <a:t>Davis, P., Davis, M. P., &amp; Mobley, J. A. (2013). The school counselor’s role in addressing the Advanced Placement equity and excellence gap for African American students. </a:t>
            </a:r>
            <a:r>
              <a:rPr lang="en-US" sz="1800" i="1" dirty="0">
                <a:solidFill>
                  <a:srgbClr val="000000"/>
                </a:solidFill>
                <a:effectLst/>
                <a:ea typeface="Times New Roman" panose="02020603050405020304" pitchFamily="18" charset="0"/>
              </a:rPr>
              <a:t>Professional School Counseling, 17</a:t>
            </a:r>
            <a:r>
              <a:rPr lang="en-US" sz="1800" dirty="0">
                <a:solidFill>
                  <a:srgbClr val="000000"/>
                </a:solidFill>
                <a:effectLst/>
                <a:ea typeface="Times New Roman" panose="02020603050405020304" pitchFamily="18" charset="0"/>
              </a:rPr>
              <a:t>(1), 32-39. </a:t>
            </a:r>
            <a:r>
              <a:rPr lang="en-US" sz="1800" u="sng" dirty="0">
                <a:solidFill>
                  <a:srgbClr val="0000FF"/>
                </a:solidFill>
                <a:effectLst/>
                <a:ea typeface="Times New Roman" panose="02020603050405020304" pitchFamily="18" charset="0"/>
                <a:hlinkClick r:id="rId2"/>
              </a:rPr>
              <a:t>https://doi.org/10.1177/2156759X0001700104</a:t>
            </a:r>
            <a:endParaRPr lang="en-US" sz="1800" dirty="0">
              <a:effectLst/>
              <a:ea typeface="Times New Roman" panose="02020603050405020304" pitchFamily="18" charset="0"/>
            </a:endParaRPr>
          </a:p>
          <a:p>
            <a:r>
              <a:rPr lang="en-US" sz="1800" dirty="0">
                <a:solidFill>
                  <a:srgbClr val="222222"/>
                </a:solidFill>
                <a:effectLst/>
                <a:ea typeface="Times New Roman" panose="02020603050405020304" pitchFamily="18" charset="0"/>
              </a:rPr>
              <a:t>Ellis, W. E., Dumas, T. M., &amp; Forbes, L. M. (2020). Physically isolated but socially connected: Psychological adjustment and stress among adolescents during the initial COVID-19 crisis. </a:t>
            </a:r>
            <a:r>
              <a:rPr lang="en-US" sz="1800" i="1" dirty="0">
                <a:solidFill>
                  <a:srgbClr val="222222"/>
                </a:solidFill>
                <a:effectLst/>
                <a:ea typeface="Times New Roman" panose="02020603050405020304" pitchFamily="18" charset="0"/>
              </a:rPr>
              <a:t>Canadian Journal of </a:t>
            </a:r>
            <a:r>
              <a:rPr lang="en-US" sz="1800" i="1" dirty="0" err="1">
                <a:solidFill>
                  <a:srgbClr val="222222"/>
                </a:solidFill>
                <a:effectLst/>
                <a:ea typeface="Times New Roman" panose="02020603050405020304" pitchFamily="18" charset="0"/>
              </a:rPr>
              <a:t>Behavioural</a:t>
            </a:r>
            <a:r>
              <a:rPr lang="en-US" sz="1800" i="1" dirty="0">
                <a:solidFill>
                  <a:srgbClr val="222222"/>
                </a:solidFill>
                <a:effectLst/>
                <a:ea typeface="Times New Roman" panose="02020603050405020304" pitchFamily="18" charset="0"/>
              </a:rPr>
              <a:t> Science/Revue </a:t>
            </a:r>
            <a:r>
              <a:rPr lang="en-US" sz="1800" i="1" dirty="0" err="1">
                <a:solidFill>
                  <a:srgbClr val="222222"/>
                </a:solidFill>
                <a:effectLst/>
                <a:ea typeface="Times New Roman" panose="02020603050405020304" pitchFamily="18" charset="0"/>
              </a:rPr>
              <a:t>canadienne</a:t>
            </a:r>
            <a:r>
              <a:rPr lang="en-US" sz="1800" i="1" dirty="0">
                <a:solidFill>
                  <a:srgbClr val="222222"/>
                </a:solidFill>
                <a:effectLst/>
                <a:ea typeface="Times New Roman" panose="02020603050405020304" pitchFamily="18" charset="0"/>
              </a:rPr>
              <a:t> des sciences du </a:t>
            </a:r>
            <a:r>
              <a:rPr lang="en-US" sz="1800" i="1" dirty="0" err="1">
                <a:solidFill>
                  <a:srgbClr val="222222"/>
                </a:solidFill>
                <a:effectLst/>
                <a:ea typeface="Times New Roman" panose="02020603050405020304" pitchFamily="18" charset="0"/>
              </a:rPr>
              <a:t>comportement</a:t>
            </a:r>
            <a:r>
              <a:rPr lang="en-US" sz="1800" dirty="0">
                <a:solidFill>
                  <a:srgbClr val="222222"/>
                </a:solidFill>
                <a:effectLst/>
                <a:ea typeface="Times New Roman" panose="02020603050405020304" pitchFamily="18" charset="0"/>
              </a:rPr>
              <a:t>, </a:t>
            </a:r>
            <a:r>
              <a:rPr lang="en-US" sz="1800" i="1" dirty="0">
                <a:solidFill>
                  <a:srgbClr val="222222"/>
                </a:solidFill>
                <a:effectLst/>
                <a:ea typeface="Times New Roman" panose="02020603050405020304" pitchFamily="18" charset="0"/>
              </a:rPr>
              <a:t>52</a:t>
            </a:r>
            <a:r>
              <a:rPr lang="en-US" sz="1800" dirty="0">
                <a:solidFill>
                  <a:srgbClr val="222222"/>
                </a:solidFill>
                <a:effectLst/>
                <a:ea typeface="Times New Roman" panose="02020603050405020304" pitchFamily="18" charset="0"/>
              </a:rPr>
              <a:t>(3), 177.</a:t>
            </a:r>
          </a:p>
          <a:p>
            <a:r>
              <a:rPr lang="en-US" sz="1800" b="0" dirty="0">
                <a:solidFill>
                  <a:srgbClr val="000000"/>
                </a:solidFill>
                <a:effectLst/>
                <a:ea typeface="Times New Roman" panose="02020603050405020304" pitchFamily="18" charset="0"/>
              </a:rPr>
              <a:t>Green, E. L., (2021). T</a:t>
            </a:r>
            <a:r>
              <a:rPr lang="en-US" sz="1800" b="0" dirty="0">
                <a:solidFill>
                  <a:srgbClr val="121212"/>
                </a:solidFill>
                <a:effectLst/>
                <a:ea typeface="Times New Roman" panose="02020603050405020304" pitchFamily="18" charset="0"/>
              </a:rPr>
              <a:t>he students returned, but the fallout from a long disruption Remained. </a:t>
            </a:r>
            <a:r>
              <a:rPr lang="en-US" sz="1800" b="0" i="1" dirty="0">
                <a:solidFill>
                  <a:srgbClr val="121212"/>
                </a:solidFill>
                <a:effectLst/>
                <a:ea typeface="Times New Roman" panose="02020603050405020304" pitchFamily="18" charset="0"/>
              </a:rPr>
              <a:t>The New York Times. </a:t>
            </a:r>
            <a:r>
              <a:rPr lang="en-US" sz="1800" b="0" u="sng" dirty="0">
                <a:solidFill>
                  <a:srgbClr val="0000FF"/>
                </a:solidFill>
                <a:effectLst/>
                <a:ea typeface="Times New Roman" panose="02020603050405020304" pitchFamily="18" charset="0"/>
                <a:hlinkClick r:id="rId3"/>
              </a:rPr>
              <a:t>https://www.nytimes.com/2021/12/24/us/politics/covid-school-reopening-teen-mental-health.html</a:t>
            </a:r>
            <a:endParaRPr lang="en-US" sz="1800" b="1" u="sng" dirty="0">
              <a:ea typeface="Times New Roman" panose="02020603050405020304" pitchFamily="18" charset="0"/>
            </a:endParaRPr>
          </a:p>
          <a:p>
            <a:r>
              <a:rPr lang="en-US" sz="1800" dirty="0" err="1">
                <a:solidFill>
                  <a:srgbClr val="000000"/>
                </a:solidFill>
                <a:effectLst/>
                <a:ea typeface="Times New Roman" panose="02020603050405020304" pitchFamily="18" charset="0"/>
              </a:rPr>
              <a:t>Gysbers</a:t>
            </a:r>
            <a:r>
              <a:rPr lang="en-US" sz="1800" dirty="0">
                <a:solidFill>
                  <a:srgbClr val="000000"/>
                </a:solidFill>
                <a:effectLst/>
                <a:ea typeface="Times New Roman" panose="02020603050405020304" pitchFamily="18" charset="0"/>
              </a:rPr>
              <a:t>, N. C., &amp; Henderson, P. (2012). </a:t>
            </a:r>
            <a:r>
              <a:rPr lang="en-US" sz="1800" i="1" dirty="0">
                <a:solidFill>
                  <a:srgbClr val="000000"/>
                </a:solidFill>
                <a:effectLst/>
                <a:ea typeface="Times New Roman" panose="02020603050405020304" pitchFamily="18" charset="0"/>
              </a:rPr>
              <a:t>Developing and managing your school guidance and counseling program </a:t>
            </a:r>
            <a:r>
              <a:rPr lang="en-US" sz="1800" dirty="0">
                <a:solidFill>
                  <a:srgbClr val="000000"/>
                </a:solidFill>
                <a:effectLst/>
                <a:ea typeface="Times New Roman" panose="02020603050405020304" pitchFamily="18" charset="0"/>
              </a:rPr>
              <a:t>(5th ed.).</a:t>
            </a:r>
            <a:r>
              <a:rPr lang="en-US" sz="1800" i="1" dirty="0">
                <a:solidFill>
                  <a:srgbClr val="000000"/>
                </a:solidFill>
                <a:effectLst/>
                <a:ea typeface="Times New Roman" panose="02020603050405020304" pitchFamily="18" charset="0"/>
              </a:rPr>
              <a:t> </a:t>
            </a:r>
            <a:r>
              <a:rPr lang="en-US" sz="1800" dirty="0">
                <a:solidFill>
                  <a:srgbClr val="000000"/>
                </a:solidFill>
                <a:effectLst/>
                <a:ea typeface="Times New Roman" panose="02020603050405020304" pitchFamily="18" charset="0"/>
              </a:rPr>
              <a:t>American School Counseling Association.</a:t>
            </a:r>
          </a:p>
          <a:p>
            <a:r>
              <a:rPr lang="en-US" sz="1800" dirty="0">
                <a:solidFill>
                  <a:srgbClr val="222222"/>
                </a:solidFill>
                <a:effectLst/>
                <a:ea typeface="Times New Roman" panose="02020603050405020304" pitchFamily="18" charset="0"/>
              </a:rPr>
              <a:t>Imran, N., </a:t>
            </a:r>
            <a:r>
              <a:rPr lang="en-US" sz="1800" dirty="0" err="1">
                <a:solidFill>
                  <a:srgbClr val="222222"/>
                </a:solidFill>
                <a:effectLst/>
                <a:ea typeface="Times New Roman" panose="02020603050405020304" pitchFamily="18" charset="0"/>
              </a:rPr>
              <a:t>Zeshan</a:t>
            </a:r>
            <a:r>
              <a:rPr lang="en-US" sz="1800" dirty="0">
                <a:solidFill>
                  <a:srgbClr val="222222"/>
                </a:solidFill>
                <a:effectLst/>
                <a:ea typeface="Times New Roman" panose="02020603050405020304" pitchFamily="18" charset="0"/>
              </a:rPr>
              <a:t>, M., &amp; Pervaiz, Z. (2020). Mental health considerations for children &amp; adolescents in COVID-19 Pandemic. </a:t>
            </a:r>
            <a:r>
              <a:rPr lang="en-US" sz="1800" i="1" dirty="0">
                <a:solidFill>
                  <a:srgbClr val="222222"/>
                </a:solidFill>
                <a:effectLst/>
                <a:ea typeface="Times New Roman" panose="02020603050405020304" pitchFamily="18" charset="0"/>
              </a:rPr>
              <a:t>Pakistan journal of medical sciences</a:t>
            </a:r>
            <a:r>
              <a:rPr lang="en-US" sz="1800" dirty="0">
                <a:solidFill>
                  <a:srgbClr val="222222"/>
                </a:solidFill>
                <a:effectLst/>
                <a:ea typeface="Times New Roman" panose="02020603050405020304" pitchFamily="18" charset="0"/>
              </a:rPr>
              <a:t>, </a:t>
            </a:r>
            <a:r>
              <a:rPr lang="en-US" sz="1800" i="1" dirty="0">
                <a:solidFill>
                  <a:srgbClr val="222222"/>
                </a:solidFill>
                <a:effectLst/>
                <a:ea typeface="Times New Roman" panose="02020603050405020304" pitchFamily="18" charset="0"/>
              </a:rPr>
              <a:t>36</a:t>
            </a:r>
            <a:r>
              <a:rPr lang="en-US" sz="1800" dirty="0">
                <a:solidFill>
                  <a:srgbClr val="222222"/>
                </a:solidFill>
                <a:effectLst/>
                <a:ea typeface="Times New Roman" panose="02020603050405020304" pitchFamily="18" charset="0"/>
              </a:rPr>
              <a:t>(COVID19-S4), S67.</a:t>
            </a:r>
          </a:p>
          <a:p>
            <a:r>
              <a:rPr lang="en-US" sz="1800" dirty="0" err="1">
                <a:solidFill>
                  <a:srgbClr val="000000"/>
                </a:solidFill>
                <a:effectLst/>
                <a:ea typeface="Times New Roman" panose="02020603050405020304" pitchFamily="18" charset="0"/>
              </a:rPr>
              <a:t>Kaffenberger</a:t>
            </a:r>
            <a:r>
              <a:rPr lang="en-US" sz="1800" dirty="0">
                <a:solidFill>
                  <a:srgbClr val="000000"/>
                </a:solidFill>
                <a:effectLst/>
                <a:ea typeface="Times New Roman" panose="02020603050405020304" pitchFamily="18" charset="0"/>
              </a:rPr>
              <a:t>, C. J., &amp; </a:t>
            </a:r>
            <a:r>
              <a:rPr lang="en-US" sz="1800" dirty="0" err="1">
                <a:solidFill>
                  <a:srgbClr val="000000"/>
                </a:solidFill>
                <a:effectLst/>
                <a:ea typeface="Times New Roman" panose="02020603050405020304" pitchFamily="18" charset="0"/>
              </a:rPr>
              <a:t>O’Rorke-Trigiani</a:t>
            </a:r>
            <a:r>
              <a:rPr lang="en-US" sz="1800" dirty="0">
                <a:solidFill>
                  <a:srgbClr val="000000"/>
                </a:solidFill>
                <a:effectLst/>
                <a:ea typeface="Times New Roman" panose="02020603050405020304" pitchFamily="18" charset="0"/>
              </a:rPr>
              <a:t>, J. (2013). Addressing student mental health needs by providing direct and indirect services and building alliances in the community. </a:t>
            </a:r>
            <a:r>
              <a:rPr lang="en-US" sz="1800" i="1" dirty="0">
                <a:solidFill>
                  <a:srgbClr val="000000"/>
                </a:solidFill>
                <a:effectLst/>
                <a:ea typeface="Times New Roman" panose="02020603050405020304" pitchFamily="18" charset="0"/>
              </a:rPr>
              <a:t>Professional School Counseling, 16, </a:t>
            </a:r>
            <a:r>
              <a:rPr lang="en-US" sz="1800" dirty="0">
                <a:solidFill>
                  <a:srgbClr val="000000"/>
                </a:solidFill>
                <a:effectLst/>
                <a:ea typeface="Times New Roman" panose="02020603050405020304" pitchFamily="18" charset="0"/>
              </a:rPr>
              <a:t>323- 332. </a:t>
            </a:r>
            <a:r>
              <a:rPr lang="en-US" sz="1800" dirty="0" err="1">
                <a:solidFill>
                  <a:srgbClr val="000000"/>
                </a:solidFill>
                <a:effectLst/>
                <a:ea typeface="Times New Roman" panose="02020603050405020304" pitchFamily="18" charset="0"/>
              </a:rPr>
              <a:t>doi</a:t>
            </a:r>
            <a:r>
              <a:rPr lang="en-US" sz="1800" dirty="0">
                <a:solidFill>
                  <a:srgbClr val="000000"/>
                </a:solidFill>
                <a:effectLst/>
                <a:ea typeface="Times New Roman" panose="02020603050405020304" pitchFamily="18" charset="0"/>
              </a:rPr>
              <a:t>: 10.1177/2156759 X1201600505 </a:t>
            </a:r>
          </a:p>
          <a:p>
            <a:r>
              <a:rPr lang="en-US" sz="1800" dirty="0" err="1">
                <a:solidFill>
                  <a:srgbClr val="222222"/>
                </a:solidFill>
                <a:effectLst/>
                <a:ea typeface="Times New Roman" panose="02020603050405020304" pitchFamily="18" charset="0"/>
              </a:rPr>
              <a:t>Karaman</a:t>
            </a:r>
            <a:r>
              <a:rPr lang="en-US" sz="1800" dirty="0">
                <a:solidFill>
                  <a:srgbClr val="222222"/>
                </a:solidFill>
                <a:effectLst/>
                <a:ea typeface="Times New Roman" panose="02020603050405020304" pitchFamily="18" charset="0"/>
              </a:rPr>
              <a:t>, M. A., </a:t>
            </a:r>
            <a:r>
              <a:rPr lang="en-US" sz="1800" dirty="0" err="1">
                <a:solidFill>
                  <a:srgbClr val="222222"/>
                </a:solidFill>
                <a:effectLst/>
                <a:ea typeface="Times New Roman" panose="02020603050405020304" pitchFamily="18" charset="0"/>
              </a:rPr>
              <a:t>Eşici</a:t>
            </a:r>
            <a:r>
              <a:rPr lang="en-US" sz="1800" dirty="0">
                <a:solidFill>
                  <a:srgbClr val="222222"/>
                </a:solidFill>
                <a:effectLst/>
                <a:ea typeface="Times New Roman" panose="02020603050405020304" pitchFamily="18" charset="0"/>
              </a:rPr>
              <a:t>, H., </a:t>
            </a:r>
            <a:r>
              <a:rPr lang="en-US" sz="1800" dirty="0" err="1">
                <a:solidFill>
                  <a:srgbClr val="222222"/>
                </a:solidFill>
                <a:effectLst/>
                <a:ea typeface="Times New Roman" panose="02020603050405020304" pitchFamily="18" charset="0"/>
              </a:rPr>
              <a:t>Tomar</a:t>
            </a:r>
            <a:r>
              <a:rPr lang="en-US" sz="1800" dirty="0">
                <a:solidFill>
                  <a:srgbClr val="222222"/>
                </a:solidFill>
                <a:effectLst/>
                <a:ea typeface="Times New Roman" panose="02020603050405020304" pitchFamily="18" charset="0"/>
              </a:rPr>
              <a:t>, İ. H., &amp; Aliyev, R. (2021). COVID-19: Are School Counseling Services Ready? Students' Psychological Symptoms, School Counselors' Views, and Solutions. </a:t>
            </a:r>
            <a:r>
              <a:rPr lang="en-US" sz="1800" i="1" dirty="0">
                <a:solidFill>
                  <a:srgbClr val="222222"/>
                </a:solidFill>
                <a:effectLst/>
                <a:ea typeface="Times New Roman" panose="02020603050405020304" pitchFamily="18" charset="0"/>
              </a:rPr>
              <a:t>Frontiers in Psychology</a:t>
            </a:r>
            <a:r>
              <a:rPr lang="en-US" sz="1800" dirty="0">
                <a:solidFill>
                  <a:srgbClr val="222222"/>
                </a:solidFill>
                <a:effectLst/>
                <a:ea typeface="Times New Roman" panose="02020603050405020304" pitchFamily="18" charset="0"/>
              </a:rPr>
              <a:t>, </a:t>
            </a:r>
            <a:r>
              <a:rPr lang="en-US" sz="1800" i="1" dirty="0">
                <a:solidFill>
                  <a:srgbClr val="222222"/>
                </a:solidFill>
                <a:effectLst/>
                <a:ea typeface="Times New Roman" panose="02020603050405020304" pitchFamily="18" charset="0"/>
              </a:rPr>
              <a:t>12</a:t>
            </a:r>
            <a:r>
              <a:rPr lang="en-US" sz="1800" dirty="0">
                <a:solidFill>
                  <a:srgbClr val="222222"/>
                </a:solidFill>
                <a:effectLst/>
                <a:ea typeface="Times New Roman" panose="02020603050405020304" pitchFamily="18" charset="0"/>
              </a:rPr>
              <a:t>.</a:t>
            </a:r>
            <a:endParaRPr lang="en-US" sz="1800" dirty="0">
              <a:effectLst/>
              <a:ea typeface="Times New Roman" panose="02020603050405020304" pitchFamily="18" charset="0"/>
            </a:endParaRPr>
          </a:p>
          <a:p>
            <a:endParaRPr lang="en-US" dirty="0"/>
          </a:p>
        </p:txBody>
      </p:sp>
    </p:spTree>
    <p:extLst>
      <p:ext uri="{BB962C8B-B14F-4D97-AF65-F5344CB8AC3E}">
        <p14:creationId xmlns:p14="http://schemas.microsoft.com/office/powerpoint/2010/main" val="14623058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811D41-DA32-459F-9874-2B3CD458F1A3}"/>
              </a:ext>
            </a:extLst>
          </p:cNvPr>
          <p:cNvSpPr>
            <a:spLocks noGrp="1"/>
          </p:cNvSpPr>
          <p:nvPr>
            <p:ph type="title"/>
          </p:nvPr>
        </p:nvSpPr>
        <p:spPr>
          <a:xfrm>
            <a:off x="838200" y="365125"/>
            <a:ext cx="10515600" cy="737961"/>
          </a:xfrm>
        </p:spPr>
        <p:txBody>
          <a:bodyPr/>
          <a:lstStyle/>
          <a:p>
            <a:r>
              <a:rPr lang="en-US" dirty="0"/>
              <a:t>Introduction</a:t>
            </a:r>
          </a:p>
        </p:txBody>
      </p:sp>
      <p:sp>
        <p:nvSpPr>
          <p:cNvPr id="3" name="Content Placeholder 2">
            <a:extLst>
              <a:ext uri="{FF2B5EF4-FFF2-40B4-BE49-F238E27FC236}">
                <a16:creationId xmlns:a16="http://schemas.microsoft.com/office/drawing/2014/main" id="{94623103-9D7B-4E93-B2D7-7B5992B84429}"/>
              </a:ext>
            </a:extLst>
          </p:cNvPr>
          <p:cNvSpPr>
            <a:spLocks noGrp="1"/>
          </p:cNvSpPr>
          <p:nvPr>
            <p:ph idx="1"/>
          </p:nvPr>
        </p:nvSpPr>
        <p:spPr>
          <a:xfrm>
            <a:off x="838200" y="1103086"/>
            <a:ext cx="10515600" cy="5073877"/>
          </a:xfrm>
        </p:spPr>
        <p:txBody>
          <a:bodyPr>
            <a:normAutofit/>
          </a:bodyPr>
          <a:lstStyle/>
          <a:p>
            <a:pPr>
              <a:buFont typeface="Wingdings" panose="05000000000000000000" pitchFamily="2" charset="2"/>
              <a:buChar char="q"/>
            </a:pPr>
            <a:r>
              <a:rPr lang="en-US" sz="2400" dirty="0">
                <a:solidFill>
                  <a:srgbClr val="000000"/>
                </a:solidFill>
                <a:ea typeface="Times New Roman" panose="02020603050405020304" pitchFamily="18" charset="0"/>
              </a:rPr>
              <a:t>P</a:t>
            </a:r>
            <a:r>
              <a:rPr lang="en-US" sz="2400" dirty="0">
                <a:solidFill>
                  <a:srgbClr val="000000"/>
                </a:solidFill>
                <a:effectLst/>
                <a:ea typeface="Times New Roman" panose="02020603050405020304" pitchFamily="18" charset="0"/>
              </a:rPr>
              <a:t>sychological cost of the COVID-19 pandemic has been profound and wide-reaching. </a:t>
            </a:r>
          </a:p>
          <a:p>
            <a:pPr>
              <a:buFont typeface="Wingdings" panose="05000000000000000000" pitchFamily="2" charset="2"/>
              <a:buChar char="q"/>
            </a:pPr>
            <a:r>
              <a:rPr lang="en-US" sz="2400" dirty="0">
                <a:solidFill>
                  <a:srgbClr val="000000"/>
                </a:solidFill>
                <a:effectLst/>
                <a:ea typeface="Times New Roman" panose="02020603050405020304" pitchFamily="18" charset="0"/>
              </a:rPr>
              <a:t>Economic instability, grief, fear of infection, social isolation, and uncertain futures have affected the mental health of people world-wide (Brooks et al., 2020). </a:t>
            </a:r>
          </a:p>
          <a:p>
            <a:pPr>
              <a:buFont typeface="Wingdings" panose="05000000000000000000" pitchFamily="2" charset="2"/>
              <a:buChar char="q"/>
            </a:pPr>
            <a:r>
              <a:rPr lang="en-US" sz="2400" dirty="0">
                <a:solidFill>
                  <a:srgbClr val="000000"/>
                </a:solidFill>
                <a:effectLst/>
                <a:ea typeface="Times New Roman" panose="02020603050405020304" pitchFamily="18" charset="0"/>
              </a:rPr>
              <a:t>Research has emerged to indicate COVID-19 has further elevated children’s mental health problems (Ellis et al., 2020; </a:t>
            </a:r>
            <a:r>
              <a:rPr lang="en-US" sz="2400" dirty="0" err="1">
                <a:solidFill>
                  <a:srgbClr val="000000"/>
                </a:solidFill>
                <a:effectLst/>
                <a:ea typeface="Times New Roman" panose="02020603050405020304" pitchFamily="18" charset="0"/>
              </a:rPr>
              <a:t>Karaman</a:t>
            </a:r>
            <a:r>
              <a:rPr lang="en-US" sz="2400" dirty="0">
                <a:solidFill>
                  <a:srgbClr val="000000"/>
                </a:solidFill>
                <a:effectLst/>
                <a:ea typeface="Times New Roman" panose="02020603050405020304" pitchFamily="18" charset="0"/>
              </a:rPr>
              <a:t> et al., 2021; </a:t>
            </a:r>
            <a:r>
              <a:rPr lang="en-US" sz="2400" dirty="0" err="1">
                <a:solidFill>
                  <a:srgbClr val="000000"/>
                </a:solidFill>
                <a:effectLst/>
                <a:ea typeface="Times New Roman" panose="02020603050405020304" pitchFamily="18" charset="0"/>
              </a:rPr>
              <a:t>Magson</a:t>
            </a:r>
            <a:r>
              <a:rPr lang="en-US" sz="2400" dirty="0">
                <a:solidFill>
                  <a:srgbClr val="000000"/>
                </a:solidFill>
                <a:effectLst/>
                <a:ea typeface="Times New Roman" panose="02020603050405020304" pitchFamily="18" charset="0"/>
              </a:rPr>
              <a:t> et al., 2021). </a:t>
            </a:r>
          </a:p>
          <a:p>
            <a:pPr lvl="1">
              <a:buFont typeface="Wingdings" panose="05000000000000000000" pitchFamily="2" charset="2"/>
              <a:buChar char="Ø"/>
            </a:pPr>
            <a:r>
              <a:rPr lang="en-US" dirty="0">
                <a:solidFill>
                  <a:srgbClr val="000000"/>
                </a:solidFill>
                <a:effectLst/>
                <a:ea typeface="Times New Roman" panose="02020603050405020304" pitchFamily="18" charset="0"/>
              </a:rPr>
              <a:t>For students experiencing COVID-19 related trauma and crisis, symptomology has persisted beyond school reentry (Green, 2021). </a:t>
            </a:r>
          </a:p>
          <a:p>
            <a:pPr>
              <a:buFont typeface="Wingdings" panose="05000000000000000000" pitchFamily="2" charset="2"/>
              <a:buChar char="q"/>
            </a:pPr>
            <a:r>
              <a:rPr lang="en-US" sz="2400" dirty="0">
                <a:solidFill>
                  <a:srgbClr val="000000"/>
                </a:solidFill>
                <a:effectLst/>
                <a:ea typeface="Times New Roman" panose="02020603050405020304" pitchFamily="18" charset="0"/>
              </a:rPr>
              <a:t>School counselors are often the first responders to students in crisis (</a:t>
            </a:r>
            <a:r>
              <a:rPr lang="en-US" sz="2400" dirty="0" err="1">
                <a:solidFill>
                  <a:srgbClr val="000000"/>
                </a:solidFill>
                <a:effectLst/>
                <a:ea typeface="Times New Roman" panose="02020603050405020304" pitchFamily="18" charset="0"/>
              </a:rPr>
              <a:t>Karaman</a:t>
            </a:r>
            <a:r>
              <a:rPr lang="en-US" sz="2400" dirty="0">
                <a:solidFill>
                  <a:srgbClr val="000000"/>
                </a:solidFill>
                <a:effectLst/>
                <a:ea typeface="Times New Roman" panose="02020603050405020304" pitchFamily="18" charset="0"/>
              </a:rPr>
              <a:t> et al., 2021; Lambie et al., 2019), yet researchers have not explored re-entry problems from the school counselors’ perspective. </a:t>
            </a:r>
          </a:p>
        </p:txBody>
      </p:sp>
    </p:spTree>
    <p:extLst>
      <p:ext uri="{BB962C8B-B14F-4D97-AF65-F5344CB8AC3E}">
        <p14:creationId xmlns:p14="http://schemas.microsoft.com/office/powerpoint/2010/main" val="399808152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A66529-14D8-489A-B78C-E46FA4B24FE9}"/>
              </a:ext>
            </a:extLst>
          </p:cNvPr>
          <p:cNvSpPr>
            <a:spLocks noGrp="1"/>
          </p:cNvSpPr>
          <p:nvPr>
            <p:ph type="title"/>
          </p:nvPr>
        </p:nvSpPr>
        <p:spPr>
          <a:xfrm>
            <a:off x="838200" y="365126"/>
            <a:ext cx="10515600" cy="615536"/>
          </a:xfrm>
        </p:spPr>
        <p:txBody>
          <a:bodyPr>
            <a:normAutofit fontScale="90000"/>
          </a:bodyPr>
          <a:lstStyle/>
          <a:p>
            <a:r>
              <a:rPr lang="en-US" dirty="0"/>
              <a:t>References</a:t>
            </a:r>
          </a:p>
        </p:txBody>
      </p:sp>
      <p:sp>
        <p:nvSpPr>
          <p:cNvPr id="3" name="Content Placeholder 2">
            <a:extLst>
              <a:ext uri="{FF2B5EF4-FFF2-40B4-BE49-F238E27FC236}">
                <a16:creationId xmlns:a16="http://schemas.microsoft.com/office/drawing/2014/main" id="{4E847AFF-ED9D-4679-9879-F0D60FFE9474}"/>
              </a:ext>
            </a:extLst>
          </p:cNvPr>
          <p:cNvSpPr>
            <a:spLocks noGrp="1"/>
          </p:cNvSpPr>
          <p:nvPr>
            <p:ph idx="1"/>
          </p:nvPr>
        </p:nvSpPr>
        <p:spPr>
          <a:xfrm>
            <a:off x="838200" y="980662"/>
            <a:ext cx="10515600" cy="5711686"/>
          </a:xfrm>
        </p:spPr>
        <p:txBody>
          <a:bodyPr>
            <a:normAutofit fontScale="55000" lnSpcReduction="20000"/>
          </a:bodyPr>
          <a:lstStyle/>
          <a:p>
            <a:r>
              <a:rPr lang="en-US" sz="3300" dirty="0">
                <a:solidFill>
                  <a:srgbClr val="222222"/>
                </a:solidFill>
                <a:effectLst/>
                <a:ea typeface="Times New Roman" panose="02020603050405020304" pitchFamily="18" charset="0"/>
              </a:rPr>
              <a:t>Lambie, G. W., </a:t>
            </a:r>
            <a:r>
              <a:rPr lang="en-US" sz="3300" dirty="0" err="1">
                <a:solidFill>
                  <a:srgbClr val="222222"/>
                </a:solidFill>
                <a:effectLst/>
                <a:ea typeface="Times New Roman" panose="02020603050405020304" pitchFamily="18" charset="0"/>
              </a:rPr>
              <a:t>Stickl</a:t>
            </a:r>
            <a:r>
              <a:rPr lang="en-US" sz="3300" dirty="0">
                <a:solidFill>
                  <a:srgbClr val="222222"/>
                </a:solidFill>
                <a:effectLst/>
                <a:ea typeface="Times New Roman" panose="02020603050405020304" pitchFamily="18" charset="0"/>
              </a:rPr>
              <a:t> Haugen, J., Borland, J. R., &amp; Campbell, L. O. (2019). Who Took" Counseling" out of the Role of Professional School Counselors in the United States?. </a:t>
            </a:r>
            <a:r>
              <a:rPr lang="en-US" sz="3300" i="1" dirty="0">
                <a:solidFill>
                  <a:srgbClr val="222222"/>
                </a:solidFill>
                <a:effectLst/>
                <a:ea typeface="Times New Roman" panose="02020603050405020304" pitchFamily="18" charset="0"/>
              </a:rPr>
              <a:t>Journal of School-Based Counseling Policy and Evaluation</a:t>
            </a:r>
            <a:r>
              <a:rPr lang="en-US" sz="3300" dirty="0">
                <a:solidFill>
                  <a:srgbClr val="222222"/>
                </a:solidFill>
                <a:effectLst/>
                <a:ea typeface="Times New Roman" panose="02020603050405020304" pitchFamily="18" charset="0"/>
              </a:rPr>
              <a:t>, </a:t>
            </a:r>
            <a:r>
              <a:rPr lang="en-US" sz="3300" i="1" dirty="0">
                <a:solidFill>
                  <a:srgbClr val="222222"/>
                </a:solidFill>
                <a:effectLst/>
                <a:ea typeface="Times New Roman" panose="02020603050405020304" pitchFamily="18" charset="0"/>
              </a:rPr>
              <a:t>1</a:t>
            </a:r>
            <a:r>
              <a:rPr lang="en-US" sz="3300" dirty="0">
                <a:solidFill>
                  <a:srgbClr val="222222"/>
                </a:solidFill>
                <a:effectLst/>
                <a:ea typeface="Times New Roman" panose="02020603050405020304" pitchFamily="18" charset="0"/>
              </a:rPr>
              <a:t>(3), 51-61.</a:t>
            </a:r>
            <a:endParaRPr lang="en-US" sz="3300" dirty="0">
              <a:effectLst/>
              <a:ea typeface="Times New Roman" panose="02020603050405020304" pitchFamily="18" charset="0"/>
            </a:endParaRPr>
          </a:p>
          <a:p>
            <a:r>
              <a:rPr lang="en-US" sz="3300" dirty="0"/>
              <a:t>Lancaster, C., Welch-Brasfield, M., &amp; Burke, M. F. (2021). Examining Variation in Compliance to a New School Counselor Policy by School and School Counseling Program Variables. Journal of School-Based Counseling Policy and Evaluation, 3(2), 61-72.https://doi.org/https://doi.org/10.25774/krkq-5577</a:t>
            </a:r>
          </a:p>
          <a:p>
            <a:r>
              <a:rPr lang="en-US" sz="3300" dirty="0" err="1"/>
              <a:t>Magson</a:t>
            </a:r>
            <a:r>
              <a:rPr lang="en-US" sz="3300" dirty="0"/>
              <a:t>, N. R., Freeman, J. Y., </a:t>
            </a:r>
            <a:r>
              <a:rPr lang="en-US" sz="3300" dirty="0" err="1"/>
              <a:t>Rapee</a:t>
            </a:r>
            <a:r>
              <a:rPr lang="en-US" sz="3300" dirty="0"/>
              <a:t>, R. M., Richardson, C. E., Oar, E. L., &amp; </a:t>
            </a:r>
            <a:r>
              <a:rPr lang="en-US" sz="3300" dirty="0" err="1"/>
              <a:t>Fardouly</a:t>
            </a:r>
            <a:r>
              <a:rPr lang="en-US" sz="3300" dirty="0"/>
              <a:t>, J. (2021). Risk and protective factors for prospective changes in adolescent mental health during the COVID-19 pandemic. Journal of youth and adolescence, 50(1), 44-57.</a:t>
            </a:r>
          </a:p>
          <a:p>
            <a:r>
              <a:rPr lang="en-US" sz="3300" dirty="0" err="1"/>
              <a:t>Mojtabai</a:t>
            </a:r>
            <a:r>
              <a:rPr lang="en-US" sz="3300" dirty="0"/>
              <a:t>, R., Stuart, E. A., Hwang, I., Eaton, W. W., Sampson, N., &amp; Kessler, R. C. (2015). Long-term effects of mental disorders on educational attainment in the National Comorbidity Survey ten-year follow-up. Social Psychiatry and Psychiatric Epidemiology, 50, 1577-1591. doi:10.1007/s00127-015-1083-5 </a:t>
            </a:r>
          </a:p>
          <a:p>
            <a:r>
              <a:rPr lang="en-US" sz="3300" dirty="0"/>
              <a:t>National Association for College Admission Counseling. (2011). 2011 state of college admissions. Author. </a:t>
            </a:r>
          </a:p>
          <a:p>
            <a:r>
              <a:rPr lang="en-US" sz="3300" dirty="0"/>
              <a:t>National Center for Education Statistics. (2016b). Number of students, number of full-time equivalent (FTE) counselors, psychologists, and social workers, and number of students per FTE counselor, psychologist, or social worker in public schools with those staff members, by selected school characteristics: 2015-16. In National Teacher and Staff Survey. R https://nces.ed.gov/surveys/ntps/ tables/ntps1516_027_s1n_04a.asp</a:t>
            </a:r>
          </a:p>
          <a:p>
            <a:r>
              <a:rPr lang="en-US" sz="3300" dirty="0" err="1"/>
              <a:t>Parzych</a:t>
            </a:r>
            <a:r>
              <a:rPr lang="en-US" sz="3300" dirty="0"/>
              <a:t>, J., Donohue, P., Gaesser, A., Chiu, M. (2019). Measuring the impact of school counselor ratios on student outcomes. ASCA Research Report. Retrieved from www.schoolcounselor.org/asca/media/asca/Publications/ Research-Release-Parzych.pdf </a:t>
            </a:r>
          </a:p>
          <a:p>
            <a:r>
              <a:rPr lang="en-US" sz="3300" dirty="0"/>
              <a:t>Peabody, M., Perryman, K. L., Hannah, M., Smith, L., &amp; </a:t>
            </a:r>
            <a:r>
              <a:rPr lang="en-US" sz="3300" dirty="0" err="1"/>
              <a:t>Sanyshyn</a:t>
            </a:r>
            <a:r>
              <a:rPr lang="en-US" sz="3300" dirty="0"/>
              <a:t>, S. M. (2018). Improving mental health outcomes for young children through the implementation of the Primary Project. Journal of School-Based Counseling Policy and Evaluation, 1, 40- 50. </a:t>
            </a:r>
          </a:p>
          <a:p>
            <a:pPr marL="0" indent="0">
              <a:buNone/>
            </a:pPr>
            <a:endParaRPr lang="en-US" dirty="0"/>
          </a:p>
        </p:txBody>
      </p:sp>
    </p:spTree>
    <p:extLst>
      <p:ext uri="{BB962C8B-B14F-4D97-AF65-F5344CB8AC3E}">
        <p14:creationId xmlns:p14="http://schemas.microsoft.com/office/powerpoint/2010/main" val="13613841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F49C1B-6747-4870-86FC-EBE672CFFB28}"/>
              </a:ext>
            </a:extLst>
          </p:cNvPr>
          <p:cNvSpPr>
            <a:spLocks noGrp="1"/>
          </p:cNvSpPr>
          <p:nvPr>
            <p:ph type="title"/>
          </p:nvPr>
        </p:nvSpPr>
        <p:spPr>
          <a:xfrm>
            <a:off x="838200" y="365126"/>
            <a:ext cx="10515600" cy="628788"/>
          </a:xfrm>
        </p:spPr>
        <p:txBody>
          <a:bodyPr>
            <a:normAutofit fontScale="90000"/>
          </a:bodyPr>
          <a:lstStyle/>
          <a:p>
            <a:r>
              <a:rPr lang="en-US" dirty="0"/>
              <a:t>References</a:t>
            </a:r>
          </a:p>
        </p:txBody>
      </p:sp>
      <p:sp>
        <p:nvSpPr>
          <p:cNvPr id="3" name="Content Placeholder 2">
            <a:extLst>
              <a:ext uri="{FF2B5EF4-FFF2-40B4-BE49-F238E27FC236}">
                <a16:creationId xmlns:a16="http://schemas.microsoft.com/office/drawing/2014/main" id="{075D433A-C878-4133-BBC1-6B29D0BB4AB0}"/>
              </a:ext>
            </a:extLst>
          </p:cNvPr>
          <p:cNvSpPr>
            <a:spLocks noGrp="1"/>
          </p:cNvSpPr>
          <p:nvPr>
            <p:ph idx="1"/>
          </p:nvPr>
        </p:nvSpPr>
        <p:spPr>
          <a:xfrm>
            <a:off x="838200" y="1113183"/>
            <a:ext cx="10515600" cy="5063780"/>
          </a:xfrm>
        </p:spPr>
        <p:txBody>
          <a:bodyPr/>
          <a:lstStyle/>
          <a:p>
            <a:r>
              <a:rPr lang="en-US" sz="1800" dirty="0">
                <a:solidFill>
                  <a:srgbClr val="222222"/>
                </a:solidFill>
                <a:effectLst/>
                <a:ea typeface="Times New Roman" panose="02020603050405020304" pitchFamily="18" charset="0"/>
              </a:rPr>
              <a:t>Pincus, R., </a:t>
            </a:r>
            <a:r>
              <a:rPr lang="en-US" sz="1800" dirty="0" err="1">
                <a:solidFill>
                  <a:srgbClr val="222222"/>
                </a:solidFill>
                <a:effectLst/>
                <a:ea typeface="Times New Roman" panose="02020603050405020304" pitchFamily="18" charset="0"/>
              </a:rPr>
              <a:t>Hannor</a:t>
            </a:r>
            <a:r>
              <a:rPr lang="en-US" sz="1800" dirty="0">
                <a:solidFill>
                  <a:srgbClr val="222222"/>
                </a:solidFill>
                <a:effectLst/>
                <a:ea typeface="Times New Roman" panose="02020603050405020304" pitchFamily="18" charset="0"/>
              </a:rPr>
              <a:t>-Walker, T., Wright, L., &amp; Justice, J. (2020). COVID-19’s effect on students: How school counselors rise to the rescue. </a:t>
            </a:r>
            <a:r>
              <a:rPr lang="en-US" sz="1800" i="1" dirty="0">
                <a:solidFill>
                  <a:srgbClr val="222222"/>
                </a:solidFill>
                <a:effectLst/>
                <a:ea typeface="Times New Roman" panose="02020603050405020304" pitchFamily="18" charset="0"/>
              </a:rPr>
              <a:t>NASSP Bulletin</a:t>
            </a:r>
            <a:r>
              <a:rPr lang="en-US" sz="1800" dirty="0">
                <a:solidFill>
                  <a:srgbClr val="222222"/>
                </a:solidFill>
                <a:effectLst/>
                <a:ea typeface="Times New Roman" panose="02020603050405020304" pitchFamily="18" charset="0"/>
              </a:rPr>
              <a:t>, </a:t>
            </a:r>
            <a:r>
              <a:rPr lang="en-US" sz="1800" i="1" dirty="0">
                <a:solidFill>
                  <a:srgbClr val="222222"/>
                </a:solidFill>
                <a:effectLst/>
                <a:ea typeface="Times New Roman" panose="02020603050405020304" pitchFamily="18" charset="0"/>
              </a:rPr>
              <a:t>104</a:t>
            </a:r>
            <a:r>
              <a:rPr lang="en-US" sz="1800" dirty="0">
                <a:solidFill>
                  <a:srgbClr val="222222"/>
                </a:solidFill>
                <a:effectLst/>
                <a:ea typeface="Times New Roman" panose="02020603050405020304" pitchFamily="18" charset="0"/>
              </a:rPr>
              <a:t>(4), 241-256.</a:t>
            </a:r>
            <a:endParaRPr lang="en-US" sz="1800" dirty="0">
              <a:effectLst/>
              <a:ea typeface="Times New Roman" panose="02020603050405020304" pitchFamily="18" charset="0"/>
            </a:endParaRPr>
          </a:p>
          <a:p>
            <a:pPr>
              <a:lnSpc>
                <a:spcPts val="2400"/>
              </a:lnSpc>
              <a:spcBef>
                <a:spcPts val="0"/>
              </a:spcBef>
            </a:pPr>
            <a:r>
              <a:rPr lang="en-US" sz="1800" dirty="0" err="1">
                <a:solidFill>
                  <a:srgbClr val="000000"/>
                </a:solidFill>
                <a:effectLst/>
                <a:ea typeface="Times New Roman" panose="02020603050405020304" pitchFamily="18" charset="0"/>
              </a:rPr>
              <a:t>Salloum</a:t>
            </a:r>
            <a:r>
              <a:rPr lang="en-US" sz="1800" dirty="0">
                <a:solidFill>
                  <a:srgbClr val="000000"/>
                </a:solidFill>
                <a:effectLst/>
                <a:ea typeface="Times New Roman" panose="02020603050405020304" pitchFamily="18" charset="0"/>
              </a:rPr>
              <a:t>, A., &amp; Overstreet, S. (2008) Evaluation of individual and group grief and trauma interventions for children post disaster. </a:t>
            </a:r>
            <a:r>
              <a:rPr lang="en-US" sz="1800" i="1" dirty="0">
                <a:solidFill>
                  <a:srgbClr val="000000"/>
                </a:solidFill>
                <a:effectLst/>
                <a:ea typeface="Times New Roman" panose="02020603050405020304" pitchFamily="18" charset="0"/>
              </a:rPr>
              <a:t>Journal of Clinical Child &amp; Adolescent Psychology</a:t>
            </a:r>
            <a:r>
              <a:rPr lang="en-US" sz="1800" dirty="0">
                <a:solidFill>
                  <a:srgbClr val="000000"/>
                </a:solidFill>
                <a:effectLst/>
                <a:ea typeface="Times New Roman" panose="02020603050405020304" pitchFamily="18" charset="0"/>
              </a:rPr>
              <a:t>, </a:t>
            </a:r>
            <a:r>
              <a:rPr lang="en-US" sz="1800" i="1" dirty="0">
                <a:solidFill>
                  <a:srgbClr val="000000"/>
                </a:solidFill>
                <a:effectLst/>
                <a:ea typeface="Times New Roman" panose="02020603050405020304" pitchFamily="18" charset="0"/>
              </a:rPr>
              <a:t>37</a:t>
            </a:r>
            <a:r>
              <a:rPr lang="en-US" sz="1800" dirty="0">
                <a:solidFill>
                  <a:srgbClr val="000000"/>
                </a:solidFill>
                <a:effectLst/>
                <a:ea typeface="Times New Roman" panose="02020603050405020304" pitchFamily="18" charset="0"/>
              </a:rPr>
              <a:t>(3), 495-507. </a:t>
            </a:r>
            <a:r>
              <a:rPr lang="en-US" sz="1800" u="sng" dirty="0">
                <a:solidFill>
                  <a:srgbClr val="0000FF"/>
                </a:solidFill>
                <a:effectLst/>
                <a:ea typeface="Times New Roman" panose="02020603050405020304" pitchFamily="18" charset="0"/>
                <a:hlinkClick r:id="rId2"/>
              </a:rPr>
              <a:t>https://doi.org/10.1080/15374410802148194</a:t>
            </a:r>
            <a:endParaRPr lang="en-US" sz="1800" dirty="0">
              <a:effectLst/>
              <a:ea typeface="Times New Roman" panose="02020603050405020304" pitchFamily="18" charset="0"/>
            </a:endParaRPr>
          </a:p>
          <a:p>
            <a:pPr>
              <a:lnSpc>
                <a:spcPts val="2400"/>
              </a:lnSpc>
              <a:spcBef>
                <a:spcPts val="0"/>
              </a:spcBef>
            </a:pPr>
            <a:r>
              <a:rPr lang="en-US" sz="1800" dirty="0">
                <a:solidFill>
                  <a:srgbClr val="000000"/>
                </a:solidFill>
                <a:effectLst/>
                <a:ea typeface="Times New Roman" panose="02020603050405020304" pitchFamily="18" charset="0"/>
              </a:rPr>
              <a:t>Sanchez, A. L., </a:t>
            </a:r>
            <a:r>
              <a:rPr lang="en-US" sz="1800" dirty="0" err="1">
                <a:solidFill>
                  <a:srgbClr val="000000"/>
                </a:solidFill>
                <a:effectLst/>
                <a:ea typeface="Times New Roman" panose="02020603050405020304" pitchFamily="18" charset="0"/>
              </a:rPr>
              <a:t>Cornacchio</a:t>
            </a:r>
            <a:r>
              <a:rPr lang="en-US" sz="1800" dirty="0">
                <a:solidFill>
                  <a:srgbClr val="000000"/>
                </a:solidFill>
                <a:effectLst/>
                <a:ea typeface="Times New Roman" panose="02020603050405020304" pitchFamily="18" charset="0"/>
              </a:rPr>
              <a:t>, D., </a:t>
            </a:r>
            <a:r>
              <a:rPr lang="en-US" sz="1800" dirty="0" err="1">
                <a:solidFill>
                  <a:srgbClr val="000000"/>
                </a:solidFill>
                <a:effectLst/>
                <a:ea typeface="Times New Roman" panose="02020603050405020304" pitchFamily="18" charset="0"/>
              </a:rPr>
              <a:t>Poznanski</a:t>
            </a:r>
            <a:r>
              <a:rPr lang="en-US" sz="1800" dirty="0">
                <a:solidFill>
                  <a:srgbClr val="000000"/>
                </a:solidFill>
                <a:effectLst/>
                <a:ea typeface="Times New Roman" panose="02020603050405020304" pitchFamily="18" charset="0"/>
              </a:rPr>
              <a:t>, B., </a:t>
            </a:r>
            <a:r>
              <a:rPr lang="en-US" sz="1800" dirty="0" err="1">
                <a:solidFill>
                  <a:srgbClr val="000000"/>
                </a:solidFill>
                <a:effectLst/>
                <a:ea typeface="Times New Roman" panose="02020603050405020304" pitchFamily="18" charset="0"/>
              </a:rPr>
              <a:t>Golik</a:t>
            </a:r>
            <a:r>
              <a:rPr lang="en-US" sz="1800" dirty="0">
                <a:solidFill>
                  <a:srgbClr val="000000"/>
                </a:solidFill>
                <a:effectLst/>
                <a:ea typeface="Times New Roman" panose="02020603050405020304" pitchFamily="18" charset="0"/>
              </a:rPr>
              <a:t>, A., Chou, T., &amp; Comer, J. (2018). The effectiveness of school-based mental health services for elementary- aged children: A meta-analysis. </a:t>
            </a:r>
            <a:r>
              <a:rPr lang="en-US" sz="1800" i="1" dirty="0">
                <a:solidFill>
                  <a:srgbClr val="000000"/>
                </a:solidFill>
                <a:effectLst/>
                <a:ea typeface="Times New Roman" panose="02020603050405020304" pitchFamily="18" charset="0"/>
              </a:rPr>
              <a:t>Journal of the American Academy of Child &amp; Adolescent Psychiatry, 57, </a:t>
            </a:r>
            <a:r>
              <a:rPr lang="en-US" sz="1800" dirty="0">
                <a:solidFill>
                  <a:srgbClr val="000000"/>
                </a:solidFill>
                <a:effectLst/>
                <a:ea typeface="Times New Roman" panose="02020603050405020304" pitchFamily="18" charset="0"/>
              </a:rPr>
              <a:t>153-165. </a:t>
            </a:r>
            <a:endParaRPr lang="en-US" sz="1800" dirty="0">
              <a:effectLst/>
              <a:ea typeface="Times New Roman" panose="02020603050405020304" pitchFamily="18" charset="0"/>
            </a:endParaRPr>
          </a:p>
          <a:p>
            <a:pPr>
              <a:lnSpc>
                <a:spcPts val="2400"/>
              </a:lnSpc>
              <a:spcBef>
                <a:spcPts val="0"/>
              </a:spcBef>
            </a:pPr>
            <a:r>
              <a:rPr lang="en-US" sz="1800" dirty="0" err="1">
                <a:solidFill>
                  <a:srgbClr val="000000"/>
                </a:solidFill>
                <a:effectLst/>
                <a:ea typeface="Times New Roman" panose="02020603050405020304" pitchFamily="18" charset="0"/>
              </a:rPr>
              <a:t>Udwin</a:t>
            </a:r>
            <a:r>
              <a:rPr lang="en-US" sz="1800" dirty="0">
                <a:solidFill>
                  <a:srgbClr val="000000"/>
                </a:solidFill>
                <a:effectLst/>
                <a:ea typeface="Times New Roman" panose="02020603050405020304" pitchFamily="18" charset="0"/>
              </a:rPr>
              <a:t>, O., Boyle, S., Yule, W., Bolton, D., and </a:t>
            </a:r>
            <a:r>
              <a:rPr lang="en-US" sz="1800" dirty="0" err="1">
                <a:solidFill>
                  <a:srgbClr val="000000"/>
                </a:solidFill>
                <a:effectLst/>
                <a:ea typeface="Times New Roman" panose="02020603050405020304" pitchFamily="18" charset="0"/>
              </a:rPr>
              <a:t>O’Ryan</a:t>
            </a:r>
            <a:r>
              <a:rPr lang="en-US" sz="1800" dirty="0">
                <a:solidFill>
                  <a:srgbClr val="000000"/>
                </a:solidFill>
                <a:effectLst/>
                <a:ea typeface="Times New Roman" panose="02020603050405020304" pitchFamily="18" charset="0"/>
              </a:rPr>
              <a:t>, D. (2000). Risk factors for long-term psychological effects of a disaster experienced in adolescence: predictors of post-traumatic stress disorder. </a:t>
            </a:r>
            <a:r>
              <a:rPr lang="en-US" sz="1800" i="1" dirty="0">
                <a:solidFill>
                  <a:srgbClr val="000000"/>
                </a:solidFill>
                <a:effectLst/>
                <a:ea typeface="Times New Roman" panose="02020603050405020304" pitchFamily="18" charset="0"/>
              </a:rPr>
              <a:t>J. Child Psychol. Psychiatry </a:t>
            </a:r>
            <a:r>
              <a:rPr lang="en-US" sz="1800" dirty="0">
                <a:solidFill>
                  <a:srgbClr val="000000"/>
                </a:solidFill>
                <a:effectLst/>
                <a:ea typeface="Times New Roman" panose="02020603050405020304" pitchFamily="18" charset="0"/>
              </a:rPr>
              <a:t>41, 969–979. </a:t>
            </a:r>
            <a:r>
              <a:rPr lang="en-US" sz="1800" dirty="0" err="1">
                <a:solidFill>
                  <a:srgbClr val="000000"/>
                </a:solidFill>
                <a:effectLst/>
                <a:ea typeface="Times New Roman" panose="02020603050405020304" pitchFamily="18" charset="0"/>
              </a:rPr>
              <a:t>doi</a:t>
            </a:r>
            <a:r>
              <a:rPr lang="en-US" sz="1800" dirty="0">
                <a:solidFill>
                  <a:srgbClr val="000000"/>
                </a:solidFill>
                <a:effectLst/>
                <a:ea typeface="Times New Roman" panose="02020603050405020304" pitchFamily="18" charset="0"/>
              </a:rPr>
              <a:t>: 10.1111/1469-7610.00685 </a:t>
            </a:r>
            <a:endParaRPr lang="en-US" sz="1800" dirty="0">
              <a:effectLst/>
              <a:ea typeface="Times New Roman" panose="02020603050405020304" pitchFamily="18" charset="0"/>
            </a:endParaRPr>
          </a:p>
          <a:p>
            <a:pPr>
              <a:lnSpc>
                <a:spcPts val="2400"/>
              </a:lnSpc>
              <a:spcBef>
                <a:spcPts val="0"/>
              </a:spcBef>
            </a:pPr>
            <a:r>
              <a:rPr lang="en-US" sz="1800" dirty="0">
                <a:solidFill>
                  <a:srgbClr val="333333"/>
                </a:solidFill>
                <a:effectLst/>
                <a:ea typeface="Times New Roman" panose="02020603050405020304" pitchFamily="18" charset="0"/>
              </a:rPr>
              <a:t>Whitney, D. G., &amp; Peterson, M.D. (2019).  US national and state-level prevalence of mental health disorders and disparities of mental health care use in children. </a:t>
            </a:r>
            <a:r>
              <a:rPr lang="en-US" sz="1800" i="1" dirty="0">
                <a:solidFill>
                  <a:srgbClr val="333333"/>
                </a:solidFill>
                <a:effectLst/>
                <a:ea typeface="Times New Roman" panose="02020603050405020304" pitchFamily="18" charset="0"/>
              </a:rPr>
              <a:t>JAMA Pediatrics, </a:t>
            </a:r>
            <a:r>
              <a:rPr lang="en-US" sz="1800" dirty="0">
                <a:solidFill>
                  <a:srgbClr val="333333"/>
                </a:solidFill>
                <a:effectLst/>
                <a:ea typeface="Times New Roman" panose="02020603050405020304" pitchFamily="18" charset="0"/>
              </a:rPr>
              <a:t>173(4):389–391. doi:10.1001/jamapediatrics.2018.5399</a:t>
            </a:r>
            <a:r>
              <a:rPr lang="en-US" sz="1800" dirty="0">
                <a:solidFill>
                  <a:srgbClr val="000000"/>
                </a:solidFill>
                <a:effectLst/>
                <a:ea typeface="Times New Roman" panose="02020603050405020304" pitchFamily="18" charset="0"/>
              </a:rPr>
              <a:t>  </a:t>
            </a:r>
            <a:endParaRPr lang="en-US" sz="1800" dirty="0">
              <a:effectLst/>
              <a:ea typeface="Times New Roman" panose="02020603050405020304" pitchFamily="18" charset="0"/>
            </a:endParaRPr>
          </a:p>
          <a:p>
            <a:endParaRPr lang="en-US" dirty="0"/>
          </a:p>
        </p:txBody>
      </p:sp>
    </p:spTree>
    <p:extLst>
      <p:ext uri="{BB962C8B-B14F-4D97-AF65-F5344CB8AC3E}">
        <p14:creationId xmlns:p14="http://schemas.microsoft.com/office/powerpoint/2010/main" val="21324415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96C2B-58BC-4527-B9BC-975248323A72}"/>
              </a:ext>
            </a:extLst>
          </p:cNvPr>
          <p:cNvSpPr>
            <a:spLocks noGrp="1"/>
          </p:cNvSpPr>
          <p:nvPr>
            <p:ph type="title"/>
          </p:nvPr>
        </p:nvSpPr>
        <p:spPr>
          <a:xfrm>
            <a:off x="838200" y="365126"/>
            <a:ext cx="10515600" cy="592818"/>
          </a:xfrm>
        </p:spPr>
        <p:txBody>
          <a:bodyPr>
            <a:normAutofit fontScale="90000"/>
          </a:bodyPr>
          <a:lstStyle/>
          <a:p>
            <a:r>
              <a:rPr lang="en-US" dirty="0"/>
              <a:t>Students and COVID-19 Related Distress</a:t>
            </a:r>
          </a:p>
        </p:txBody>
      </p:sp>
      <p:sp>
        <p:nvSpPr>
          <p:cNvPr id="3" name="Content Placeholder 2">
            <a:extLst>
              <a:ext uri="{FF2B5EF4-FFF2-40B4-BE49-F238E27FC236}">
                <a16:creationId xmlns:a16="http://schemas.microsoft.com/office/drawing/2014/main" id="{2240EC37-E3B8-4CE3-BC92-35FE2C1500F5}"/>
              </a:ext>
            </a:extLst>
          </p:cNvPr>
          <p:cNvSpPr>
            <a:spLocks noGrp="1"/>
          </p:cNvSpPr>
          <p:nvPr>
            <p:ph idx="1"/>
          </p:nvPr>
        </p:nvSpPr>
        <p:spPr>
          <a:xfrm>
            <a:off x="838200" y="957944"/>
            <a:ext cx="10515600" cy="5219019"/>
          </a:xfrm>
        </p:spPr>
        <p:txBody>
          <a:bodyPr>
            <a:normAutofit/>
          </a:bodyPr>
          <a:lstStyle/>
          <a:p>
            <a:pPr marR="0">
              <a:lnSpc>
                <a:spcPct val="120000"/>
              </a:lnSpc>
              <a:spcBef>
                <a:spcPts val="0"/>
              </a:spcBef>
              <a:spcAft>
                <a:spcPts val="0"/>
              </a:spcAft>
              <a:buFont typeface="Wingdings" panose="05000000000000000000" pitchFamily="2" charset="2"/>
              <a:buChar char="q"/>
            </a:pPr>
            <a:r>
              <a:rPr lang="en-US" sz="2000" dirty="0">
                <a:solidFill>
                  <a:srgbClr val="000000"/>
                </a:solidFill>
                <a:effectLst/>
                <a:ea typeface="Times New Roman" panose="02020603050405020304" pitchFamily="18" charset="0"/>
              </a:rPr>
              <a:t>Research findings indicate that COVID-19 restrictions adversely affected youth in multiple ways including the development of unhealthy eating habits, increased screen time, reduced physical activity, sleep disturbances, academic delays, social problems, and an overall escalation in their mental health concerns (Ellis et al., 2020; </a:t>
            </a:r>
            <a:r>
              <a:rPr lang="en-US" sz="2000" dirty="0" err="1">
                <a:solidFill>
                  <a:srgbClr val="000000"/>
                </a:solidFill>
                <a:effectLst/>
                <a:ea typeface="Times New Roman" panose="02020603050405020304" pitchFamily="18" charset="0"/>
              </a:rPr>
              <a:t>Karaman</a:t>
            </a:r>
            <a:r>
              <a:rPr lang="en-US" sz="2000" dirty="0">
                <a:solidFill>
                  <a:srgbClr val="000000"/>
                </a:solidFill>
                <a:effectLst/>
                <a:ea typeface="Times New Roman" panose="02020603050405020304" pitchFamily="18" charset="0"/>
              </a:rPr>
              <a:t> et al., 2021; </a:t>
            </a:r>
            <a:r>
              <a:rPr lang="en-US" sz="2000" dirty="0" err="1">
                <a:solidFill>
                  <a:srgbClr val="000000"/>
                </a:solidFill>
                <a:effectLst/>
                <a:ea typeface="Times New Roman" panose="02020603050405020304" pitchFamily="18" charset="0"/>
              </a:rPr>
              <a:t>Magson</a:t>
            </a:r>
            <a:r>
              <a:rPr lang="en-US" sz="2000" dirty="0">
                <a:solidFill>
                  <a:srgbClr val="000000"/>
                </a:solidFill>
                <a:effectLst/>
                <a:ea typeface="Times New Roman" panose="02020603050405020304" pitchFamily="18" charset="0"/>
              </a:rPr>
              <a:t> et al., 2021). </a:t>
            </a:r>
          </a:p>
          <a:p>
            <a:pPr marR="0">
              <a:lnSpc>
                <a:spcPct val="120000"/>
              </a:lnSpc>
              <a:spcBef>
                <a:spcPts val="0"/>
              </a:spcBef>
              <a:spcAft>
                <a:spcPts val="0"/>
              </a:spcAft>
              <a:buFont typeface="Wingdings" panose="05000000000000000000" pitchFamily="2" charset="2"/>
              <a:buChar char="q"/>
            </a:pPr>
            <a:r>
              <a:rPr lang="en-US" sz="2000" dirty="0">
                <a:solidFill>
                  <a:srgbClr val="000000"/>
                </a:solidFill>
                <a:ea typeface="Times New Roman" panose="02020603050405020304" pitchFamily="18" charset="0"/>
              </a:rPr>
              <a:t>R</a:t>
            </a:r>
            <a:r>
              <a:rPr lang="en-US" sz="2000" dirty="0">
                <a:solidFill>
                  <a:srgbClr val="000000"/>
                </a:solidFill>
                <a:effectLst/>
                <a:ea typeface="Times New Roman" panose="02020603050405020304" pitchFamily="18" charset="0"/>
              </a:rPr>
              <a:t>esearch focused on adolescents has found extended time in social isolation disrupted their developmental reliance on peer interactions for social and emotional support (Imran et al.,2020). </a:t>
            </a:r>
          </a:p>
          <a:p>
            <a:pPr marR="0">
              <a:lnSpc>
                <a:spcPct val="120000"/>
              </a:lnSpc>
              <a:spcBef>
                <a:spcPts val="0"/>
              </a:spcBef>
              <a:spcAft>
                <a:spcPts val="0"/>
              </a:spcAft>
              <a:buFont typeface="Wingdings" panose="05000000000000000000" pitchFamily="2" charset="2"/>
              <a:buChar char="q"/>
            </a:pPr>
            <a:r>
              <a:rPr lang="en-US" sz="2000" dirty="0">
                <a:solidFill>
                  <a:srgbClr val="000000"/>
                </a:solidFill>
                <a:effectLst/>
                <a:ea typeface="Times New Roman" panose="02020603050405020304" pitchFamily="18" charset="0"/>
              </a:rPr>
              <a:t>Multiple studies have found that not feeling connected to friends, high social media usage, and general COVID-19 related fears were associated with higher levels of depression and anxiety (Ellis et al., 2020; </a:t>
            </a:r>
            <a:r>
              <a:rPr lang="en-US" sz="2000" dirty="0" err="1">
                <a:solidFill>
                  <a:srgbClr val="000000"/>
                </a:solidFill>
                <a:effectLst/>
                <a:ea typeface="Times New Roman" panose="02020603050405020304" pitchFamily="18" charset="0"/>
              </a:rPr>
              <a:t>Karaman</a:t>
            </a:r>
            <a:r>
              <a:rPr lang="en-US" sz="2000" dirty="0">
                <a:solidFill>
                  <a:srgbClr val="000000"/>
                </a:solidFill>
                <a:effectLst/>
                <a:ea typeface="Times New Roman" panose="02020603050405020304" pitchFamily="18" charset="0"/>
              </a:rPr>
              <a:t> et al., 2021; </a:t>
            </a:r>
            <a:r>
              <a:rPr lang="en-US" sz="2000" dirty="0" err="1">
                <a:solidFill>
                  <a:srgbClr val="000000"/>
                </a:solidFill>
                <a:effectLst/>
                <a:ea typeface="Times New Roman" panose="02020603050405020304" pitchFamily="18" charset="0"/>
              </a:rPr>
              <a:t>Magson</a:t>
            </a:r>
            <a:r>
              <a:rPr lang="en-US" sz="2000" dirty="0">
                <a:solidFill>
                  <a:srgbClr val="000000"/>
                </a:solidFill>
                <a:effectLst/>
                <a:ea typeface="Times New Roman" panose="02020603050405020304" pitchFamily="18" charset="0"/>
              </a:rPr>
              <a:t> et al., 2021). </a:t>
            </a:r>
            <a:endParaRPr lang="en-US" sz="2000" dirty="0">
              <a:effectLst/>
              <a:ea typeface="Times New Roman" panose="02020603050405020304" pitchFamily="18" charset="0"/>
            </a:endParaRPr>
          </a:p>
          <a:p>
            <a:pPr marR="0">
              <a:lnSpc>
                <a:spcPct val="120000"/>
              </a:lnSpc>
              <a:spcBef>
                <a:spcPts val="0"/>
              </a:spcBef>
              <a:spcAft>
                <a:spcPts val="0"/>
              </a:spcAft>
              <a:buFont typeface="Wingdings" panose="05000000000000000000" pitchFamily="2" charset="2"/>
              <a:buChar char="q"/>
            </a:pPr>
            <a:r>
              <a:rPr lang="en-US" sz="2000" dirty="0">
                <a:solidFill>
                  <a:srgbClr val="000000"/>
                </a:solidFill>
                <a:effectLst/>
                <a:ea typeface="Times New Roman" panose="02020603050405020304" pitchFamily="18" charset="0"/>
              </a:rPr>
              <a:t>Researchers have found that high school students displayed trauma symptomology during quarantine restrictions with psychological effects related to feeling unsafe, fear of death, and uncertainty about the future (</a:t>
            </a:r>
            <a:r>
              <a:rPr lang="en-US" sz="2000" dirty="0" err="1">
                <a:solidFill>
                  <a:srgbClr val="000000"/>
                </a:solidFill>
                <a:effectLst/>
                <a:ea typeface="Times New Roman" panose="02020603050405020304" pitchFamily="18" charset="0"/>
              </a:rPr>
              <a:t>Karaman</a:t>
            </a:r>
            <a:r>
              <a:rPr lang="en-US" sz="2000" dirty="0">
                <a:solidFill>
                  <a:srgbClr val="000000"/>
                </a:solidFill>
                <a:effectLst/>
                <a:ea typeface="Times New Roman" panose="02020603050405020304" pitchFamily="18" charset="0"/>
              </a:rPr>
              <a:t> et al., 2021). </a:t>
            </a:r>
          </a:p>
          <a:p>
            <a:pPr marR="0">
              <a:lnSpc>
                <a:spcPct val="120000"/>
              </a:lnSpc>
              <a:spcBef>
                <a:spcPts val="0"/>
              </a:spcBef>
              <a:spcAft>
                <a:spcPts val="0"/>
              </a:spcAft>
              <a:buFont typeface="Wingdings" panose="05000000000000000000" pitchFamily="2" charset="2"/>
              <a:buChar char="q"/>
            </a:pPr>
            <a:r>
              <a:rPr lang="en-US" sz="2000" dirty="0">
                <a:solidFill>
                  <a:srgbClr val="000000"/>
                </a:solidFill>
                <a:effectLst/>
                <a:ea typeface="Times New Roman" panose="02020603050405020304" pitchFamily="18" charset="0"/>
              </a:rPr>
              <a:t>While less is known about the impact of COVID-19 on children, evidence is emerging to indicate that the pandemic has elevated Adverse Childhood Experiences (ACEs) (Bryant et al., 2020). </a:t>
            </a:r>
            <a:endParaRPr lang="en-US" sz="2000" dirty="0"/>
          </a:p>
        </p:txBody>
      </p:sp>
    </p:spTree>
    <p:extLst>
      <p:ext uri="{BB962C8B-B14F-4D97-AF65-F5344CB8AC3E}">
        <p14:creationId xmlns:p14="http://schemas.microsoft.com/office/powerpoint/2010/main" val="20489192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F411E4-5200-44F9-8FB7-74279E943749}"/>
              </a:ext>
            </a:extLst>
          </p:cNvPr>
          <p:cNvSpPr>
            <a:spLocks noGrp="1"/>
          </p:cNvSpPr>
          <p:nvPr>
            <p:ph type="title"/>
          </p:nvPr>
        </p:nvSpPr>
        <p:spPr>
          <a:xfrm>
            <a:off x="838200" y="365126"/>
            <a:ext cx="10515600" cy="621846"/>
          </a:xfrm>
        </p:spPr>
        <p:txBody>
          <a:bodyPr>
            <a:normAutofit fontScale="90000"/>
          </a:bodyPr>
          <a:lstStyle/>
          <a:p>
            <a:r>
              <a:rPr lang="en-US" dirty="0"/>
              <a:t>Students’ Mental Health</a:t>
            </a:r>
          </a:p>
        </p:txBody>
      </p:sp>
      <p:sp>
        <p:nvSpPr>
          <p:cNvPr id="3" name="Content Placeholder 2">
            <a:extLst>
              <a:ext uri="{FF2B5EF4-FFF2-40B4-BE49-F238E27FC236}">
                <a16:creationId xmlns:a16="http://schemas.microsoft.com/office/drawing/2014/main" id="{68C36B97-48E8-43AC-BF8F-3ACA944D5093}"/>
              </a:ext>
            </a:extLst>
          </p:cNvPr>
          <p:cNvSpPr>
            <a:spLocks noGrp="1"/>
          </p:cNvSpPr>
          <p:nvPr>
            <p:ph idx="1"/>
          </p:nvPr>
        </p:nvSpPr>
        <p:spPr>
          <a:xfrm>
            <a:off x="838200" y="1117600"/>
            <a:ext cx="10515600" cy="5059363"/>
          </a:xfrm>
        </p:spPr>
        <p:txBody>
          <a:bodyPr>
            <a:normAutofit/>
          </a:bodyPr>
          <a:lstStyle/>
          <a:p>
            <a:pPr>
              <a:buFont typeface="Wingdings" panose="05000000000000000000" pitchFamily="2" charset="2"/>
              <a:buChar char="q"/>
            </a:pPr>
            <a:r>
              <a:rPr lang="en-US" sz="2200" dirty="0">
                <a:solidFill>
                  <a:srgbClr val="000000"/>
                </a:solidFill>
                <a:effectLst/>
                <a:ea typeface="Times New Roman" panose="02020603050405020304" pitchFamily="18" charset="0"/>
              </a:rPr>
              <a:t>Even in pre-COVID times, with the rise in school shootings and </a:t>
            </a:r>
            <a:r>
              <a:rPr lang="en-US" sz="2200" dirty="0">
                <a:solidFill>
                  <a:srgbClr val="000000"/>
                </a:solidFill>
                <a:ea typeface="Times New Roman" panose="02020603050405020304" pitchFamily="18" charset="0"/>
              </a:rPr>
              <a:t>youth</a:t>
            </a:r>
            <a:r>
              <a:rPr lang="en-US" sz="2200" dirty="0">
                <a:solidFill>
                  <a:srgbClr val="000000"/>
                </a:solidFill>
                <a:effectLst/>
                <a:ea typeface="Times New Roman" panose="02020603050405020304" pitchFamily="18" charset="0"/>
              </a:rPr>
              <a:t> suicide, the mental health of K-12 populations had become a public health concern. </a:t>
            </a:r>
          </a:p>
          <a:p>
            <a:pPr>
              <a:buFont typeface="Wingdings" panose="05000000000000000000" pitchFamily="2" charset="2"/>
              <a:buChar char="q"/>
            </a:pPr>
            <a:r>
              <a:rPr lang="en-US" sz="2200" dirty="0">
                <a:solidFill>
                  <a:srgbClr val="000000"/>
                </a:solidFill>
                <a:effectLst/>
                <a:ea typeface="Times New Roman" panose="02020603050405020304" pitchFamily="18" charset="0"/>
              </a:rPr>
              <a:t>According to the National Alliance on Mental Illness (NAMI) one in six children </a:t>
            </a:r>
            <a:r>
              <a:rPr lang="en-US" sz="2200" dirty="0">
                <a:solidFill>
                  <a:srgbClr val="353535"/>
                </a:solidFill>
                <a:effectLst/>
                <a:ea typeface="Times New Roman" panose="02020603050405020304" pitchFamily="18" charset="0"/>
              </a:rPr>
              <a:t>U.S. youth aged 6-17 experienced a mental health disorder </a:t>
            </a:r>
            <a:r>
              <a:rPr lang="en-US" sz="2200" dirty="0">
                <a:solidFill>
                  <a:srgbClr val="000000"/>
                </a:solidFill>
                <a:effectLst/>
                <a:ea typeface="Times New Roman" panose="02020603050405020304" pitchFamily="18" charset="0"/>
              </a:rPr>
              <a:t>(Whitney &amp; Peterson, 2019). </a:t>
            </a:r>
          </a:p>
          <a:p>
            <a:pPr>
              <a:buFont typeface="Wingdings" panose="05000000000000000000" pitchFamily="2" charset="2"/>
              <a:buChar char="q"/>
            </a:pPr>
            <a:r>
              <a:rPr lang="en-US" sz="2200" dirty="0">
                <a:solidFill>
                  <a:srgbClr val="000000"/>
                </a:solidFill>
                <a:effectLst/>
                <a:ea typeface="Times New Roman" panose="02020603050405020304" pitchFamily="18" charset="0"/>
              </a:rPr>
              <a:t>Evidence suggests that </a:t>
            </a:r>
            <a:r>
              <a:rPr lang="en-US" sz="2200" dirty="0">
                <a:solidFill>
                  <a:srgbClr val="353535"/>
                </a:solidFill>
                <a:effectLst/>
                <a:ea typeface="Times New Roman" panose="02020603050405020304" pitchFamily="18" charset="0"/>
              </a:rPr>
              <a:t>unaddressed mental health needs contribute to delinquency, substance abuse, poor academic attainment, high risk behaviors, and depressed graduation rates (</a:t>
            </a:r>
            <a:r>
              <a:rPr lang="en-US" sz="2200" dirty="0" err="1">
                <a:solidFill>
                  <a:srgbClr val="353535"/>
                </a:solidFill>
                <a:effectLst/>
                <a:ea typeface="Times New Roman" panose="02020603050405020304" pitchFamily="18" charset="0"/>
              </a:rPr>
              <a:t>Mojabai</a:t>
            </a:r>
            <a:r>
              <a:rPr lang="en-US" sz="2200" dirty="0">
                <a:solidFill>
                  <a:srgbClr val="353535"/>
                </a:solidFill>
                <a:effectLst/>
                <a:ea typeface="Times New Roman" panose="02020603050405020304" pitchFamily="18" charset="0"/>
              </a:rPr>
              <a:t> et al., 2015; Peabody et al., 2018; Sanchez et al., 2018). </a:t>
            </a:r>
          </a:p>
          <a:p>
            <a:pPr>
              <a:buFont typeface="Wingdings" panose="05000000000000000000" pitchFamily="2" charset="2"/>
              <a:buChar char="q"/>
            </a:pPr>
            <a:r>
              <a:rPr lang="en-US" sz="2200" dirty="0">
                <a:solidFill>
                  <a:srgbClr val="353535"/>
                </a:solidFill>
                <a:effectLst/>
                <a:ea typeface="Times New Roman" panose="02020603050405020304" pitchFamily="18" charset="0"/>
              </a:rPr>
              <a:t>Since re-entry, indicators suggest the pandemic has worsened children’s mental health </a:t>
            </a:r>
            <a:r>
              <a:rPr lang="en-US" sz="2200" dirty="0">
                <a:solidFill>
                  <a:srgbClr val="000000"/>
                </a:solidFill>
                <a:effectLst/>
                <a:ea typeface="Times New Roman" panose="02020603050405020304" pitchFamily="18" charset="0"/>
              </a:rPr>
              <a:t>(</a:t>
            </a:r>
            <a:r>
              <a:rPr lang="en-US" sz="2200" dirty="0" err="1">
                <a:solidFill>
                  <a:srgbClr val="000000"/>
                </a:solidFill>
                <a:effectLst/>
                <a:ea typeface="Times New Roman" panose="02020603050405020304" pitchFamily="18" charset="0"/>
              </a:rPr>
              <a:t>Karaman</a:t>
            </a:r>
            <a:r>
              <a:rPr lang="en-US" sz="2200" dirty="0">
                <a:solidFill>
                  <a:srgbClr val="000000"/>
                </a:solidFill>
                <a:effectLst/>
                <a:ea typeface="Times New Roman" panose="02020603050405020304" pitchFamily="18" charset="0"/>
              </a:rPr>
              <a:t> et al 2021), with widespread reports of student learning gaps, chronic absenteeism, declines in social skills, and increased behavior problems (Green, 2021). </a:t>
            </a:r>
          </a:p>
          <a:p>
            <a:pPr>
              <a:buFont typeface="Wingdings" panose="05000000000000000000" pitchFamily="2" charset="2"/>
              <a:buChar char="q"/>
            </a:pPr>
            <a:r>
              <a:rPr lang="en-US" sz="2200" dirty="0">
                <a:solidFill>
                  <a:srgbClr val="000000"/>
                </a:solidFill>
                <a:effectLst/>
                <a:ea typeface="Times New Roman" panose="02020603050405020304" pitchFamily="18" charset="0"/>
              </a:rPr>
              <a:t>Further, </a:t>
            </a:r>
            <a:r>
              <a:rPr lang="en-US" sz="2200" dirty="0">
                <a:solidFill>
                  <a:srgbClr val="353535"/>
                </a:solidFill>
                <a:effectLst/>
                <a:ea typeface="Times New Roman" panose="02020603050405020304" pitchFamily="18" charset="0"/>
              </a:rPr>
              <a:t>p</a:t>
            </a:r>
            <a:r>
              <a:rPr lang="en-US" sz="2200" dirty="0">
                <a:solidFill>
                  <a:srgbClr val="000000"/>
                </a:solidFill>
                <a:effectLst/>
                <a:ea typeface="Times New Roman" panose="02020603050405020304" pitchFamily="18" charset="0"/>
              </a:rPr>
              <a:t>revious research of children’s responses to a variety of traumatic events, has found that children and adolescents can develop long-term mental illness following a traumatic experience, which is unlikely to abate without intervention (</a:t>
            </a:r>
            <a:r>
              <a:rPr lang="en-US" sz="2200" dirty="0" err="1">
                <a:solidFill>
                  <a:srgbClr val="000000"/>
                </a:solidFill>
                <a:effectLst/>
                <a:ea typeface="Times New Roman" panose="02020603050405020304" pitchFamily="18" charset="0"/>
              </a:rPr>
              <a:t>Udwin</a:t>
            </a:r>
            <a:r>
              <a:rPr lang="en-US" sz="2200" dirty="0">
                <a:solidFill>
                  <a:srgbClr val="000000"/>
                </a:solidFill>
                <a:effectLst/>
                <a:ea typeface="Times New Roman" panose="02020603050405020304" pitchFamily="18" charset="0"/>
              </a:rPr>
              <a:t> et al., 2000).</a:t>
            </a:r>
            <a:endParaRPr lang="en-US" sz="2200" dirty="0"/>
          </a:p>
        </p:txBody>
      </p:sp>
    </p:spTree>
    <p:extLst>
      <p:ext uri="{BB962C8B-B14F-4D97-AF65-F5344CB8AC3E}">
        <p14:creationId xmlns:p14="http://schemas.microsoft.com/office/powerpoint/2010/main" val="27175750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C7B26-A0D6-4FAA-9440-02F213163DD0}"/>
              </a:ext>
            </a:extLst>
          </p:cNvPr>
          <p:cNvSpPr>
            <a:spLocks noGrp="1"/>
          </p:cNvSpPr>
          <p:nvPr>
            <p:ph type="title"/>
          </p:nvPr>
        </p:nvSpPr>
        <p:spPr>
          <a:xfrm>
            <a:off x="838200" y="365125"/>
            <a:ext cx="10515600" cy="839561"/>
          </a:xfrm>
        </p:spPr>
        <p:txBody>
          <a:bodyPr>
            <a:normAutofit fontScale="90000"/>
          </a:bodyPr>
          <a:lstStyle/>
          <a:p>
            <a:r>
              <a:rPr lang="en-US" dirty="0"/>
              <a:t>School Counselors’ Role in Provision of Mental Health Services</a:t>
            </a:r>
          </a:p>
        </p:txBody>
      </p:sp>
      <p:sp>
        <p:nvSpPr>
          <p:cNvPr id="3" name="Content Placeholder 2">
            <a:extLst>
              <a:ext uri="{FF2B5EF4-FFF2-40B4-BE49-F238E27FC236}">
                <a16:creationId xmlns:a16="http://schemas.microsoft.com/office/drawing/2014/main" id="{461E93A8-894D-47AA-8591-2131817D5177}"/>
              </a:ext>
            </a:extLst>
          </p:cNvPr>
          <p:cNvSpPr>
            <a:spLocks noGrp="1"/>
          </p:cNvSpPr>
          <p:nvPr>
            <p:ph idx="1"/>
          </p:nvPr>
        </p:nvSpPr>
        <p:spPr>
          <a:xfrm>
            <a:off x="838200" y="1204686"/>
            <a:ext cx="10515600" cy="5288189"/>
          </a:xfrm>
        </p:spPr>
        <p:txBody>
          <a:bodyPr>
            <a:noAutofit/>
          </a:bodyPr>
          <a:lstStyle/>
          <a:p>
            <a:pPr>
              <a:buFont typeface="Wingdings" panose="05000000000000000000" pitchFamily="2" charset="2"/>
              <a:buChar char="q"/>
            </a:pPr>
            <a:r>
              <a:rPr lang="en-US" sz="2400" dirty="0">
                <a:solidFill>
                  <a:srgbClr val="000000"/>
                </a:solidFill>
                <a:effectLst/>
                <a:ea typeface="Times New Roman" panose="02020603050405020304" pitchFamily="18" charset="0"/>
              </a:rPr>
              <a:t>Schools have long been discussed as the entry point for mental health services given that children spend much of their day in school, and children and adolescents in need of mental health care are more likely to receive assistance in a school as opposed to a clinical setting (Carlson &amp; </a:t>
            </a:r>
            <a:r>
              <a:rPr lang="en-US" sz="2400" dirty="0" err="1">
                <a:solidFill>
                  <a:srgbClr val="000000"/>
                </a:solidFill>
                <a:effectLst/>
                <a:ea typeface="Times New Roman" panose="02020603050405020304" pitchFamily="18" charset="0"/>
              </a:rPr>
              <a:t>Kees</a:t>
            </a:r>
            <a:r>
              <a:rPr lang="en-US" sz="2400" dirty="0">
                <a:solidFill>
                  <a:srgbClr val="000000"/>
                </a:solidFill>
                <a:effectLst/>
                <a:ea typeface="Times New Roman" panose="02020603050405020304" pitchFamily="18" charset="0"/>
              </a:rPr>
              <a:t>, 2013; Lambie et al., 2019).</a:t>
            </a:r>
          </a:p>
          <a:p>
            <a:pPr>
              <a:buFont typeface="Wingdings" panose="05000000000000000000" pitchFamily="2" charset="2"/>
              <a:buChar char="q"/>
            </a:pPr>
            <a:r>
              <a:rPr lang="en-US" sz="2400" dirty="0">
                <a:solidFill>
                  <a:srgbClr val="030A13"/>
                </a:solidFill>
                <a:effectLst/>
                <a:ea typeface="Times New Roman" panose="02020603050405020304" pitchFamily="18" charset="0"/>
              </a:rPr>
              <a:t>School counselors are the most prevalent mental health professional in schools, with </a:t>
            </a:r>
            <a:r>
              <a:rPr lang="en-US" sz="2400" dirty="0">
                <a:solidFill>
                  <a:srgbClr val="000000"/>
                </a:solidFill>
                <a:effectLst/>
                <a:ea typeface="Times New Roman" panose="02020603050405020304" pitchFamily="18" charset="0"/>
              </a:rPr>
              <a:t>80.7% of schools employing a full or part time school counselor. By contrast only 66.5% employ a school psychologist and 41.5% employ school social worker (National Center for Educational Statistics, 2016b). </a:t>
            </a:r>
          </a:p>
          <a:p>
            <a:pPr>
              <a:buFont typeface="Wingdings" panose="05000000000000000000" pitchFamily="2" charset="2"/>
              <a:buChar char="q"/>
            </a:pPr>
            <a:r>
              <a:rPr lang="en-US" sz="2400" dirty="0">
                <a:solidFill>
                  <a:srgbClr val="000000"/>
                </a:solidFill>
                <a:ea typeface="Times New Roman" panose="02020603050405020304" pitchFamily="18" charset="0"/>
              </a:rPr>
              <a:t>S</a:t>
            </a:r>
            <a:r>
              <a:rPr lang="en-US" sz="2400" dirty="0">
                <a:solidFill>
                  <a:srgbClr val="000000"/>
                </a:solidFill>
                <a:effectLst/>
                <a:ea typeface="Times New Roman" panose="02020603050405020304" pitchFamily="18" charset="0"/>
              </a:rPr>
              <a:t>chool counselors are trained in crisis prevention and responsive services and collaborate with an array of school support personnel to address students’ academic, developmental, and psychological problems within a multi-tiered framework (Pincus et al., 2020). </a:t>
            </a:r>
          </a:p>
        </p:txBody>
      </p:sp>
    </p:spTree>
    <p:extLst>
      <p:ext uri="{BB962C8B-B14F-4D97-AF65-F5344CB8AC3E}">
        <p14:creationId xmlns:p14="http://schemas.microsoft.com/office/powerpoint/2010/main" val="30442928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C7B26-A0D6-4FAA-9440-02F213163DD0}"/>
              </a:ext>
            </a:extLst>
          </p:cNvPr>
          <p:cNvSpPr>
            <a:spLocks noGrp="1"/>
          </p:cNvSpPr>
          <p:nvPr>
            <p:ph type="title"/>
          </p:nvPr>
        </p:nvSpPr>
        <p:spPr>
          <a:xfrm>
            <a:off x="838200" y="365125"/>
            <a:ext cx="10515600" cy="839561"/>
          </a:xfrm>
        </p:spPr>
        <p:txBody>
          <a:bodyPr>
            <a:normAutofit fontScale="90000"/>
          </a:bodyPr>
          <a:lstStyle/>
          <a:p>
            <a:r>
              <a:rPr lang="en-US" dirty="0"/>
              <a:t>School Counselors’ Role in Provision of Mental Health Services</a:t>
            </a:r>
          </a:p>
        </p:txBody>
      </p:sp>
      <p:sp>
        <p:nvSpPr>
          <p:cNvPr id="3" name="Content Placeholder 2">
            <a:extLst>
              <a:ext uri="{FF2B5EF4-FFF2-40B4-BE49-F238E27FC236}">
                <a16:creationId xmlns:a16="http://schemas.microsoft.com/office/drawing/2014/main" id="{461E93A8-894D-47AA-8591-2131817D5177}"/>
              </a:ext>
            </a:extLst>
          </p:cNvPr>
          <p:cNvSpPr>
            <a:spLocks noGrp="1"/>
          </p:cNvSpPr>
          <p:nvPr>
            <p:ph idx="1"/>
          </p:nvPr>
        </p:nvSpPr>
        <p:spPr>
          <a:xfrm>
            <a:off x="838200" y="1204686"/>
            <a:ext cx="10515600" cy="5288189"/>
          </a:xfrm>
        </p:spPr>
        <p:txBody>
          <a:bodyPr>
            <a:noAutofit/>
          </a:bodyPr>
          <a:lstStyle/>
          <a:p>
            <a:pPr>
              <a:buFont typeface="Wingdings" panose="05000000000000000000" pitchFamily="2" charset="2"/>
              <a:buChar char="q"/>
            </a:pPr>
            <a:r>
              <a:rPr lang="en-US" sz="2400" dirty="0">
                <a:solidFill>
                  <a:srgbClr val="000000"/>
                </a:solidFill>
                <a:effectLst/>
                <a:ea typeface="Times New Roman" panose="02020603050405020304" pitchFamily="18" charset="0"/>
              </a:rPr>
              <a:t>Evidence to support school counselors’ work in times of crisis comes from multiple sources. </a:t>
            </a:r>
          </a:p>
          <a:p>
            <a:pPr lvl="1">
              <a:buFont typeface="Wingdings" panose="05000000000000000000" pitchFamily="2" charset="2"/>
              <a:buChar char="Ø"/>
            </a:pPr>
            <a:r>
              <a:rPr lang="en-US" dirty="0" err="1">
                <a:solidFill>
                  <a:srgbClr val="000000"/>
                </a:solidFill>
                <a:effectLst/>
                <a:ea typeface="Times New Roman" panose="02020603050405020304" pitchFamily="18" charset="0"/>
              </a:rPr>
              <a:t>Salloum</a:t>
            </a:r>
            <a:r>
              <a:rPr lang="en-US" dirty="0">
                <a:solidFill>
                  <a:srgbClr val="000000"/>
                </a:solidFill>
                <a:effectLst/>
                <a:ea typeface="Times New Roman" panose="02020603050405020304" pitchFamily="18" charset="0"/>
              </a:rPr>
              <a:t> and Overstreet (2008), found that a school counselor-led small group, implemented after Hurricane Katrina, improved PTSD symptoms among elementary school students. </a:t>
            </a:r>
          </a:p>
          <a:p>
            <a:pPr lvl="1">
              <a:buFont typeface="Wingdings" panose="05000000000000000000" pitchFamily="2" charset="2"/>
              <a:buChar char="Ø"/>
            </a:pPr>
            <a:r>
              <a:rPr lang="en-US" dirty="0">
                <a:solidFill>
                  <a:srgbClr val="000000"/>
                </a:solidFill>
                <a:effectLst/>
                <a:ea typeface="Times New Roman" panose="02020603050405020304" pitchFamily="18" charset="0"/>
              </a:rPr>
              <a:t>Similarly, </a:t>
            </a:r>
            <a:r>
              <a:rPr lang="en-US" dirty="0" err="1">
                <a:solidFill>
                  <a:srgbClr val="000000"/>
                </a:solidFill>
                <a:effectLst/>
                <a:ea typeface="Times New Roman" panose="02020603050405020304" pitchFamily="18" charset="0"/>
              </a:rPr>
              <a:t>Udwin</a:t>
            </a:r>
            <a:r>
              <a:rPr lang="en-US" dirty="0">
                <a:solidFill>
                  <a:srgbClr val="000000"/>
                </a:solidFill>
                <a:effectLst/>
                <a:ea typeface="Times New Roman" panose="02020603050405020304" pitchFamily="18" charset="0"/>
              </a:rPr>
              <a:t> (2000) found that students who received psychological support at school, following a national crisis, manifested a reduction in PTSD symptomology. </a:t>
            </a:r>
          </a:p>
          <a:p>
            <a:pPr lvl="1">
              <a:buFont typeface="Wingdings" panose="05000000000000000000" pitchFamily="2" charset="2"/>
              <a:buChar char="Ø"/>
            </a:pPr>
            <a:r>
              <a:rPr lang="en-US" dirty="0">
                <a:solidFill>
                  <a:srgbClr val="000000"/>
                </a:solidFill>
                <a:effectLst/>
                <a:ea typeface="Times New Roman" panose="02020603050405020304" pitchFamily="18" charset="0"/>
              </a:rPr>
              <a:t>Additionally, scholars have proposed that school counselors utilize their skillset in assessment to administer universal mental health screenings, to identify students who are at greater risk for having or developing mental health concerns (Lambie et al., 2019; Pincus et al., 2020).  </a:t>
            </a:r>
            <a:endParaRPr lang="en-US" dirty="0"/>
          </a:p>
        </p:txBody>
      </p:sp>
    </p:spTree>
    <p:extLst>
      <p:ext uri="{BB962C8B-B14F-4D97-AF65-F5344CB8AC3E}">
        <p14:creationId xmlns:p14="http://schemas.microsoft.com/office/powerpoint/2010/main" val="33872784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3BE72-1C65-4508-9D70-06698D4CC268}"/>
              </a:ext>
            </a:extLst>
          </p:cNvPr>
          <p:cNvSpPr>
            <a:spLocks noGrp="1"/>
          </p:cNvSpPr>
          <p:nvPr>
            <p:ph type="title"/>
          </p:nvPr>
        </p:nvSpPr>
        <p:spPr>
          <a:xfrm>
            <a:off x="838200" y="1"/>
            <a:ext cx="10515600" cy="1046921"/>
          </a:xfrm>
        </p:spPr>
        <p:txBody>
          <a:bodyPr>
            <a:normAutofit fontScale="90000"/>
          </a:bodyPr>
          <a:lstStyle/>
          <a:p>
            <a:r>
              <a:rPr lang="en-US" dirty="0"/>
              <a:t>Barriers School Counselors Face in the </a:t>
            </a:r>
            <a:br>
              <a:rPr lang="en-US" dirty="0"/>
            </a:br>
            <a:r>
              <a:rPr lang="en-US" dirty="0"/>
              <a:t>Provision of Services</a:t>
            </a:r>
          </a:p>
        </p:txBody>
      </p:sp>
      <p:sp>
        <p:nvSpPr>
          <p:cNvPr id="3" name="Content Placeholder 2">
            <a:extLst>
              <a:ext uri="{FF2B5EF4-FFF2-40B4-BE49-F238E27FC236}">
                <a16:creationId xmlns:a16="http://schemas.microsoft.com/office/drawing/2014/main" id="{68C774AE-9F6B-43F0-8373-3036F7601FF7}"/>
              </a:ext>
            </a:extLst>
          </p:cNvPr>
          <p:cNvSpPr>
            <a:spLocks noGrp="1"/>
          </p:cNvSpPr>
          <p:nvPr>
            <p:ph idx="1"/>
          </p:nvPr>
        </p:nvSpPr>
        <p:spPr>
          <a:xfrm>
            <a:off x="838200" y="1046922"/>
            <a:ext cx="10515600" cy="5592417"/>
          </a:xfrm>
        </p:spPr>
        <p:txBody>
          <a:bodyPr>
            <a:noAutofit/>
          </a:bodyPr>
          <a:lstStyle/>
          <a:p>
            <a:pPr marR="0">
              <a:lnSpc>
                <a:spcPct val="120000"/>
              </a:lnSpc>
              <a:spcBef>
                <a:spcPts val="0"/>
              </a:spcBef>
              <a:spcAft>
                <a:spcPts val="0"/>
              </a:spcAft>
              <a:buFont typeface="Wingdings" panose="05000000000000000000" pitchFamily="2" charset="2"/>
              <a:buChar char="q"/>
            </a:pPr>
            <a:r>
              <a:rPr lang="en-US" sz="2400" dirty="0">
                <a:solidFill>
                  <a:srgbClr val="000000"/>
                </a:solidFill>
                <a:effectLst/>
                <a:ea typeface="Times New Roman" panose="02020603050405020304" pitchFamily="18" charset="0"/>
              </a:rPr>
              <a:t>ASCA recommends that school counselor to student ratios not exceed 1:250 (ASCA, 2019), yet the average ratio in the US is 1:455, with some states experiencing ratios above 1:1000 (National Association of College Admission Counselors, 2019). </a:t>
            </a:r>
          </a:p>
          <a:p>
            <a:pPr marR="0">
              <a:lnSpc>
                <a:spcPct val="120000"/>
              </a:lnSpc>
              <a:spcBef>
                <a:spcPts val="0"/>
              </a:spcBef>
              <a:spcAft>
                <a:spcPts val="0"/>
              </a:spcAft>
              <a:buFont typeface="Wingdings" panose="05000000000000000000" pitchFamily="2" charset="2"/>
              <a:buChar char="q"/>
            </a:pPr>
            <a:r>
              <a:rPr lang="en-US" sz="2400" dirty="0">
                <a:solidFill>
                  <a:srgbClr val="000000"/>
                </a:solidFill>
                <a:effectLst/>
                <a:ea typeface="Times New Roman" panose="02020603050405020304" pitchFamily="18" charset="0"/>
              </a:rPr>
              <a:t>Research has provided evidence to indicate that large school counselor caseloads adversely affect student outcomes, insofar as attendance, graduation, and disciplinary problems are more prevalent in schools with high school counselor caseloads (</a:t>
            </a:r>
            <a:r>
              <a:rPr lang="en-US" sz="2400" dirty="0" err="1">
                <a:solidFill>
                  <a:srgbClr val="000000"/>
                </a:solidFill>
                <a:effectLst/>
                <a:ea typeface="Times New Roman" panose="02020603050405020304" pitchFamily="18" charset="0"/>
              </a:rPr>
              <a:t>Parzych</a:t>
            </a:r>
            <a:r>
              <a:rPr lang="en-US" sz="2400" dirty="0">
                <a:solidFill>
                  <a:srgbClr val="000000"/>
                </a:solidFill>
                <a:effectLst/>
                <a:ea typeface="Times New Roman" panose="02020603050405020304" pitchFamily="18" charset="0"/>
              </a:rPr>
              <a:t> et al., 2019). </a:t>
            </a:r>
            <a:endParaRPr lang="en-US" sz="2400" dirty="0">
              <a:solidFill>
                <a:srgbClr val="000000"/>
              </a:solidFill>
              <a:ea typeface="Times New Roman" panose="02020603050405020304" pitchFamily="18" charset="0"/>
            </a:endParaRPr>
          </a:p>
          <a:p>
            <a:pPr marR="0">
              <a:lnSpc>
                <a:spcPct val="120000"/>
              </a:lnSpc>
              <a:spcBef>
                <a:spcPts val="0"/>
              </a:spcBef>
              <a:spcAft>
                <a:spcPts val="0"/>
              </a:spcAft>
              <a:buFont typeface="Wingdings" panose="05000000000000000000" pitchFamily="2" charset="2"/>
              <a:buChar char="q"/>
            </a:pPr>
            <a:r>
              <a:rPr lang="en-US" sz="2400" dirty="0">
                <a:solidFill>
                  <a:srgbClr val="000000"/>
                </a:solidFill>
                <a:effectLst/>
                <a:ea typeface="Times New Roman" panose="02020603050405020304" pitchFamily="18" charset="0"/>
              </a:rPr>
              <a:t>Unfortunately, students of historical minorit</a:t>
            </a:r>
            <a:r>
              <a:rPr lang="en-US" sz="2400" dirty="0">
                <a:solidFill>
                  <a:srgbClr val="000000"/>
                </a:solidFill>
                <a:ea typeface="Times New Roman" panose="02020603050405020304" pitchFamily="18" charset="0"/>
              </a:rPr>
              <a:t>ies </a:t>
            </a:r>
            <a:r>
              <a:rPr lang="en-US" sz="2400" dirty="0">
                <a:solidFill>
                  <a:srgbClr val="000000"/>
                </a:solidFill>
                <a:effectLst/>
                <a:ea typeface="Times New Roman" panose="02020603050405020304" pitchFamily="18" charset="0"/>
              </a:rPr>
              <a:t>in under-resourced schools are disproportionally impacted by high counselor ratios (Whitney &amp; Peterson, 2019) and are more likely to experience adverse educational outcomes, as well as unmet mental health needs (</a:t>
            </a:r>
            <a:r>
              <a:rPr lang="en-US" sz="2400" dirty="0" err="1">
                <a:solidFill>
                  <a:srgbClr val="000000"/>
                </a:solidFill>
                <a:effectLst/>
                <a:ea typeface="Times New Roman" panose="02020603050405020304" pitchFamily="18" charset="0"/>
              </a:rPr>
              <a:t>Kaffenberger</a:t>
            </a:r>
            <a:r>
              <a:rPr lang="en-US" sz="2400" dirty="0">
                <a:solidFill>
                  <a:srgbClr val="000000"/>
                </a:solidFill>
                <a:effectLst/>
                <a:ea typeface="Times New Roman" panose="02020603050405020304" pitchFamily="18" charset="0"/>
              </a:rPr>
              <a:t> &amp; </a:t>
            </a:r>
            <a:r>
              <a:rPr lang="en-US" sz="2400" dirty="0" err="1">
                <a:solidFill>
                  <a:srgbClr val="000000"/>
                </a:solidFill>
                <a:effectLst/>
                <a:ea typeface="Times New Roman" panose="02020603050405020304" pitchFamily="18" charset="0"/>
              </a:rPr>
              <a:t>O’Rorke-Trigiani</a:t>
            </a:r>
            <a:r>
              <a:rPr lang="en-US" sz="2400" dirty="0">
                <a:solidFill>
                  <a:srgbClr val="000000"/>
                </a:solidFill>
                <a:effectLst/>
                <a:ea typeface="Times New Roman" panose="02020603050405020304" pitchFamily="18" charset="0"/>
              </a:rPr>
              <a:t>, 2013). </a:t>
            </a:r>
          </a:p>
        </p:txBody>
      </p:sp>
    </p:spTree>
    <p:extLst>
      <p:ext uri="{BB962C8B-B14F-4D97-AF65-F5344CB8AC3E}">
        <p14:creationId xmlns:p14="http://schemas.microsoft.com/office/powerpoint/2010/main" val="42503594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3BE72-1C65-4508-9D70-06698D4CC268}"/>
              </a:ext>
            </a:extLst>
          </p:cNvPr>
          <p:cNvSpPr>
            <a:spLocks noGrp="1"/>
          </p:cNvSpPr>
          <p:nvPr>
            <p:ph type="title"/>
          </p:nvPr>
        </p:nvSpPr>
        <p:spPr>
          <a:xfrm>
            <a:off x="838200" y="1"/>
            <a:ext cx="10515600" cy="1046921"/>
          </a:xfrm>
        </p:spPr>
        <p:txBody>
          <a:bodyPr>
            <a:normAutofit fontScale="90000"/>
          </a:bodyPr>
          <a:lstStyle/>
          <a:p>
            <a:r>
              <a:rPr lang="en-US" dirty="0"/>
              <a:t>Barriers School Counselors Face in the </a:t>
            </a:r>
            <a:br>
              <a:rPr lang="en-US" dirty="0"/>
            </a:br>
            <a:r>
              <a:rPr lang="en-US" dirty="0"/>
              <a:t>Provision of Services</a:t>
            </a:r>
          </a:p>
        </p:txBody>
      </p:sp>
      <p:sp>
        <p:nvSpPr>
          <p:cNvPr id="3" name="Content Placeholder 2">
            <a:extLst>
              <a:ext uri="{FF2B5EF4-FFF2-40B4-BE49-F238E27FC236}">
                <a16:creationId xmlns:a16="http://schemas.microsoft.com/office/drawing/2014/main" id="{68C774AE-9F6B-43F0-8373-3036F7601FF7}"/>
              </a:ext>
            </a:extLst>
          </p:cNvPr>
          <p:cNvSpPr>
            <a:spLocks noGrp="1"/>
          </p:cNvSpPr>
          <p:nvPr>
            <p:ph idx="1"/>
          </p:nvPr>
        </p:nvSpPr>
        <p:spPr>
          <a:xfrm>
            <a:off x="225287" y="1046922"/>
            <a:ext cx="11025808" cy="5592417"/>
          </a:xfrm>
        </p:spPr>
        <p:txBody>
          <a:bodyPr>
            <a:noAutofit/>
          </a:bodyPr>
          <a:lstStyle/>
          <a:p>
            <a:pPr marR="0">
              <a:lnSpc>
                <a:spcPct val="120000"/>
              </a:lnSpc>
              <a:spcBef>
                <a:spcPts val="0"/>
              </a:spcBef>
              <a:spcAft>
                <a:spcPts val="0"/>
              </a:spcAft>
              <a:buFont typeface="Wingdings" panose="05000000000000000000" pitchFamily="2" charset="2"/>
              <a:buChar char="q"/>
            </a:pPr>
            <a:r>
              <a:rPr lang="en-US" sz="1750" dirty="0">
                <a:solidFill>
                  <a:srgbClr val="000000"/>
                </a:solidFill>
                <a:effectLst/>
                <a:ea typeface="Times New Roman" panose="02020603050405020304" pitchFamily="18" charset="0"/>
              </a:rPr>
              <a:t>ASCA recommends that school counselors spend 80% of their time providing direct and indirect services to students. </a:t>
            </a:r>
          </a:p>
          <a:p>
            <a:pPr lvl="1">
              <a:lnSpc>
                <a:spcPct val="120000"/>
              </a:lnSpc>
              <a:spcBef>
                <a:spcPts val="0"/>
              </a:spcBef>
              <a:buFont typeface="Wingdings" panose="05000000000000000000" pitchFamily="2" charset="2"/>
              <a:buChar char="Ø"/>
            </a:pPr>
            <a:r>
              <a:rPr lang="en-US" sz="1750" dirty="0">
                <a:solidFill>
                  <a:srgbClr val="000000"/>
                </a:solidFill>
                <a:ea typeface="Times New Roman" panose="02020603050405020304" pitchFamily="18" charset="0"/>
              </a:rPr>
              <a:t>D</a:t>
            </a:r>
            <a:r>
              <a:rPr lang="en-US" sz="1750" dirty="0">
                <a:solidFill>
                  <a:srgbClr val="000000"/>
                </a:solidFill>
                <a:effectLst/>
                <a:ea typeface="Times New Roman" panose="02020603050405020304" pitchFamily="18" charset="0"/>
              </a:rPr>
              <a:t>irect services include curriculum delivery (e.g., classroom guidance activities), individual student planning (e.g., academic &amp; career advising), and responsive services (e.g., brief individual and small group counseling). </a:t>
            </a:r>
          </a:p>
          <a:p>
            <a:pPr lvl="1">
              <a:lnSpc>
                <a:spcPct val="120000"/>
              </a:lnSpc>
              <a:spcBef>
                <a:spcPts val="0"/>
              </a:spcBef>
              <a:buFont typeface="Wingdings" panose="05000000000000000000" pitchFamily="2" charset="2"/>
              <a:buChar char="Ø"/>
            </a:pPr>
            <a:r>
              <a:rPr lang="en-US" sz="1750" dirty="0">
                <a:solidFill>
                  <a:srgbClr val="000000"/>
                </a:solidFill>
                <a:effectLst/>
                <a:ea typeface="Times New Roman" panose="02020603050405020304" pitchFamily="18" charset="0"/>
              </a:rPr>
              <a:t>Indirect services consist of referrals to other agencies and programs within and outside the school system, and consultation and collaboration with stakeholders, particularly crisis response (ASCA, 2019).  </a:t>
            </a:r>
          </a:p>
          <a:p>
            <a:pPr marR="0">
              <a:lnSpc>
                <a:spcPct val="120000"/>
              </a:lnSpc>
              <a:spcBef>
                <a:spcPts val="0"/>
              </a:spcBef>
              <a:spcAft>
                <a:spcPts val="0"/>
              </a:spcAft>
              <a:buFont typeface="Wingdings" panose="05000000000000000000" pitchFamily="2" charset="2"/>
              <a:buChar char="q"/>
            </a:pPr>
            <a:r>
              <a:rPr lang="en-US" sz="1750" dirty="0">
                <a:solidFill>
                  <a:srgbClr val="000000"/>
                </a:solidFill>
                <a:effectLst/>
                <a:ea typeface="Times New Roman" panose="02020603050405020304" pitchFamily="18" charset="0"/>
              </a:rPr>
              <a:t>Researchers have documented the favorable effects upon student academics and behaviors when school counselors follow these national guidelines for time and role allocations (</a:t>
            </a:r>
            <a:r>
              <a:rPr lang="en-US" sz="1750" dirty="0" err="1">
                <a:solidFill>
                  <a:srgbClr val="000000"/>
                </a:solidFill>
                <a:effectLst/>
                <a:ea typeface="Times New Roman" panose="02020603050405020304" pitchFamily="18" charset="0"/>
              </a:rPr>
              <a:t>Cholewa</a:t>
            </a:r>
            <a:r>
              <a:rPr lang="en-US" sz="1750" dirty="0">
                <a:solidFill>
                  <a:srgbClr val="000000"/>
                </a:solidFill>
                <a:effectLst/>
                <a:ea typeface="Times New Roman" panose="02020603050405020304" pitchFamily="18" charset="0"/>
              </a:rPr>
              <a:t> et al., 2015; Davis et al., 2013). </a:t>
            </a:r>
          </a:p>
          <a:p>
            <a:pPr lvl="1">
              <a:lnSpc>
                <a:spcPct val="120000"/>
              </a:lnSpc>
              <a:spcBef>
                <a:spcPts val="0"/>
              </a:spcBef>
              <a:buFont typeface="Wingdings" panose="05000000000000000000" pitchFamily="2" charset="2"/>
              <a:buChar char="Ø"/>
            </a:pPr>
            <a:r>
              <a:rPr lang="en-US" sz="1750" dirty="0">
                <a:solidFill>
                  <a:srgbClr val="000000"/>
                </a:solidFill>
                <a:effectLst/>
                <a:ea typeface="Times New Roman" panose="02020603050405020304" pitchFamily="18" charset="0"/>
              </a:rPr>
              <a:t>Nonetheless school counselors are often assigned non-counseling duties by their campus and district administrators (</a:t>
            </a:r>
            <a:r>
              <a:rPr lang="en-US" sz="1750" dirty="0" err="1">
                <a:solidFill>
                  <a:srgbClr val="000000"/>
                </a:solidFill>
                <a:effectLst/>
                <a:ea typeface="Times New Roman" panose="02020603050405020304" pitchFamily="18" charset="0"/>
              </a:rPr>
              <a:t>Gysbers</a:t>
            </a:r>
            <a:r>
              <a:rPr lang="en-US" sz="1750" dirty="0">
                <a:solidFill>
                  <a:srgbClr val="000000"/>
                </a:solidFill>
                <a:effectLst/>
                <a:ea typeface="Times New Roman" panose="02020603050405020304" pitchFamily="18" charset="0"/>
              </a:rPr>
              <a:t> &amp; Henderson, 2012) that prevent school counselors from fulfilling their appropriate roles. </a:t>
            </a:r>
          </a:p>
          <a:p>
            <a:pPr lvl="1">
              <a:lnSpc>
                <a:spcPct val="120000"/>
              </a:lnSpc>
              <a:spcBef>
                <a:spcPts val="0"/>
              </a:spcBef>
              <a:buFont typeface="Wingdings" panose="05000000000000000000" pitchFamily="2" charset="2"/>
              <a:buChar char="Ø"/>
            </a:pPr>
            <a:r>
              <a:rPr lang="en-US" sz="1750" dirty="0">
                <a:solidFill>
                  <a:srgbClr val="000000"/>
                </a:solidFill>
                <a:effectLst/>
                <a:ea typeface="Times New Roman" panose="02020603050405020304" pitchFamily="18" charset="0"/>
              </a:rPr>
              <a:t>These duties notably include, test coordination, record keeping, attendance monitoring, substitute teaching, and student discipline (ASCA, 2019). </a:t>
            </a:r>
          </a:p>
          <a:p>
            <a:pPr lvl="1">
              <a:lnSpc>
                <a:spcPct val="120000"/>
              </a:lnSpc>
              <a:spcBef>
                <a:spcPts val="0"/>
              </a:spcBef>
              <a:buFont typeface="Wingdings" panose="05000000000000000000" pitchFamily="2" charset="2"/>
              <a:buChar char="Ø"/>
            </a:pPr>
            <a:r>
              <a:rPr lang="en-US" sz="1750" dirty="0">
                <a:solidFill>
                  <a:srgbClr val="000000"/>
                </a:solidFill>
                <a:effectLst/>
                <a:ea typeface="Times New Roman" panose="02020603050405020304" pitchFamily="18" charset="0"/>
              </a:rPr>
              <a:t>Data indicate non-counseling duties may be more problematic at the secondary level with high school counselors reporting significantly more non-counseling duties, particularly in comparison to elementary school counselors (Chandler et al., 2018; </a:t>
            </a:r>
            <a:r>
              <a:rPr lang="en-US" sz="1750" dirty="0" err="1">
                <a:solidFill>
                  <a:srgbClr val="000000"/>
                </a:solidFill>
                <a:effectLst/>
                <a:ea typeface="Times New Roman" panose="02020603050405020304" pitchFamily="18" charset="0"/>
              </a:rPr>
              <a:t>Gysbers</a:t>
            </a:r>
            <a:r>
              <a:rPr lang="en-US" sz="1750" dirty="0">
                <a:solidFill>
                  <a:srgbClr val="000000"/>
                </a:solidFill>
                <a:effectLst/>
                <a:ea typeface="Times New Roman" panose="02020603050405020304" pitchFamily="18" charset="0"/>
              </a:rPr>
              <a:t> &amp; Henderson, 2012). </a:t>
            </a:r>
          </a:p>
          <a:p>
            <a:pPr lvl="1">
              <a:lnSpc>
                <a:spcPct val="120000"/>
              </a:lnSpc>
              <a:spcBef>
                <a:spcPts val="0"/>
              </a:spcBef>
              <a:buFont typeface="Wingdings" panose="05000000000000000000" pitchFamily="2" charset="2"/>
              <a:buChar char="Ø"/>
            </a:pPr>
            <a:r>
              <a:rPr lang="en-US" sz="1750" dirty="0">
                <a:solidFill>
                  <a:srgbClr val="000000"/>
                </a:solidFill>
                <a:effectLst/>
                <a:ea typeface="Times New Roman" panose="02020603050405020304" pitchFamily="18" charset="0"/>
              </a:rPr>
              <a:t>Geographic differences have also been documented, with rural schools being significantly higher in non-counseling duties than urban schools (Chandler et al., 2018).  </a:t>
            </a:r>
            <a:endParaRPr lang="en-US" sz="1750" dirty="0"/>
          </a:p>
        </p:txBody>
      </p:sp>
    </p:spTree>
    <p:extLst>
      <p:ext uri="{BB962C8B-B14F-4D97-AF65-F5344CB8AC3E}">
        <p14:creationId xmlns:p14="http://schemas.microsoft.com/office/powerpoint/2010/main" val="23134423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4EBEA11E0E33A41B40A0E921ADC5530" ma:contentTypeVersion="16" ma:contentTypeDescription="Create a new document." ma:contentTypeScope="" ma:versionID="8953b6e0a41e64bb4e8287f471f038b7">
  <xsd:schema xmlns:xsd="http://www.w3.org/2001/XMLSchema" xmlns:xs="http://www.w3.org/2001/XMLSchema" xmlns:p="http://schemas.microsoft.com/office/2006/metadata/properties" xmlns:ns1="http://schemas.microsoft.com/sharepoint/v3" xmlns:ns3="d73c8911-68d0-4771-8618-668dc75a889d" xmlns:ns4="490756c7-3c1c-42ee-b5c1-f046d0a3cce8" targetNamespace="http://schemas.microsoft.com/office/2006/metadata/properties" ma:root="true" ma:fieldsID="f9010cda0510e82a543f39413921b2e8" ns1:_="" ns3:_="" ns4:_="">
    <xsd:import namespace="http://schemas.microsoft.com/sharepoint/v3"/>
    <xsd:import namespace="d73c8911-68d0-4771-8618-668dc75a889d"/>
    <xsd:import namespace="490756c7-3c1c-42ee-b5c1-f046d0a3cce8"/>
    <xsd:element name="properties">
      <xsd:complexType>
        <xsd:sequence>
          <xsd:element name="documentManagement">
            <xsd:complexType>
              <xsd:all>
                <xsd:element ref="ns3:SharedWithDetails" minOccurs="0"/>
                <xsd:element ref="ns3:SharedWithUser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MediaServiceAutoKeyPoints" minOccurs="0"/>
                <xsd:element ref="ns4:MediaServiceKeyPoints" minOccurs="0"/>
                <xsd:element ref="ns4:MediaServiceDateTaken" minOccurs="0"/>
                <xsd:element ref="ns4:MediaServiceLocation" minOccurs="0"/>
                <xsd:element ref="ns1:_ip_UnifiedCompliancePolicyProperties" minOccurs="0"/>
                <xsd:element ref="ns1:_ip_UnifiedCompliancePolicyUIAction"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1" nillable="true" ma:displayName="Unified Compliance Policy Properties" ma:hidden="true" ma:internalName="_ip_UnifiedCompliancePolicyProperties">
      <xsd:simpleType>
        <xsd:restriction base="dms:Note"/>
      </xsd:simpleType>
    </xsd:element>
    <xsd:element name="_ip_UnifiedCompliancePolicyUIAction" ma:index="22"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73c8911-68d0-4771-8618-668dc75a889d" elementFormDefault="qualified">
    <xsd:import namespace="http://schemas.microsoft.com/office/2006/documentManagement/types"/>
    <xsd:import namespace="http://schemas.microsoft.com/office/infopath/2007/PartnerControls"/>
    <xsd:element name="SharedWithDetails" ma:index="8" nillable="true" ma:displayName="Shared With Details" ma:description="" ma:internalName="SharedWithDetails" ma:readOnly="true">
      <xsd:simpleType>
        <xsd:restriction base="dms:Note">
          <xsd:maxLength value="255"/>
        </xsd:restriction>
      </xsd:simpleType>
    </xsd:element>
    <xsd:element name="SharedWithUsers" ma:index="9"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90756c7-3c1c-42ee-b5c1-f046d0a3cce8"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LengthInSeconds" ma:index="23"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20AF4924-DC2C-4888-8CFC-16F29B4E19C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d73c8911-68d0-4771-8618-668dc75a889d"/>
    <ds:schemaRef ds:uri="490756c7-3c1c-42ee-b5c1-f046d0a3cce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4E020C1-5824-4F09-9CE0-2293B116D390}">
  <ds:schemaRefs>
    <ds:schemaRef ds:uri="http://schemas.microsoft.com/sharepoint/v3/contenttype/forms"/>
  </ds:schemaRefs>
</ds:datastoreItem>
</file>

<file path=customXml/itemProps3.xml><?xml version="1.0" encoding="utf-8"?>
<ds:datastoreItem xmlns:ds="http://schemas.openxmlformats.org/officeDocument/2006/customXml" ds:itemID="{AEF79821-73E8-4E5A-A168-8C8362EFBD4E}">
  <ds:schemaRefs>
    <ds:schemaRef ds:uri="490756c7-3c1c-42ee-b5c1-f046d0a3cce8"/>
    <ds:schemaRef ds:uri="http://purl.org/dc/elements/1.1/"/>
    <ds:schemaRef ds:uri="http://purl.org/dc/dcmitype/"/>
    <ds:schemaRef ds:uri="http://purl.org/dc/terms/"/>
    <ds:schemaRef ds:uri="http://schemas.microsoft.com/office/2006/metadata/properties"/>
    <ds:schemaRef ds:uri="http://schemas.microsoft.com/office/2006/documentManagement/types"/>
    <ds:schemaRef ds:uri="http://www.w3.org/XML/1998/namespace"/>
    <ds:schemaRef ds:uri="http://schemas.microsoft.com/office/infopath/2007/PartnerControls"/>
    <ds:schemaRef ds:uri="http://schemas.openxmlformats.org/package/2006/metadata/core-properties"/>
    <ds:schemaRef ds:uri="d73c8911-68d0-4771-8618-668dc75a889d"/>
    <ds:schemaRef ds:uri="http://schemas.microsoft.com/sharepoint/v3"/>
  </ds:schemaRefs>
</ds:datastoreItem>
</file>

<file path=docProps/app.xml><?xml version="1.0" encoding="utf-8"?>
<Properties xmlns="http://schemas.openxmlformats.org/officeDocument/2006/extended-properties" xmlns:vt="http://schemas.openxmlformats.org/officeDocument/2006/docPropsVTypes">
  <TotalTime>10495</TotalTime>
  <Words>6045</Words>
  <Application>Microsoft Office PowerPoint</Application>
  <PresentationFormat>Widescreen</PresentationFormat>
  <Paragraphs>341</Paragraphs>
  <Slides>31</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Arial</vt:lpstr>
      <vt:lpstr>Calibri</vt:lpstr>
      <vt:lpstr>Calibri Light</vt:lpstr>
      <vt:lpstr>Times New Roman</vt:lpstr>
      <vt:lpstr>Wingdings</vt:lpstr>
      <vt:lpstr>Office Theme</vt:lpstr>
      <vt:lpstr>Supporting Students through a Pandemic: Implications for School Counselors and Educators</vt:lpstr>
      <vt:lpstr>Agenda</vt:lpstr>
      <vt:lpstr>Introduction</vt:lpstr>
      <vt:lpstr>Students and COVID-19 Related Distress</vt:lpstr>
      <vt:lpstr>Students’ Mental Health</vt:lpstr>
      <vt:lpstr>School Counselors’ Role in Provision of Mental Health Services</vt:lpstr>
      <vt:lpstr>School Counselors’ Role in Provision of Mental Health Services</vt:lpstr>
      <vt:lpstr>Barriers School Counselors Face in the  Provision of Services</vt:lpstr>
      <vt:lpstr>Barriers School Counselors Face in the  Provision of Services</vt:lpstr>
      <vt:lpstr>Purpose of the Study</vt:lpstr>
      <vt:lpstr>Survey</vt:lpstr>
      <vt:lpstr>Sample Characteristics</vt:lpstr>
      <vt:lpstr>School/Program Characteristics</vt:lpstr>
      <vt:lpstr>Mental Health Changes Post-Pandemic</vt:lpstr>
      <vt:lpstr>Mental Health Changes Post-Pandemic </vt:lpstr>
      <vt:lpstr>Academic Changes Post-Pandemic</vt:lpstr>
      <vt:lpstr>Academic Changes Post-Pandemic</vt:lpstr>
      <vt:lpstr>Academic Changes Post-Pandemic</vt:lpstr>
      <vt:lpstr>Social Skills Changes Post-Pandemic</vt:lpstr>
      <vt:lpstr>Social Skill Changes Post-Pandemic</vt:lpstr>
      <vt:lpstr>Supports and Interventions Post-Pandemic</vt:lpstr>
      <vt:lpstr>Supports and Interventions Post-Pandemic</vt:lpstr>
      <vt:lpstr>School Counselors’ Barriers Post-Pandemic</vt:lpstr>
      <vt:lpstr>School Counselors’ Barriers Post-Pandemic</vt:lpstr>
      <vt:lpstr>School Counselors’ Barriers Post-Pandemic</vt:lpstr>
      <vt:lpstr>Supports for School Counseling and Students</vt:lpstr>
      <vt:lpstr>Questions and Comments?</vt:lpstr>
      <vt:lpstr>References</vt:lpstr>
      <vt:lpstr>References</vt:lpstr>
      <vt:lpstr>References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Jazmine Patrice Phillips (jpphllp2)</dc:creator>
  <cp:lastModifiedBy>Michelle Welch Brasfield (rmwelch)</cp:lastModifiedBy>
  <cp:revision>165</cp:revision>
  <dcterms:created xsi:type="dcterms:W3CDTF">2019-11-18T15:59:31Z</dcterms:created>
  <dcterms:modified xsi:type="dcterms:W3CDTF">2022-04-07T23:02:33Z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0x010100F4EBEA11E0E33A41B40A0E921ADC5530</vt:lpwstr>
  </property>
</Properties>
</file>