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5" r:id="rId2"/>
    <p:sldMasterId id="2147484037" r:id="rId3"/>
    <p:sldMasterId id="2147483737" r:id="rId4"/>
    <p:sldMasterId id="2147484049" r:id="rId5"/>
  </p:sldMasterIdLst>
  <p:notesMasterIdLst>
    <p:notesMasterId r:id="rId60"/>
  </p:notesMasterIdLst>
  <p:handoutMasterIdLst>
    <p:handoutMasterId r:id="rId61"/>
  </p:handoutMasterIdLst>
  <p:sldIdLst>
    <p:sldId id="257" r:id="rId6"/>
    <p:sldId id="365" r:id="rId7"/>
    <p:sldId id="337" r:id="rId8"/>
    <p:sldId id="352" r:id="rId9"/>
    <p:sldId id="351" r:id="rId10"/>
    <p:sldId id="350" r:id="rId11"/>
    <p:sldId id="349" r:id="rId12"/>
    <p:sldId id="348" r:id="rId13"/>
    <p:sldId id="355" r:id="rId14"/>
    <p:sldId id="354" r:id="rId15"/>
    <p:sldId id="353" r:id="rId16"/>
    <p:sldId id="359" r:id="rId17"/>
    <p:sldId id="357" r:id="rId18"/>
    <p:sldId id="388" r:id="rId19"/>
    <p:sldId id="387" r:id="rId20"/>
    <p:sldId id="386" r:id="rId21"/>
    <p:sldId id="393" r:id="rId22"/>
    <p:sldId id="392" r:id="rId23"/>
    <p:sldId id="391" r:id="rId24"/>
    <p:sldId id="390" r:id="rId25"/>
    <p:sldId id="389" r:id="rId26"/>
    <p:sldId id="399" r:id="rId27"/>
    <p:sldId id="398" r:id="rId28"/>
    <p:sldId id="397" r:id="rId29"/>
    <p:sldId id="396" r:id="rId30"/>
    <p:sldId id="395" r:id="rId31"/>
    <p:sldId id="394" r:id="rId32"/>
    <p:sldId id="358" r:id="rId33"/>
    <p:sldId id="366" r:id="rId34"/>
    <p:sldId id="385" r:id="rId35"/>
    <p:sldId id="384" r:id="rId36"/>
    <p:sldId id="383" r:id="rId37"/>
    <p:sldId id="382" r:id="rId38"/>
    <p:sldId id="381" r:id="rId39"/>
    <p:sldId id="380" r:id="rId40"/>
    <p:sldId id="379" r:id="rId41"/>
    <p:sldId id="378" r:id="rId42"/>
    <p:sldId id="377" r:id="rId43"/>
    <p:sldId id="376" r:id="rId44"/>
    <p:sldId id="360" r:id="rId45"/>
    <p:sldId id="361" r:id="rId46"/>
    <p:sldId id="364" r:id="rId47"/>
    <p:sldId id="363" r:id="rId48"/>
    <p:sldId id="375" r:id="rId49"/>
    <p:sldId id="324" r:id="rId50"/>
    <p:sldId id="367" r:id="rId51"/>
    <p:sldId id="368" r:id="rId52"/>
    <p:sldId id="372" r:id="rId53"/>
    <p:sldId id="370" r:id="rId54"/>
    <p:sldId id="373" r:id="rId55"/>
    <p:sldId id="371" r:id="rId56"/>
    <p:sldId id="374" r:id="rId57"/>
    <p:sldId id="345" r:id="rId58"/>
    <p:sldId id="338" r:id="rId59"/>
  </p:sldIdLst>
  <p:sldSz cx="9144000" cy="6858000" type="screen4x3"/>
  <p:notesSz cx="7010400" cy="9296400"/>
  <p:custDataLst>
    <p:tags r:id="rId6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M Johnson" initials="JMJ" lastIdx="1" clrIdx="0">
    <p:extLst>
      <p:ext uri="{19B8F6BF-5375-455C-9EA6-DF929625EA0E}">
        <p15:presenceInfo xmlns:p15="http://schemas.microsoft.com/office/powerpoint/2012/main" userId="Jamie M John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00"/>
    <a:srgbClr val="00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3" autoAdjust="0"/>
    <p:restoredTop sz="86433" autoAdjust="0"/>
  </p:normalViewPr>
  <p:slideViewPr>
    <p:cSldViewPr snapToGrid="0" snapToObjects="1">
      <p:cViewPr varScale="1">
        <p:scale>
          <a:sx n="68" d="100"/>
          <a:sy n="68" d="100"/>
        </p:scale>
        <p:origin x="780" y="78"/>
      </p:cViewPr>
      <p:guideLst>
        <p:guide orient="horz" pos="2160"/>
        <p:guide pos="2880"/>
      </p:guideLst>
    </p:cSldViewPr>
  </p:slideViewPr>
  <p:outlineViewPr>
    <p:cViewPr>
      <p:scale>
        <a:sx n="33" d="100"/>
        <a:sy n="33" d="100"/>
      </p:scale>
      <p:origin x="0" y="-16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905B0-7EC0-403E-BE92-62E75C453464}"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US"/>
        </a:p>
      </dgm:t>
    </dgm:pt>
    <dgm:pt modelId="{9B420390-1451-4C67-BD4B-270D8A584F78}">
      <dgm:prSet phldrT="[Text]"/>
      <dgm:spPr/>
      <dgm:t>
        <a:bodyPr/>
        <a:lstStyle/>
        <a:p>
          <a:r>
            <a:rPr lang="en-US" dirty="0"/>
            <a:t>2015</a:t>
          </a:r>
        </a:p>
      </dgm:t>
    </dgm:pt>
    <dgm:pt modelId="{878057E0-65CA-4277-B5CA-C5C47F32BDF1}" type="parTrans" cxnId="{74D40797-9562-4CA7-9093-9380D93497F4}">
      <dgm:prSet/>
      <dgm:spPr/>
      <dgm:t>
        <a:bodyPr/>
        <a:lstStyle/>
        <a:p>
          <a:endParaRPr lang="en-US"/>
        </a:p>
      </dgm:t>
    </dgm:pt>
    <dgm:pt modelId="{64D4FE51-6399-44C9-A575-CE1D37636941}" type="sibTrans" cxnId="{74D40797-9562-4CA7-9093-9380D93497F4}">
      <dgm:prSet/>
      <dgm:spPr/>
      <dgm:t>
        <a:bodyPr/>
        <a:lstStyle/>
        <a:p>
          <a:endParaRPr lang="en-US"/>
        </a:p>
      </dgm:t>
    </dgm:pt>
    <dgm:pt modelId="{4F6C36D7-8702-4FD0-82CD-BF00BAEFF456}">
      <dgm:prSet phldrT="[Text]"/>
      <dgm:spPr/>
      <dgm:t>
        <a:bodyPr/>
        <a:lstStyle/>
        <a:p>
          <a:r>
            <a:rPr lang="en-US" b="1" i="1" dirty="0">
              <a:solidFill>
                <a:schemeClr val="tx1"/>
              </a:solidFill>
              <a:effectLst/>
              <a:latin typeface="+mn-lt"/>
              <a:ea typeface="+mn-ea"/>
              <a:cs typeface="+mn-cs"/>
            </a:rPr>
            <a:t>Memphis </a:t>
          </a:r>
          <a:r>
            <a:rPr lang="en-US" b="1" i="1" dirty="0" err="1">
              <a:solidFill>
                <a:schemeClr val="tx1"/>
              </a:solidFill>
              <a:effectLst/>
              <a:latin typeface="+mn-lt"/>
              <a:ea typeface="+mn-ea"/>
              <a:cs typeface="+mn-cs"/>
            </a:rPr>
            <a:t>CHiLD</a:t>
          </a:r>
          <a:r>
            <a:rPr lang="en-US" b="1" i="1" dirty="0">
              <a:solidFill>
                <a:schemeClr val="tx1"/>
              </a:solidFill>
              <a:effectLst/>
              <a:latin typeface="+mn-lt"/>
              <a:ea typeface="+mn-ea"/>
              <a:cs typeface="+mn-cs"/>
            </a:rPr>
            <a:t> launches as the only pediatric MLP in Tennessee, September 2015. </a:t>
          </a:r>
          <a:endParaRPr lang="en-US" dirty="0">
            <a:solidFill>
              <a:schemeClr val="tx1"/>
            </a:solidFill>
          </a:endParaRPr>
        </a:p>
      </dgm:t>
    </dgm:pt>
    <dgm:pt modelId="{25F058AE-ED41-44F0-96FB-FAE547DDE281}" type="parTrans" cxnId="{923B24F2-5EB6-4F91-ACC8-7C5556915863}">
      <dgm:prSet/>
      <dgm:spPr/>
      <dgm:t>
        <a:bodyPr/>
        <a:lstStyle/>
        <a:p>
          <a:endParaRPr lang="en-US"/>
        </a:p>
      </dgm:t>
    </dgm:pt>
    <dgm:pt modelId="{9E6C1D0B-1264-4B9E-89ED-8C7DC25B8305}" type="sibTrans" cxnId="{923B24F2-5EB6-4F91-ACC8-7C5556915863}">
      <dgm:prSet/>
      <dgm:spPr/>
      <dgm:t>
        <a:bodyPr/>
        <a:lstStyle/>
        <a:p>
          <a:endParaRPr lang="en-US"/>
        </a:p>
      </dgm:t>
    </dgm:pt>
    <dgm:pt modelId="{8F63E167-F232-4AF2-B739-29CC7DF61E35}">
      <dgm:prSet phldrT="[Text]"/>
      <dgm:spPr/>
      <dgm:t>
        <a:bodyPr/>
        <a:lstStyle/>
        <a:p>
          <a:r>
            <a:rPr lang="en-US" dirty="0"/>
            <a:t>2017</a:t>
          </a:r>
        </a:p>
      </dgm:t>
    </dgm:pt>
    <dgm:pt modelId="{D2EC15A4-B676-429F-A750-B89407A665B6}" type="parTrans" cxnId="{67FBF0B9-FF8F-4F95-BBB6-A2F9A9798C67}">
      <dgm:prSet/>
      <dgm:spPr/>
      <dgm:t>
        <a:bodyPr/>
        <a:lstStyle/>
        <a:p>
          <a:endParaRPr lang="en-US"/>
        </a:p>
      </dgm:t>
    </dgm:pt>
    <dgm:pt modelId="{27C50A6A-73AD-44A8-99CA-0AD5A3D05EA3}" type="sibTrans" cxnId="{67FBF0B9-FF8F-4F95-BBB6-A2F9A9798C67}">
      <dgm:prSet/>
      <dgm:spPr/>
      <dgm:t>
        <a:bodyPr/>
        <a:lstStyle/>
        <a:p>
          <a:endParaRPr lang="en-US"/>
        </a:p>
      </dgm:t>
    </dgm:pt>
    <dgm:pt modelId="{6D9F9650-8A14-4E00-9AAB-74D047930C91}">
      <dgm:prSet phldrT="[Text]"/>
      <dgm:spPr/>
      <dgm:t>
        <a:bodyPr/>
        <a:lstStyle/>
        <a:p>
          <a:r>
            <a:rPr lang="en-US" b="1" i="1" dirty="0">
              <a:solidFill>
                <a:schemeClr val="tx1"/>
              </a:solidFill>
            </a:rPr>
            <a:t>Memphis </a:t>
          </a:r>
          <a:r>
            <a:rPr lang="en-US" b="1" i="1" dirty="0" err="1">
              <a:solidFill>
                <a:schemeClr val="tx1"/>
              </a:solidFill>
            </a:rPr>
            <a:t>CHiLD</a:t>
          </a:r>
          <a:r>
            <a:rPr lang="en-US" b="1" i="1" dirty="0">
              <a:solidFill>
                <a:schemeClr val="tx1"/>
              </a:solidFill>
            </a:rPr>
            <a:t> adds a full time social worker reaches 1000 referrals (in less than three years)!</a:t>
          </a:r>
        </a:p>
      </dgm:t>
    </dgm:pt>
    <dgm:pt modelId="{F0AE67B7-1474-4F59-A4BA-B04543BCB9AE}" type="parTrans" cxnId="{A1EDDA25-320A-4A68-ABD5-E113D47C54D5}">
      <dgm:prSet/>
      <dgm:spPr/>
      <dgm:t>
        <a:bodyPr/>
        <a:lstStyle/>
        <a:p>
          <a:endParaRPr lang="en-US"/>
        </a:p>
      </dgm:t>
    </dgm:pt>
    <dgm:pt modelId="{DE49E120-2154-496C-911F-B01BD1A2AADB}" type="sibTrans" cxnId="{A1EDDA25-320A-4A68-ABD5-E113D47C54D5}">
      <dgm:prSet/>
      <dgm:spPr/>
      <dgm:t>
        <a:bodyPr/>
        <a:lstStyle/>
        <a:p>
          <a:endParaRPr lang="en-US"/>
        </a:p>
      </dgm:t>
    </dgm:pt>
    <dgm:pt modelId="{C5300D08-42CB-4DAA-B4B2-D681F8342224}">
      <dgm:prSet phldrT="[Text]"/>
      <dgm:spPr/>
      <dgm:t>
        <a:bodyPr/>
        <a:lstStyle/>
        <a:p>
          <a:r>
            <a:rPr lang="en-US" dirty="0"/>
            <a:t>2019</a:t>
          </a:r>
        </a:p>
      </dgm:t>
    </dgm:pt>
    <dgm:pt modelId="{2982C3CC-7A8E-4752-9369-ED8047098635}" type="parTrans" cxnId="{775AF534-AE4F-43C2-B5C4-66657B434FEB}">
      <dgm:prSet/>
      <dgm:spPr/>
      <dgm:t>
        <a:bodyPr/>
        <a:lstStyle/>
        <a:p>
          <a:endParaRPr lang="en-US"/>
        </a:p>
      </dgm:t>
    </dgm:pt>
    <dgm:pt modelId="{57228E62-CE9F-47A2-878F-657F3E0391EA}" type="sibTrans" cxnId="{775AF534-AE4F-43C2-B5C4-66657B434FEB}">
      <dgm:prSet/>
      <dgm:spPr/>
      <dgm:t>
        <a:bodyPr/>
        <a:lstStyle/>
        <a:p>
          <a:endParaRPr lang="en-US"/>
        </a:p>
      </dgm:t>
    </dgm:pt>
    <dgm:pt modelId="{15E582BD-E21F-441D-B416-B531DACD5AB4}">
      <dgm:prSet phldrT="[Text]"/>
      <dgm:spPr/>
      <dgm:t>
        <a:bodyPr/>
        <a:lstStyle/>
        <a:p>
          <a:r>
            <a:rPr lang="en-US" b="1" i="1" dirty="0">
              <a:solidFill>
                <a:schemeClr val="tx1"/>
              </a:solidFill>
              <a:effectLst/>
              <a:latin typeface="+mn-lt"/>
              <a:ea typeface="+mn-ea"/>
              <a:cs typeface="+mn-cs"/>
            </a:rPr>
            <a:t>Memphis </a:t>
          </a:r>
          <a:r>
            <a:rPr lang="en-US" b="1" i="1" dirty="0" err="1">
              <a:solidFill>
                <a:schemeClr val="tx1"/>
              </a:solidFill>
              <a:effectLst/>
              <a:latin typeface="+mn-lt"/>
              <a:ea typeface="+mn-ea"/>
              <a:cs typeface="+mn-cs"/>
            </a:rPr>
            <a:t>CHiLD</a:t>
          </a:r>
          <a:r>
            <a:rPr lang="en-US" b="1" i="1" dirty="0">
              <a:solidFill>
                <a:schemeClr val="tx1"/>
              </a:solidFill>
              <a:effectLst/>
              <a:latin typeface="+mn-lt"/>
              <a:ea typeface="+mn-ea"/>
              <a:cs typeface="+mn-cs"/>
            </a:rPr>
            <a:t> remains the only integrated, on-site MLP in Tennessee. </a:t>
          </a:r>
          <a:endParaRPr lang="en-US" b="1" i="1" dirty="0">
            <a:solidFill>
              <a:schemeClr val="tx1"/>
            </a:solidFill>
          </a:endParaRPr>
        </a:p>
      </dgm:t>
    </dgm:pt>
    <dgm:pt modelId="{29C6195B-9CCC-41EB-96C1-C3226B335315}" type="parTrans" cxnId="{4388357A-299B-4E58-A195-C8D18524762C}">
      <dgm:prSet/>
      <dgm:spPr/>
      <dgm:t>
        <a:bodyPr/>
        <a:lstStyle/>
        <a:p>
          <a:endParaRPr lang="en-US"/>
        </a:p>
      </dgm:t>
    </dgm:pt>
    <dgm:pt modelId="{10C4D75D-E706-4807-8EB7-648E4819B7A5}" type="sibTrans" cxnId="{4388357A-299B-4E58-A195-C8D18524762C}">
      <dgm:prSet/>
      <dgm:spPr/>
      <dgm:t>
        <a:bodyPr/>
        <a:lstStyle/>
        <a:p>
          <a:endParaRPr lang="en-US"/>
        </a:p>
      </dgm:t>
    </dgm:pt>
    <dgm:pt modelId="{22413BFC-8396-462B-BC65-D46C4A952E54}">
      <dgm:prSet/>
      <dgm:spPr/>
      <dgm:t>
        <a:bodyPr/>
        <a:lstStyle/>
        <a:p>
          <a:r>
            <a:rPr lang="en-US" dirty="0"/>
            <a:t>2018</a:t>
          </a:r>
        </a:p>
      </dgm:t>
    </dgm:pt>
    <dgm:pt modelId="{163D1ED9-2145-4413-894E-58E483B25B02}" type="parTrans" cxnId="{F4802A8F-5BBF-471D-9701-6A70E58139BF}">
      <dgm:prSet/>
      <dgm:spPr/>
      <dgm:t>
        <a:bodyPr/>
        <a:lstStyle/>
        <a:p>
          <a:endParaRPr lang="en-US"/>
        </a:p>
      </dgm:t>
    </dgm:pt>
    <dgm:pt modelId="{0288B474-4594-433A-9783-C84FC6DBCEE3}" type="sibTrans" cxnId="{F4802A8F-5BBF-471D-9701-6A70E58139BF}">
      <dgm:prSet/>
      <dgm:spPr/>
      <dgm:t>
        <a:bodyPr/>
        <a:lstStyle/>
        <a:p>
          <a:endParaRPr lang="en-US"/>
        </a:p>
      </dgm:t>
    </dgm:pt>
    <dgm:pt modelId="{39D3813D-4651-40D2-BE3F-E3D5AEE59BBE}">
      <dgm:prSet/>
      <dgm:spPr/>
      <dgm:t>
        <a:bodyPr/>
        <a:lstStyle/>
        <a:p>
          <a:r>
            <a:rPr lang="en-US" dirty="0"/>
            <a:t>2016</a:t>
          </a:r>
        </a:p>
      </dgm:t>
    </dgm:pt>
    <dgm:pt modelId="{5FEB5883-64A3-40EB-BEA1-8E0CB7117644}" type="parTrans" cxnId="{CCCA33E3-CF25-4FB4-974C-C6082DFA8D1B}">
      <dgm:prSet/>
      <dgm:spPr/>
      <dgm:t>
        <a:bodyPr/>
        <a:lstStyle/>
        <a:p>
          <a:endParaRPr lang="en-US"/>
        </a:p>
      </dgm:t>
    </dgm:pt>
    <dgm:pt modelId="{BBCD2F5C-D039-4B3A-9386-F383E003E38F}" type="sibTrans" cxnId="{CCCA33E3-CF25-4FB4-974C-C6082DFA8D1B}">
      <dgm:prSet/>
      <dgm:spPr/>
      <dgm:t>
        <a:bodyPr/>
        <a:lstStyle/>
        <a:p>
          <a:endParaRPr lang="en-US"/>
        </a:p>
      </dgm:t>
    </dgm:pt>
    <dgm:pt modelId="{B5985C4C-564B-4B9C-91FD-897FA52AF9BD}">
      <dgm:prSet/>
      <dgm:spPr/>
      <dgm:t>
        <a:bodyPr/>
        <a:lstStyle/>
        <a:p>
          <a:r>
            <a:rPr lang="en-US" b="1" i="1" dirty="0"/>
            <a:t>Memphis </a:t>
          </a:r>
          <a:r>
            <a:rPr lang="en-US" b="1" i="1" dirty="0" err="1"/>
            <a:t>CHiLD</a:t>
          </a:r>
          <a:r>
            <a:rPr lang="en-US" b="1" i="1" dirty="0"/>
            <a:t> Medical Partner commits to providing one more attorney to the project, making Memphis </a:t>
          </a:r>
          <a:r>
            <a:rPr lang="en-US" b="1" i="1" dirty="0" err="1"/>
            <a:t>CHiLD</a:t>
          </a:r>
          <a:r>
            <a:rPr lang="en-US" b="1" i="1" dirty="0"/>
            <a:t> one of two MLPs in the country to have a full time attorney funded by the medical partners.</a:t>
          </a:r>
        </a:p>
      </dgm:t>
    </dgm:pt>
    <dgm:pt modelId="{92465C9C-9EFF-4257-B0FC-DC5DA994586E}" type="parTrans" cxnId="{BB88F27C-D18E-4354-98B5-FF4A1F18AF1A}">
      <dgm:prSet/>
      <dgm:spPr/>
      <dgm:t>
        <a:bodyPr/>
        <a:lstStyle/>
        <a:p>
          <a:endParaRPr lang="en-US"/>
        </a:p>
      </dgm:t>
    </dgm:pt>
    <dgm:pt modelId="{0FB6513B-C6C8-43DE-A53B-17AFDCAC3BDB}" type="sibTrans" cxnId="{BB88F27C-D18E-4354-98B5-FF4A1F18AF1A}">
      <dgm:prSet/>
      <dgm:spPr/>
      <dgm:t>
        <a:bodyPr/>
        <a:lstStyle/>
        <a:p>
          <a:endParaRPr lang="en-US"/>
        </a:p>
      </dgm:t>
    </dgm:pt>
    <dgm:pt modelId="{02096F00-AE79-47F9-A769-7BE0B82084F8}">
      <dgm:prSet/>
      <dgm:spPr/>
      <dgm:t>
        <a:bodyPr/>
        <a:lstStyle/>
        <a:p>
          <a:r>
            <a:rPr lang="en-US" b="1" i="1" dirty="0"/>
            <a:t>Memphis </a:t>
          </a:r>
          <a:r>
            <a:rPr lang="en-US" b="1" i="1" dirty="0" err="1"/>
            <a:t>CHiLD</a:t>
          </a:r>
          <a:r>
            <a:rPr lang="en-US" b="1" i="1" dirty="0"/>
            <a:t> hires a full-time Program Coordinator.</a:t>
          </a:r>
        </a:p>
      </dgm:t>
    </dgm:pt>
    <dgm:pt modelId="{BBC9A079-485A-434B-AB12-AA16088D2110}" type="parTrans" cxnId="{13C34264-DA87-4DF6-8E8A-34F357DB8026}">
      <dgm:prSet/>
      <dgm:spPr/>
      <dgm:t>
        <a:bodyPr/>
        <a:lstStyle/>
        <a:p>
          <a:endParaRPr lang="en-US"/>
        </a:p>
      </dgm:t>
    </dgm:pt>
    <dgm:pt modelId="{096F2F77-C3FF-43A1-A053-262A1CA9E971}" type="sibTrans" cxnId="{13C34264-DA87-4DF6-8E8A-34F357DB8026}">
      <dgm:prSet/>
      <dgm:spPr/>
      <dgm:t>
        <a:bodyPr/>
        <a:lstStyle/>
        <a:p>
          <a:endParaRPr lang="en-US"/>
        </a:p>
      </dgm:t>
    </dgm:pt>
    <dgm:pt modelId="{254E711D-BE67-429B-A3DF-19A36ADC5963}" type="pres">
      <dgm:prSet presAssocID="{C76905B0-7EC0-403E-BE92-62E75C453464}" presName="linearFlow" presStyleCnt="0">
        <dgm:presLayoutVars>
          <dgm:dir/>
          <dgm:animLvl val="lvl"/>
          <dgm:resizeHandles val="exact"/>
        </dgm:presLayoutVars>
      </dgm:prSet>
      <dgm:spPr/>
    </dgm:pt>
    <dgm:pt modelId="{8102C0E6-46E7-4075-A622-8742607E0377}" type="pres">
      <dgm:prSet presAssocID="{9B420390-1451-4C67-BD4B-270D8A584F78}" presName="composite" presStyleCnt="0"/>
      <dgm:spPr/>
    </dgm:pt>
    <dgm:pt modelId="{93CD5815-3329-402B-A02F-B3108FB705A7}" type="pres">
      <dgm:prSet presAssocID="{9B420390-1451-4C67-BD4B-270D8A584F78}" presName="parentText" presStyleLbl="alignNode1" presStyleIdx="0" presStyleCnt="5">
        <dgm:presLayoutVars>
          <dgm:chMax val="1"/>
          <dgm:bulletEnabled val="1"/>
        </dgm:presLayoutVars>
      </dgm:prSet>
      <dgm:spPr/>
    </dgm:pt>
    <dgm:pt modelId="{8D2FC752-E485-48EC-8016-6E8D433EB3FE}" type="pres">
      <dgm:prSet presAssocID="{9B420390-1451-4C67-BD4B-270D8A584F78}" presName="descendantText" presStyleLbl="alignAcc1" presStyleIdx="0" presStyleCnt="5">
        <dgm:presLayoutVars>
          <dgm:bulletEnabled val="1"/>
        </dgm:presLayoutVars>
      </dgm:prSet>
      <dgm:spPr/>
    </dgm:pt>
    <dgm:pt modelId="{3BB9669A-E6BC-4D2E-BFF8-82EF92B807C7}" type="pres">
      <dgm:prSet presAssocID="{64D4FE51-6399-44C9-A575-CE1D37636941}" presName="sp" presStyleCnt="0"/>
      <dgm:spPr/>
    </dgm:pt>
    <dgm:pt modelId="{BD56925F-E31F-481D-94B6-6AD100EFC02C}" type="pres">
      <dgm:prSet presAssocID="{39D3813D-4651-40D2-BE3F-E3D5AEE59BBE}" presName="composite" presStyleCnt="0"/>
      <dgm:spPr/>
    </dgm:pt>
    <dgm:pt modelId="{AEC31A88-E27A-46D2-806A-ECB09DC1CFF0}" type="pres">
      <dgm:prSet presAssocID="{39D3813D-4651-40D2-BE3F-E3D5AEE59BBE}" presName="parentText" presStyleLbl="alignNode1" presStyleIdx="1" presStyleCnt="5">
        <dgm:presLayoutVars>
          <dgm:chMax val="1"/>
          <dgm:bulletEnabled val="1"/>
        </dgm:presLayoutVars>
      </dgm:prSet>
      <dgm:spPr/>
    </dgm:pt>
    <dgm:pt modelId="{1C39D218-5F68-4766-91FB-2D4AE586299F}" type="pres">
      <dgm:prSet presAssocID="{39D3813D-4651-40D2-BE3F-E3D5AEE59BBE}" presName="descendantText" presStyleLbl="alignAcc1" presStyleIdx="1" presStyleCnt="5" custLinFactNeighborY="-4404">
        <dgm:presLayoutVars>
          <dgm:bulletEnabled val="1"/>
        </dgm:presLayoutVars>
      </dgm:prSet>
      <dgm:spPr/>
    </dgm:pt>
    <dgm:pt modelId="{217E33AC-6712-4879-A76A-2CFE0AE3D111}" type="pres">
      <dgm:prSet presAssocID="{BBCD2F5C-D039-4B3A-9386-F383E003E38F}" presName="sp" presStyleCnt="0"/>
      <dgm:spPr/>
    </dgm:pt>
    <dgm:pt modelId="{D9E0329B-A98B-4B70-9CAF-A5918B971C22}" type="pres">
      <dgm:prSet presAssocID="{8F63E167-F232-4AF2-B739-29CC7DF61E35}" presName="composite" presStyleCnt="0"/>
      <dgm:spPr/>
    </dgm:pt>
    <dgm:pt modelId="{00244165-B2AE-43F0-A8F1-6944AFBC2BF0}" type="pres">
      <dgm:prSet presAssocID="{8F63E167-F232-4AF2-B739-29CC7DF61E35}" presName="parentText" presStyleLbl="alignNode1" presStyleIdx="2" presStyleCnt="5">
        <dgm:presLayoutVars>
          <dgm:chMax val="1"/>
          <dgm:bulletEnabled val="1"/>
        </dgm:presLayoutVars>
      </dgm:prSet>
      <dgm:spPr/>
    </dgm:pt>
    <dgm:pt modelId="{3739E6FA-2045-4C73-8323-8B0C0CE3F28E}" type="pres">
      <dgm:prSet presAssocID="{8F63E167-F232-4AF2-B739-29CC7DF61E35}" presName="descendantText" presStyleLbl="alignAcc1" presStyleIdx="2" presStyleCnt="5" custLinFactNeighborX="0" custLinFactNeighborY="-2202">
        <dgm:presLayoutVars>
          <dgm:bulletEnabled val="1"/>
        </dgm:presLayoutVars>
      </dgm:prSet>
      <dgm:spPr/>
    </dgm:pt>
    <dgm:pt modelId="{071E3135-6847-4769-B067-F568B15BCB11}" type="pres">
      <dgm:prSet presAssocID="{27C50A6A-73AD-44A8-99CA-0AD5A3D05EA3}" presName="sp" presStyleCnt="0"/>
      <dgm:spPr/>
    </dgm:pt>
    <dgm:pt modelId="{3C9DD7CE-AA7A-4894-A9B5-A3357F6F39B9}" type="pres">
      <dgm:prSet presAssocID="{22413BFC-8396-462B-BC65-D46C4A952E54}" presName="composite" presStyleCnt="0"/>
      <dgm:spPr/>
    </dgm:pt>
    <dgm:pt modelId="{8E38D61F-0D02-4A4E-B928-BD6C6E2CE73F}" type="pres">
      <dgm:prSet presAssocID="{22413BFC-8396-462B-BC65-D46C4A952E54}" presName="parentText" presStyleLbl="alignNode1" presStyleIdx="3" presStyleCnt="5">
        <dgm:presLayoutVars>
          <dgm:chMax val="1"/>
          <dgm:bulletEnabled val="1"/>
        </dgm:presLayoutVars>
      </dgm:prSet>
      <dgm:spPr/>
    </dgm:pt>
    <dgm:pt modelId="{43E10879-4122-4E85-8EDE-D3C79BABE03B}" type="pres">
      <dgm:prSet presAssocID="{22413BFC-8396-462B-BC65-D46C4A952E54}" presName="descendantText" presStyleLbl="alignAcc1" presStyleIdx="3" presStyleCnt="5" custLinFactNeighborY="0">
        <dgm:presLayoutVars>
          <dgm:bulletEnabled val="1"/>
        </dgm:presLayoutVars>
      </dgm:prSet>
      <dgm:spPr/>
    </dgm:pt>
    <dgm:pt modelId="{AA280C95-2ED7-482A-8DF1-B976DEF5A4CA}" type="pres">
      <dgm:prSet presAssocID="{0288B474-4594-433A-9783-C84FC6DBCEE3}" presName="sp" presStyleCnt="0"/>
      <dgm:spPr/>
    </dgm:pt>
    <dgm:pt modelId="{E38E4AF8-AD86-4FC6-9705-63A9F357C5E0}" type="pres">
      <dgm:prSet presAssocID="{C5300D08-42CB-4DAA-B4B2-D681F8342224}" presName="composite" presStyleCnt="0"/>
      <dgm:spPr/>
    </dgm:pt>
    <dgm:pt modelId="{18C94B01-9397-42B3-8B74-CD4595AABDB5}" type="pres">
      <dgm:prSet presAssocID="{C5300D08-42CB-4DAA-B4B2-D681F8342224}" presName="parentText" presStyleLbl="alignNode1" presStyleIdx="4" presStyleCnt="5">
        <dgm:presLayoutVars>
          <dgm:chMax val="1"/>
          <dgm:bulletEnabled val="1"/>
        </dgm:presLayoutVars>
      </dgm:prSet>
      <dgm:spPr/>
    </dgm:pt>
    <dgm:pt modelId="{144B6736-29DD-443F-951E-D37B215A7264}" type="pres">
      <dgm:prSet presAssocID="{C5300D08-42CB-4DAA-B4B2-D681F8342224}" presName="descendantText" presStyleLbl="alignAcc1" presStyleIdx="4" presStyleCnt="5">
        <dgm:presLayoutVars>
          <dgm:bulletEnabled val="1"/>
        </dgm:presLayoutVars>
      </dgm:prSet>
      <dgm:spPr/>
    </dgm:pt>
  </dgm:ptLst>
  <dgm:cxnLst>
    <dgm:cxn modelId="{E1AB6C05-D000-418E-99D6-2E8B287B0BD4}" type="presOf" srcId="{15E582BD-E21F-441D-B416-B531DACD5AB4}" destId="{144B6736-29DD-443F-951E-D37B215A7264}" srcOrd="0" destOrd="0" presId="urn:microsoft.com/office/officeart/2005/8/layout/chevron2"/>
    <dgm:cxn modelId="{6C40C109-1AED-4CFC-9682-6A985BA437D5}" type="presOf" srcId="{6D9F9650-8A14-4E00-9AAB-74D047930C91}" destId="{3739E6FA-2045-4C73-8323-8B0C0CE3F28E}" srcOrd="0" destOrd="0" presId="urn:microsoft.com/office/officeart/2005/8/layout/chevron2"/>
    <dgm:cxn modelId="{5A67CE17-1601-42A2-AB5D-0F4CC7CBC17E}" type="presOf" srcId="{C76905B0-7EC0-403E-BE92-62E75C453464}" destId="{254E711D-BE67-429B-A3DF-19A36ADC5963}" srcOrd="0" destOrd="0" presId="urn:microsoft.com/office/officeart/2005/8/layout/chevron2"/>
    <dgm:cxn modelId="{46C60D20-F0B0-4F50-AAB0-C8E122303128}" type="presOf" srcId="{8F63E167-F232-4AF2-B739-29CC7DF61E35}" destId="{00244165-B2AE-43F0-A8F1-6944AFBC2BF0}" srcOrd="0" destOrd="0" presId="urn:microsoft.com/office/officeart/2005/8/layout/chevron2"/>
    <dgm:cxn modelId="{A1EDDA25-320A-4A68-ABD5-E113D47C54D5}" srcId="{8F63E167-F232-4AF2-B739-29CC7DF61E35}" destId="{6D9F9650-8A14-4E00-9AAB-74D047930C91}" srcOrd="0" destOrd="0" parTransId="{F0AE67B7-1474-4F59-A4BA-B04543BCB9AE}" sibTransId="{DE49E120-2154-496C-911F-B01BD1A2AADB}"/>
    <dgm:cxn modelId="{2A9E3227-66E8-43B2-9F0A-1880F295CE5C}" type="presOf" srcId="{22413BFC-8396-462B-BC65-D46C4A952E54}" destId="{8E38D61F-0D02-4A4E-B928-BD6C6E2CE73F}" srcOrd="0" destOrd="0" presId="urn:microsoft.com/office/officeart/2005/8/layout/chevron2"/>
    <dgm:cxn modelId="{775AF534-AE4F-43C2-B5C4-66657B434FEB}" srcId="{C76905B0-7EC0-403E-BE92-62E75C453464}" destId="{C5300D08-42CB-4DAA-B4B2-D681F8342224}" srcOrd="4" destOrd="0" parTransId="{2982C3CC-7A8E-4752-9369-ED8047098635}" sibTransId="{57228E62-CE9F-47A2-878F-657F3E0391EA}"/>
    <dgm:cxn modelId="{13C34264-DA87-4DF6-8E8A-34F357DB8026}" srcId="{22413BFC-8396-462B-BC65-D46C4A952E54}" destId="{02096F00-AE79-47F9-A769-7BE0B82084F8}" srcOrd="0" destOrd="0" parTransId="{BBC9A079-485A-434B-AB12-AA16088D2110}" sibTransId="{096F2F77-C3FF-43A1-A053-262A1CA9E971}"/>
    <dgm:cxn modelId="{D46C6559-3896-46C3-A9A2-198D5BD8099B}" type="presOf" srcId="{B5985C4C-564B-4B9C-91FD-897FA52AF9BD}" destId="{1C39D218-5F68-4766-91FB-2D4AE586299F}" srcOrd="0" destOrd="0" presId="urn:microsoft.com/office/officeart/2005/8/layout/chevron2"/>
    <dgm:cxn modelId="{4388357A-299B-4E58-A195-C8D18524762C}" srcId="{C5300D08-42CB-4DAA-B4B2-D681F8342224}" destId="{15E582BD-E21F-441D-B416-B531DACD5AB4}" srcOrd="0" destOrd="0" parTransId="{29C6195B-9CCC-41EB-96C1-C3226B335315}" sibTransId="{10C4D75D-E706-4807-8EB7-648E4819B7A5}"/>
    <dgm:cxn modelId="{BB88F27C-D18E-4354-98B5-FF4A1F18AF1A}" srcId="{39D3813D-4651-40D2-BE3F-E3D5AEE59BBE}" destId="{B5985C4C-564B-4B9C-91FD-897FA52AF9BD}" srcOrd="0" destOrd="0" parTransId="{92465C9C-9EFF-4257-B0FC-DC5DA994586E}" sibTransId="{0FB6513B-C6C8-43DE-A53B-17AFDCAC3BDB}"/>
    <dgm:cxn modelId="{F4802A8F-5BBF-471D-9701-6A70E58139BF}" srcId="{C76905B0-7EC0-403E-BE92-62E75C453464}" destId="{22413BFC-8396-462B-BC65-D46C4A952E54}" srcOrd="3" destOrd="0" parTransId="{163D1ED9-2145-4413-894E-58E483B25B02}" sibTransId="{0288B474-4594-433A-9783-C84FC6DBCEE3}"/>
    <dgm:cxn modelId="{27664792-FAFA-43B4-998E-D8C220AC971B}" type="presOf" srcId="{9B420390-1451-4C67-BD4B-270D8A584F78}" destId="{93CD5815-3329-402B-A02F-B3108FB705A7}" srcOrd="0" destOrd="0" presId="urn:microsoft.com/office/officeart/2005/8/layout/chevron2"/>
    <dgm:cxn modelId="{74D40797-9562-4CA7-9093-9380D93497F4}" srcId="{C76905B0-7EC0-403E-BE92-62E75C453464}" destId="{9B420390-1451-4C67-BD4B-270D8A584F78}" srcOrd="0" destOrd="0" parTransId="{878057E0-65CA-4277-B5CA-C5C47F32BDF1}" sibTransId="{64D4FE51-6399-44C9-A575-CE1D37636941}"/>
    <dgm:cxn modelId="{B1A92F97-34A2-4FE8-9A1E-0CA05613518A}" type="presOf" srcId="{C5300D08-42CB-4DAA-B4B2-D681F8342224}" destId="{18C94B01-9397-42B3-8B74-CD4595AABDB5}" srcOrd="0" destOrd="0" presId="urn:microsoft.com/office/officeart/2005/8/layout/chevron2"/>
    <dgm:cxn modelId="{5F28F8AA-8372-41AA-93E6-EA5A112ECCAE}" type="presOf" srcId="{02096F00-AE79-47F9-A769-7BE0B82084F8}" destId="{43E10879-4122-4E85-8EDE-D3C79BABE03B}" srcOrd="0" destOrd="0" presId="urn:microsoft.com/office/officeart/2005/8/layout/chevron2"/>
    <dgm:cxn modelId="{67FBF0B9-FF8F-4F95-BBB6-A2F9A9798C67}" srcId="{C76905B0-7EC0-403E-BE92-62E75C453464}" destId="{8F63E167-F232-4AF2-B739-29CC7DF61E35}" srcOrd="2" destOrd="0" parTransId="{D2EC15A4-B676-429F-A750-B89407A665B6}" sibTransId="{27C50A6A-73AD-44A8-99CA-0AD5A3D05EA3}"/>
    <dgm:cxn modelId="{617156DA-658A-4811-B434-19E356A89F1A}" type="presOf" srcId="{4F6C36D7-8702-4FD0-82CD-BF00BAEFF456}" destId="{8D2FC752-E485-48EC-8016-6E8D433EB3FE}" srcOrd="0" destOrd="0" presId="urn:microsoft.com/office/officeart/2005/8/layout/chevron2"/>
    <dgm:cxn modelId="{CCCA33E3-CF25-4FB4-974C-C6082DFA8D1B}" srcId="{C76905B0-7EC0-403E-BE92-62E75C453464}" destId="{39D3813D-4651-40D2-BE3F-E3D5AEE59BBE}" srcOrd="1" destOrd="0" parTransId="{5FEB5883-64A3-40EB-BEA1-8E0CB7117644}" sibTransId="{BBCD2F5C-D039-4B3A-9386-F383E003E38F}"/>
    <dgm:cxn modelId="{923B24F2-5EB6-4F91-ACC8-7C5556915863}" srcId="{9B420390-1451-4C67-BD4B-270D8A584F78}" destId="{4F6C36D7-8702-4FD0-82CD-BF00BAEFF456}" srcOrd="0" destOrd="0" parTransId="{25F058AE-ED41-44F0-96FB-FAE547DDE281}" sibTransId="{9E6C1D0B-1264-4B9E-89ED-8C7DC25B8305}"/>
    <dgm:cxn modelId="{C2892CF4-5F48-4D89-86B0-D5F281A5F7A7}" type="presOf" srcId="{39D3813D-4651-40D2-BE3F-E3D5AEE59BBE}" destId="{AEC31A88-E27A-46D2-806A-ECB09DC1CFF0}" srcOrd="0" destOrd="0" presId="urn:microsoft.com/office/officeart/2005/8/layout/chevron2"/>
    <dgm:cxn modelId="{61364745-70EB-41EE-B5CF-F911E836EC65}" type="presParOf" srcId="{254E711D-BE67-429B-A3DF-19A36ADC5963}" destId="{8102C0E6-46E7-4075-A622-8742607E0377}" srcOrd="0" destOrd="0" presId="urn:microsoft.com/office/officeart/2005/8/layout/chevron2"/>
    <dgm:cxn modelId="{76961FFB-62B9-482D-8DBA-9649434346B5}" type="presParOf" srcId="{8102C0E6-46E7-4075-A622-8742607E0377}" destId="{93CD5815-3329-402B-A02F-B3108FB705A7}" srcOrd="0" destOrd="0" presId="urn:microsoft.com/office/officeart/2005/8/layout/chevron2"/>
    <dgm:cxn modelId="{671CDBC0-1390-4A37-AB58-E2958D926FE1}" type="presParOf" srcId="{8102C0E6-46E7-4075-A622-8742607E0377}" destId="{8D2FC752-E485-48EC-8016-6E8D433EB3FE}" srcOrd="1" destOrd="0" presId="urn:microsoft.com/office/officeart/2005/8/layout/chevron2"/>
    <dgm:cxn modelId="{52A03632-3CB3-4F59-9CEC-1D9FF9551F14}" type="presParOf" srcId="{254E711D-BE67-429B-A3DF-19A36ADC5963}" destId="{3BB9669A-E6BC-4D2E-BFF8-82EF92B807C7}" srcOrd="1" destOrd="0" presId="urn:microsoft.com/office/officeart/2005/8/layout/chevron2"/>
    <dgm:cxn modelId="{788F4767-12D2-49EF-AF0B-7B4D37C83C70}" type="presParOf" srcId="{254E711D-BE67-429B-A3DF-19A36ADC5963}" destId="{BD56925F-E31F-481D-94B6-6AD100EFC02C}" srcOrd="2" destOrd="0" presId="urn:microsoft.com/office/officeart/2005/8/layout/chevron2"/>
    <dgm:cxn modelId="{8D47D83A-671C-432D-A9DC-54A8C615D577}" type="presParOf" srcId="{BD56925F-E31F-481D-94B6-6AD100EFC02C}" destId="{AEC31A88-E27A-46D2-806A-ECB09DC1CFF0}" srcOrd="0" destOrd="0" presId="urn:microsoft.com/office/officeart/2005/8/layout/chevron2"/>
    <dgm:cxn modelId="{5F84CE8C-B900-4647-A4A1-6C62403AF402}" type="presParOf" srcId="{BD56925F-E31F-481D-94B6-6AD100EFC02C}" destId="{1C39D218-5F68-4766-91FB-2D4AE586299F}" srcOrd="1" destOrd="0" presId="urn:microsoft.com/office/officeart/2005/8/layout/chevron2"/>
    <dgm:cxn modelId="{29B641BB-D40C-45BF-B941-86D6424C65C8}" type="presParOf" srcId="{254E711D-BE67-429B-A3DF-19A36ADC5963}" destId="{217E33AC-6712-4879-A76A-2CFE0AE3D111}" srcOrd="3" destOrd="0" presId="urn:microsoft.com/office/officeart/2005/8/layout/chevron2"/>
    <dgm:cxn modelId="{F7C3408D-1AA3-419D-9E47-16C33AF99219}" type="presParOf" srcId="{254E711D-BE67-429B-A3DF-19A36ADC5963}" destId="{D9E0329B-A98B-4B70-9CAF-A5918B971C22}" srcOrd="4" destOrd="0" presId="urn:microsoft.com/office/officeart/2005/8/layout/chevron2"/>
    <dgm:cxn modelId="{FC092320-5156-42C9-AD4C-E110E636B100}" type="presParOf" srcId="{D9E0329B-A98B-4B70-9CAF-A5918B971C22}" destId="{00244165-B2AE-43F0-A8F1-6944AFBC2BF0}" srcOrd="0" destOrd="0" presId="urn:microsoft.com/office/officeart/2005/8/layout/chevron2"/>
    <dgm:cxn modelId="{4A5E5FA5-7B00-40FB-BFCC-771DE0ADC0DC}" type="presParOf" srcId="{D9E0329B-A98B-4B70-9CAF-A5918B971C22}" destId="{3739E6FA-2045-4C73-8323-8B0C0CE3F28E}" srcOrd="1" destOrd="0" presId="urn:microsoft.com/office/officeart/2005/8/layout/chevron2"/>
    <dgm:cxn modelId="{9F84D835-002E-4B81-B568-F278AC5AFD17}" type="presParOf" srcId="{254E711D-BE67-429B-A3DF-19A36ADC5963}" destId="{071E3135-6847-4769-B067-F568B15BCB11}" srcOrd="5" destOrd="0" presId="urn:microsoft.com/office/officeart/2005/8/layout/chevron2"/>
    <dgm:cxn modelId="{E3B2F724-FFD0-4503-84A8-79BA150F1571}" type="presParOf" srcId="{254E711D-BE67-429B-A3DF-19A36ADC5963}" destId="{3C9DD7CE-AA7A-4894-A9B5-A3357F6F39B9}" srcOrd="6" destOrd="0" presId="urn:microsoft.com/office/officeart/2005/8/layout/chevron2"/>
    <dgm:cxn modelId="{8B39EBC2-57D2-4008-A76F-B46A07172CFC}" type="presParOf" srcId="{3C9DD7CE-AA7A-4894-A9B5-A3357F6F39B9}" destId="{8E38D61F-0D02-4A4E-B928-BD6C6E2CE73F}" srcOrd="0" destOrd="0" presId="urn:microsoft.com/office/officeart/2005/8/layout/chevron2"/>
    <dgm:cxn modelId="{12363B3D-0085-4C8B-825D-221D249CC960}" type="presParOf" srcId="{3C9DD7CE-AA7A-4894-A9B5-A3357F6F39B9}" destId="{43E10879-4122-4E85-8EDE-D3C79BABE03B}" srcOrd="1" destOrd="0" presId="urn:microsoft.com/office/officeart/2005/8/layout/chevron2"/>
    <dgm:cxn modelId="{F5A04033-9FE5-4E0F-8A8B-B34C9AA28B17}" type="presParOf" srcId="{254E711D-BE67-429B-A3DF-19A36ADC5963}" destId="{AA280C95-2ED7-482A-8DF1-B976DEF5A4CA}" srcOrd="7" destOrd="0" presId="urn:microsoft.com/office/officeart/2005/8/layout/chevron2"/>
    <dgm:cxn modelId="{19C53E18-7626-4F23-B79E-5A28E2E31406}" type="presParOf" srcId="{254E711D-BE67-429B-A3DF-19A36ADC5963}" destId="{E38E4AF8-AD86-4FC6-9705-63A9F357C5E0}" srcOrd="8" destOrd="0" presId="urn:microsoft.com/office/officeart/2005/8/layout/chevron2"/>
    <dgm:cxn modelId="{9AFD9299-3498-431E-A966-B596EC6DEF97}" type="presParOf" srcId="{E38E4AF8-AD86-4FC6-9705-63A9F357C5E0}" destId="{18C94B01-9397-42B3-8B74-CD4595AABDB5}" srcOrd="0" destOrd="0" presId="urn:microsoft.com/office/officeart/2005/8/layout/chevron2"/>
    <dgm:cxn modelId="{E24ADC18-C7B9-46E3-9B1A-98E4BA0F6EC8}" type="presParOf" srcId="{E38E4AF8-AD86-4FC6-9705-63A9F357C5E0}" destId="{144B6736-29DD-443F-951E-D37B215A726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D5815-3329-402B-A02F-B3108FB705A7}">
      <dsp:nvSpPr>
        <dsp:cNvPr id="0" name=""/>
        <dsp:cNvSpPr/>
      </dsp:nvSpPr>
      <dsp:spPr>
        <a:xfrm rot="5400000">
          <a:off x="-133101" y="134464"/>
          <a:ext cx="887345" cy="62114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2015</a:t>
          </a:r>
        </a:p>
      </dsp:txBody>
      <dsp:txXfrm rot="-5400000">
        <a:off x="1" y="311933"/>
        <a:ext cx="621142" cy="266203"/>
      </dsp:txXfrm>
    </dsp:sp>
    <dsp:sp modelId="{8D2FC752-E485-48EC-8016-6E8D433EB3FE}">
      <dsp:nvSpPr>
        <dsp:cNvPr id="0" name=""/>
        <dsp:cNvSpPr/>
      </dsp:nvSpPr>
      <dsp:spPr>
        <a:xfrm rot="5400000">
          <a:off x="3673433" y="-3050929"/>
          <a:ext cx="576774" cy="6681357"/>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i="1" kern="1200" dirty="0">
              <a:solidFill>
                <a:schemeClr val="tx1"/>
              </a:solidFill>
              <a:effectLst/>
              <a:latin typeface="+mn-lt"/>
              <a:ea typeface="+mn-ea"/>
              <a:cs typeface="+mn-cs"/>
            </a:rPr>
            <a:t>Memphis </a:t>
          </a:r>
          <a:r>
            <a:rPr lang="en-US" sz="1200" b="1" i="1" kern="1200" dirty="0" err="1">
              <a:solidFill>
                <a:schemeClr val="tx1"/>
              </a:solidFill>
              <a:effectLst/>
              <a:latin typeface="+mn-lt"/>
              <a:ea typeface="+mn-ea"/>
              <a:cs typeface="+mn-cs"/>
            </a:rPr>
            <a:t>CHiLD</a:t>
          </a:r>
          <a:r>
            <a:rPr lang="en-US" sz="1200" b="1" i="1" kern="1200" dirty="0">
              <a:solidFill>
                <a:schemeClr val="tx1"/>
              </a:solidFill>
              <a:effectLst/>
              <a:latin typeface="+mn-lt"/>
              <a:ea typeface="+mn-ea"/>
              <a:cs typeface="+mn-cs"/>
            </a:rPr>
            <a:t> launches as the only pediatric MLP in Tennessee, September 2015. </a:t>
          </a:r>
          <a:endParaRPr lang="en-US" sz="1200" kern="1200" dirty="0">
            <a:solidFill>
              <a:schemeClr val="tx1"/>
            </a:solidFill>
          </a:endParaRPr>
        </a:p>
      </dsp:txBody>
      <dsp:txXfrm rot="-5400000">
        <a:off x="621142" y="29518"/>
        <a:ext cx="6653201" cy="520462"/>
      </dsp:txXfrm>
    </dsp:sp>
    <dsp:sp modelId="{AEC31A88-E27A-46D2-806A-ECB09DC1CFF0}">
      <dsp:nvSpPr>
        <dsp:cNvPr id="0" name=""/>
        <dsp:cNvSpPr/>
      </dsp:nvSpPr>
      <dsp:spPr>
        <a:xfrm rot="5400000">
          <a:off x="-133101" y="901752"/>
          <a:ext cx="887345" cy="621142"/>
        </a:xfrm>
        <a:prstGeom prst="chevron">
          <a:avLst/>
        </a:prstGeom>
        <a:solidFill>
          <a:schemeClr val="accent2">
            <a:hueOff val="-363841"/>
            <a:satOff val="-20982"/>
            <a:lumOff val="2157"/>
            <a:alphaOff val="0"/>
          </a:schemeClr>
        </a:solidFill>
        <a:ln w="25400" cap="flat" cmpd="sng" algn="ctr">
          <a:solidFill>
            <a:schemeClr val="accent2">
              <a:hueOff val="-363841"/>
              <a:satOff val="-20982"/>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2016</a:t>
          </a:r>
        </a:p>
      </dsp:txBody>
      <dsp:txXfrm rot="-5400000">
        <a:off x="1" y="1079221"/>
        <a:ext cx="621142" cy="266203"/>
      </dsp:txXfrm>
    </dsp:sp>
    <dsp:sp modelId="{1C39D218-5F68-4766-91FB-2D4AE586299F}">
      <dsp:nvSpPr>
        <dsp:cNvPr id="0" name=""/>
        <dsp:cNvSpPr/>
      </dsp:nvSpPr>
      <dsp:spPr>
        <a:xfrm rot="5400000">
          <a:off x="3673433" y="-2309041"/>
          <a:ext cx="576774" cy="6681357"/>
        </a:xfrm>
        <a:prstGeom prst="round2SameRect">
          <a:avLst/>
        </a:prstGeom>
        <a:solidFill>
          <a:schemeClr val="lt1">
            <a:alpha val="90000"/>
            <a:hueOff val="0"/>
            <a:satOff val="0"/>
            <a:lumOff val="0"/>
            <a:alphaOff val="0"/>
          </a:schemeClr>
        </a:solidFill>
        <a:ln w="25400" cap="flat" cmpd="sng" algn="ctr">
          <a:solidFill>
            <a:schemeClr val="accent2">
              <a:hueOff val="-363841"/>
              <a:satOff val="-20982"/>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i="1" kern="1200" dirty="0"/>
            <a:t>Memphis </a:t>
          </a:r>
          <a:r>
            <a:rPr lang="en-US" sz="1200" b="1" i="1" kern="1200" dirty="0" err="1"/>
            <a:t>CHiLD</a:t>
          </a:r>
          <a:r>
            <a:rPr lang="en-US" sz="1200" b="1" i="1" kern="1200" dirty="0"/>
            <a:t> Medical Partner commits to providing one more attorney to the project, making Memphis </a:t>
          </a:r>
          <a:r>
            <a:rPr lang="en-US" sz="1200" b="1" i="1" kern="1200" dirty="0" err="1"/>
            <a:t>CHiLD</a:t>
          </a:r>
          <a:r>
            <a:rPr lang="en-US" sz="1200" b="1" i="1" kern="1200" dirty="0"/>
            <a:t> one of two MLPs in the country to have a full time attorney funded by the medical partners.</a:t>
          </a:r>
        </a:p>
      </dsp:txBody>
      <dsp:txXfrm rot="-5400000">
        <a:off x="621142" y="771406"/>
        <a:ext cx="6653201" cy="520462"/>
      </dsp:txXfrm>
    </dsp:sp>
    <dsp:sp modelId="{00244165-B2AE-43F0-A8F1-6944AFBC2BF0}">
      <dsp:nvSpPr>
        <dsp:cNvPr id="0" name=""/>
        <dsp:cNvSpPr/>
      </dsp:nvSpPr>
      <dsp:spPr>
        <a:xfrm rot="5400000">
          <a:off x="-133101" y="1669041"/>
          <a:ext cx="887345" cy="621142"/>
        </a:xfrm>
        <a:prstGeom prst="chevron">
          <a:avLst/>
        </a:prstGeom>
        <a:solidFill>
          <a:schemeClr val="accent2">
            <a:hueOff val="-727682"/>
            <a:satOff val="-41964"/>
            <a:lumOff val="4314"/>
            <a:alphaOff val="0"/>
          </a:schemeClr>
        </a:solidFill>
        <a:ln w="25400" cap="flat"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2017</a:t>
          </a:r>
        </a:p>
      </dsp:txBody>
      <dsp:txXfrm rot="-5400000">
        <a:off x="1" y="1846510"/>
        <a:ext cx="621142" cy="266203"/>
      </dsp:txXfrm>
    </dsp:sp>
    <dsp:sp modelId="{3739E6FA-2045-4C73-8323-8B0C0CE3F28E}">
      <dsp:nvSpPr>
        <dsp:cNvPr id="0" name=""/>
        <dsp:cNvSpPr/>
      </dsp:nvSpPr>
      <dsp:spPr>
        <a:xfrm rot="5400000">
          <a:off x="3673433" y="-1529052"/>
          <a:ext cx="576774" cy="6681357"/>
        </a:xfrm>
        <a:prstGeom prst="round2SameRect">
          <a:avLst/>
        </a:prstGeom>
        <a:solidFill>
          <a:schemeClr val="lt1">
            <a:alpha val="90000"/>
            <a:hueOff val="0"/>
            <a:satOff val="0"/>
            <a:lumOff val="0"/>
            <a:alphaOff val="0"/>
          </a:schemeClr>
        </a:solidFill>
        <a:ln w="25400" cap="flat" cmpd="sng" algn="ctr">
          <a:solidFill>
            <a:schemeClr val="accent2">
              <a:hueOff val="-727682"/>
              <a:satOff val="-41964"/>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i="1" kern="1200" dirty="0">
              <a:solidFill>
                <a:schemeClr val="tx1"/>
              </a:solidFill>
            </a:rPr>
            <a:t>Memphis </a:t>
          </a:r>
          <a:r>
            <a:rPr lang="en-US" sz="1200" b="1" i="1" kern="1200" dirty="0" err="1">
              <a:solidFill>
                <a:schemeClr val="tx1"/>
              </a:solidFill>
            </a:rPr>
            <a:t>CHiLD</a:t>
          </a:r>
          <a:r>
            <a:rPr lang="en-US" sz="1200" b="1" i="1" kern="1200" dirty="0">
              <a:solidFill>
                <a:schemeClr val="tx1"/>
              </a:solidFill>
            </a:rPr>
            <a:t> adds a full time social worker reaches 1000 referrals (in less than three years)!</a:t>
          </a:r>
        </a:p>
      </dsp:txBody>
      <dsp:txXfrm rot="-5400000">
        <a:off x="621142" y="1551395"/>
        <a:ext cx="6653201" cy="520462"/>
      </dsp:txXfrm>
    </dsp:sp>
    <dsp:sp modelId="{8E38D61F-0D02-4A4E-B928-BD6C6E2CE73F}">
      <dsp:nvSpPr>
        <dsp:cNvPr id="0" name=""/>
        <dsp:cNvSpPr/>
      </dsp:nvSpPr>
      <dsp:spPr>
        <a:xfrm rot="5400000">
          <a:off x="-133101" y="2436330"/>
          <a:ext cx="887345" cy="621142"/>
        </a:xfrm>
        <a:prstGeom prst="chevron">
          <a:avLst/>
        </a:prstGeom>
        <a:solidFill>
          <a:schemeClr val="accent2">
            <a:hueOff val="-1091522"/>
            <a:satOff val="-62946"/>
            <a:lumOff val="6471"/>
            <a:alphaOff val="0"/>
          </a:schemeClr>
        </a:solidFill>
        <a:ln w="25400" cap="flat" cmpd="sng" algn="ctr">
          <a:solidFill>
            <a:schemeClr val="accent2">
              <a:hueOff val="-1091522"/>
              <a:satOff val="-62946"/>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2018</a:t>
          </a:r>
        </a:p>
      </dsp:txBody>
      <dsp:txXfrm rot="-5400000">
        <a:off x="1" y="2613799"/>
        <a:ext cx="621142" cy="266203"/>
      </dsp:txXfrm>
    </dsp:sp>
    <dsp:sp modelId="{43E10879-4122-4E85-8EDE-D3C79BABE03B}">
      <dsp:nvSpPr>
        <dsp:cNvPr id="0" name=""/>
        <dsp:cNvSpPr/>
      </dsp:nvSpPr>
      <dsp:spPr>
        <a:xfrm rot="5400000">
          <a:off x="3673433" y="-749063"/>
          <a:ext cx="576774" cy="6681357"/>
        </a:xfrm>
        <a:prstGeom prst="round2SameRect">
          <a:avLst/>
        </a:prstGeom>
        <a:solidFill>
          <a:schemeClr val="lt1">
            <a:alpha val="90000"/>
            <a:hueOff val="0"/>
            <a:satOff val="0"/>
            <a:lumOff val="0"/>
            <a:alphaOff val="0"/>
          </a:schemeClr>
        </a:solidFill>
        <a:ln w="25400" cap="flat" cmpd="sng" algn="ctr">
          <a:solidFill>
            <a:schemeClr val="accent2">
              <a:hueOff val="-1091522"/>
              <a:satOff val="-62946"/>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i="1" kern="1200" dirty="0"/>
            <a:t>Memphis </a:t>
          </a:r>
          <a:r>
            <a:rPr lang="en-US" sz="1200" b="1" i="1" kern="1200" dirty="0" err="1"/>
            <a:t>CHiLD</a:t>
          </a:r>
          <a:r>
            <a:rPr lang="en-US" sz="1200" b="1" i="1" kern="1200" dirty="0"/>
            <a:t> hires a full-time Program Coordinator.</a:t>
          </a:r>
        </a:p>
      </dsp:txBody>
      <dsp:txXfrm rot="-5400000">
        <a:off x="621142" y="2331384"/>
        <a:ext cx="6653201" cy="520462"/>
      </dsp:txXfrm>
    </dsp:sp>
    <dsp:sp modelId="{18C94B01-9397-42B3-8B74-CD4595AABDB5}">
      <dsp:nvSpPr>
        <dsp:cNvPr id="0" name=""/>
        <dsp:cNvSpPr/>
      </dsp:nvSpPr>
      <dsp:spPr>
        <a:xfrm rot="5400000">
          <a:off x="-133101" y="3203618"/>
          <a:ext cx="887345" cy="621142"/>
        </a:xfrm>
        <a:prstGeom prst="chevron">
          <a:avLst/>
        </a:prstGeom>
        <a:solidFill>
          <a:schemeClr val="accent2">
            <a:hueOff val="-1455363"/>
            <a:satOff val="-83928"/>
            <a:lumOff val="8628"/>
            <a:alphaOff val="0"/>
          </a:schemeClr>
        </a:solidFill>
        <a:ln w="254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2019</a:t>
          </a:r>
        </a:p>
      </dsp:txBody>
      <dsp:txXfrm rot="-5400000">
        <a:off x="1" y="3381087"/>
        <a:ext cx="621142" cy="266203"/>
      </dsp:txXfrm>
    </dsp:sp>
    <dsp:sp modelId="{144B6736-29DD-443F-951E-D37B215A7264}">
      <dsp:nvSpPr>
        <dsp:cNvPr id="0" name=""/>
        <dsp:cNvSpPr/>
      </dsp:nvSpPr>
      <dsp:spPr>
        <a:xfrm rot="5400000">
          <a:off x="3673433" y="18225"/>
          <a:ext cx="576774" cy="6681357"/>
        </a:xfrm>
        <a:prstGeom prst="round2SameRect">
          <a:avLst/>
        </a:prstGeom>
        <a:solidFill>
          <a:schemeClr val="lt1">
            <a:alpha val="90000"/>
            <a:hueOff val="0"/>
            <a:satOff val="0"/>
            <a:lumOff val="0"/>
            <a:alphaOff val="0"/>
          </a:schemeClr>
        </a:solidFill>
        <a:ln w="25400"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i="1" kern="1200" dirty="0">
              <a:solidFill>
                <a:schemeClr val="tx1"/>
              </a:solidFill>
              <a:effectLst/>
              <a:latin typeface="+mn-lt"/>
              <a:ea typeface="+mn-ea"/>
              <a:cs typeface="+mn-cs"/>
            </a:rPr>
            <a:t>Memphis </a:t>
          </a:r>
          <a:r>
            <a:rPr lang="en-US" sz="1200" b="1" i="1" kern="1200" dirty="0" err="1">
              <a:solidFill>
                <a:schemeClr val="tx1"/>
              </a:solidFill>
              <a:effectLst/>
              <a:latin typeface="+mn-lt"/>
              <a:ea typeface="+mn-ea"/>
              <a:cs typeface="+mn-cs"/>
            </a:rPr>
            <a:t>CHiLD</a:t>
          </a:r>
          <a:r>
            <a:rPr lang="en-US" sz="1200" b="1" i="1" kern="1200" dirty="0">
              <a:solidFill>
                <a:schemeClr val="tx1"/>
              </a:solidFill>
              <a:effectLst/>
              <a:latin typeface="+mn-lt"/>
              <a:ea typeface="+mn-ea"/>
              <a:cs typeface="+mn-cs"/>
            </a:rPr>
            <a:t> remains the only integrated, on-site MLP in Tennessee. </a:t>
          </a:r>
          <a:endParaRPr lang="en-US" sz="1200" b="1" i="1" kern="1200" dirty="0">
            <a:solidFill>
              <a:schemeClr val="tx1"/>
            </a:solidFill>
          </a:endParaRPr>
        </a:p>
      </dsp:txBody>
      <dsp:txXfrm rot="-5400000">
        <a:off x="621142" y="3098672"/>
        <a:ext cx="6653201" cy="5204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41C976E-8D0B-440F-B842-D4FE67642F18}" type="datetimeFigureOut">
              <a:rPr lang="en-US" smtClean="0"/>
              <a:t>4/12/2022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925C6D1-8E90-4708-B86F-467BB10C5449}" type="slidenum">
              <a:rPr lang="en-US" smtClean="0"/>
              <a:t>‹#›</a:t>
            </a:fld>
            <a:endParaRPr lang="en-US"/>
          </a:p>
        </p:txBody>
      </p:sp>
    </p:spTree>
    <p:extLst>
      <p:ext uri="{BB962C8B-B14F-4D97-AF65-F5344CB8AC3E}">
        <p14:creationId xmlns:p14="http://schemas.microsoft.com/office/powerpoint/2010/main" val="3750104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F65687-ECE1-1A4F-9EDB-ECE46E360C6E}" type="datetimeFigureOut">
              <a:rPr lang="en-US" smtClean="0"/>
              <a:t>4/12/2022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4AB2E0D-1C71-5741-B011-931E72383FCD}" type="slidenum">
              <a:rPr lang="en-US" smtClean="0"/>
              <a:t>‹#›</a:t>
            </a:fld>
            <a:endParaRPr lang="en-US"/>
          </a:p>
        </p:txBody>
      </p:sp>
    </p:spTree>
    <p:extLst>
      <p:ext uri="{BB962C8B-B14F-4D97-AF65-F5344CB8AC3E}">
        <p14:creationId xmlns:p14="http://schemas.microsoft.com/office/powerpoint/2010/main" val="4989229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nces.ed.gov/nationsreportcard/ltt/performance-levels.asp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ommontablehealth.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ocalmemphis.com/article/news/local/trauma-injuries-rise-at-le-bonheur-during-pandemic/522-b8b2158b-e4bb-4dd9-8d6f-1e02a88c53a8"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Tim</a:t>
            </a:r>
            <a:endParaRPr lang="en-US" dirty="0"/>
          </a:p>
        </p:txBody>
      </p:sp>
      <p:sp>
        <p:nvSpPr>
          <p:cNvPr id="4" name="Slide Number Placeholder 3"/>
          <p:cNvSpPr>
            <a:spLocks noGrp="1"/>
          </p:cNvSpPr>
          <p:nvPr>
            <p:ph type="sldNum" sz="quarter" idx="10"/>
          </p:nvPr>
        </p:nvSpPr>
        <p:spPr/>
        <p:txBody>
          <a:bodyPr/>
          <a:lstStyle/>
          <a:p>
            <a:fld id="{A4AB2E0D-1C71-5741-B011-931E72383FCD}" type="slidenum">
              <a:rPr lang="en-US" smtClean="0"/>
              <a:t>3</a:t>
            </a:fld>
            <a:endParaRPr lang="en-US"/>
          </a:p>
        </p:txBody>
      </p:sp>
    </p:spTree>
    <p:extLst>
      <p:ext uri="{BB962C8B-B14F-4D97-AF65-F5344CB8AC3E}">
        <p14:creationId xmlns:p14="http://schemas.microsoft.com/office/powerpoint/2010/main" val="433740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 </a:t>
            </a:r>
          </a:p>
          <a:p>
            <a:endParaRPr lang="en-US" dirty="0">
              <a:cs typeface="Calibri"/>
            </a:endParaRPr>
          </a:p>
          <a:p>
            <a:r>
              <a:rPr lang="en-US" dirty="0">
                <a:cs typeface="Calibri"/>
              </a:rPr>
              <a:t>Social determinants of health are the non-medical conditions in the environments in which people are born, live, learn, work, play, worship, and age that affect a wide range of health, functioning, and quality-of-life outcomes and risks. </a:t>
            </a:r>
            <a:r>
              <a:rPr lang="en-US" dirty="0"/>
              <a:t>They are the wider set of forces and systems shaping the conditions of daily life. These forces and systems include economic policies and systems, development agendas, social norms, social policies and political systems. Examples</a:t>
            </a:r>
            <a:r>
              <a:rPr lang="en-US" dirty="0">
                <a:cs typeface="Calibri"/>
              </a:rPr>
              <a:t> include neighborhood conditions (including the amount of crime and violence); housing quality; early childhood education and development; economic stability; access to transportation; employment; access to sufficient amounts of food; access to </a:t>
            </a:r>
            <a:r>
              <a:rPr lang="en-US" dirty="0" err="1">
                <a:cs typeface="Calibri"/>
              </a:rPr>
              <a:t>heealth</a:t>
            </a:r>
            <a:r>
              <a:rPr lang="en-US" dirty="0">
                <a:cs typeface="Calibri"/>
              </a:rPr>
              <a:t> care services; a </a:t>
            </a:r>
            <a:r>
              <a:rPr lang="en-US" dirty="0" err="1">
                <a:cs typeface="Calibri"/>
              </a:rPr>
              <a:t>comunity's</a:t>
            </a:r>
            <a:r>
              <a:rPr lang="en-US" dirty="0">
                <a:cs typeface="Calibri"/>
              </a:rPr>
              <a:t> level of social cohesion.</a:t>
            </a:r>
          </a:p>
          <a:p>
            <a:endParaRPr lang="en-US" dirty="0">
              <a:cs typeface="Calibri"/>
            </a:endParaRPr>
          </a:p>
          <a:p>
            <a:r>
              <a:rPr lang="en-US" dirty="0">
                <a:cs typeface="Calibri"/>
              </a:rPr>
              <a:t>SDOHs are drivers of health </a:t>
            </a:r>
            <a:r>
              <a:rPr lang="en-US" dirty="0" err="1">
                <a:cs typeface="Calibri"/>
              </a:rPr>
              <a:t>inequallities</a:t>
            </a:r>
            <a:r>
              <a:rPr lang="en-US" dirty="0">
                <a:cs typeface="Calibri"/>
              </a:rPr>
              <a:t>, health disparities, and health care disparities.</a:t>
            </a:r>
          </a:p>
        </p:txBody>
      </p:sp>
      <p:sp>
        <p:nvSpPr>
          <p:cNvPr id="4" name="Slide Number Placeholder 3"/>
          <p:cNvSpPr>
            <a:spLocks noGrp="1"/>
          </p:cNvSpPr>
          <p:nvPr>
            <p:ph type="sldNum" sz="quarter" idx="5"/>
          </p:nvPr>
        </p:nvSpPr>
        <p:spPr/>
        <p:txBody>
          <a:bodyPr/>
          <a:lstStyle/>
          <a:p>
            <a:fld id="{A4AB2E0D-1C71-5741-B011-931E72383FCD}" type="slidenum">
              <a:rPr lang="en-US" smtClean="0"/>
              <a:t>12</a:t>
            </a:fld>
            <a:endParaRPr lang="en-US"/>
          </a:p>
        </p:txBody>
      </p:sp>
    </p:spTree>
    <p:extLst>
      <p:ext uri="{BB962C8B-B14F-4D97-AF65-F5344CB8AC3E}">
        <p14:creationId xmlns:p14="http://schemas.microsoft.com/office/powerpoint/2010/main" val="816016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 </a:t>
            </a:r>
          </a:p>
          <a:p>
            <a:endParaRPr lang="en-US" dirty="0">
              <a:cs typeface="Calibri"/>
            </a:endParaRPr>
          </a:p>
          <a:p>
            <a:r>
              <a:rPr lang="en-US" dirty="0">
                <a:cs typeface="Calibri"/>
              </a:rPr>
              <a:t>What we know is that the lower the socioeconomic status a person has, the worse their health.</a:t>
            </a:r>
          </a:p>
        </p:txBody>
      </p:sp>
      <p:sp>
        <p:nvSpPr>
          <p:cNvPr id="4" name="Slide Number Placeholder 3"/>
          <p:cNvSpPr>
            <a:spLocks noGrp="1"/>
          </p:cNvSpPr>
          <p:nvPr>
            <p:ph type="sldNum" sz="quarter" idx="5"/>
          </p:nvPr>
        </p:nvSpPr>
        <p:spPr/>
        <p:txBody>
          <a:bodyPr/>
          <a:lstStyle/>
          <a:p>
            <a:fld id="{A4AB2E0D-1C71-5741-B011-931E72383FCD}" type="slidenum">
              <a:rPr lang="en-US" smtClean="0"/>
              <a:t>13</a:t>
            </a:fld>
            <a:endParaRPr lang="en-US"/>
          </a:p>
        </p:txBody>
      </p:sp>
    </p:spTree>
    <p:extLst>
      <p:ext uri="{BB962C8B-B14F-4D97-AF65-F5344CB8AC3E}">
        <p14:creationId xmlns:p14="http://schemas.microsoft.com/office/powerpoint/2010/main" val="874832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https://www.uopeople.edu/blog/benefits-of-education-are-societal-and-personal/#:~:text=Those%20who%20get%20an%20education,overall%20health%2C%20and%20civic%20involvement.&amp;text=Lack%20of%20access%20to%20education%20is%20considered%20the%20root%20of%20poverty.</a:t>
            </a:r>
          </a:p>
        </p:txBody>
      </p:sp>
      <p:sp>
        <p:nvSpPr>
          <p:cNvPr id="4" name="Slide Number Placeholder 3"/>
          <p:cNvSpPr>
            <a:spLocks noGrp="1"/>
          </p:cNvSpPr>
          <p:nvPr>
            <p:ph type="sldNum" sz="quarter" idx="5"/>
          </p:nvPr>
        </p:nvSpPr>
        <p:spPr/>
        <p:txBody>
          <a:bodyPr/>
          <a:lstStyle/>
          <a:p>
            <a:fld id="{6ABC34DA-FC30-4077-8ABE-2ACF29507047}" type="slidenum">
              <a:rPr lang="en-US"/>
              <a:t>14</a:t>
            </a:fld>
            <a:endParaRPr lang="en-US"/>
          </a:p>
        </p:txBody>
      </p:sp>
    </p:spTree>
    <p:extLst>
      <p:ext uri="{BB962C8B-B14F-4D97-AF65-F5344CB8AC3E}">
        <p14:creationId xmlns:p14="http://schemas.microsoft.com/office/powerpoint/2010/main" val="719875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Nicole</a:t>
            </a:r>
          </a:p>
          <a:p>
            <a:endParaRPr lang="en-US" dirty="0"/>
          </a:p>
          <a:p>
            <a:r>
              <a:rPr lang="en-US" dirty="0"/>
              <a:t>There is a persistent educational achievement gap between white and black students once children are in school. This slide shows the achievement gap on the NAEP test (National Assessment of Educational Progress) Test. The achievement gap has shrunken since the 1970s, but it still persists and is still close to 1 standard deviation for 12</a:t>
            </a:r>
            <a:r>
              <a:rPr lang="en-US" baseline="30000" dirty="0"/>
              <a:t>th</a:t>
            </a:r>
            <a:r>
              <a:rPr lang="en-US" dirty="0"/>
              <a:t> graders.</a:t>
            </a:r>
          </a:p>
          <a:p>
            <a:endParaRPr lang="en-US" dirty="0"/>
          </a:p>
          <a:p>
            <a:r>
              <a:rPr lang="en-US" sz="1200" b="0" i="0" kern="1200" dirty="0">
                <a:solidFill>
                  <a:schemeClr val="tx1"/>
                </a:solidFill>
                <a:effectLst/>
                <a:latin typeface="+mn-lt"/>
                <a:ea typeface="+mn-ea"/>
                <a:cs typeface="+mn-cs"/>
              </a:rPr>
              <a:t>For each subject and age group, the figure displays three lines, each of which shows the trend in the average NAEP scores for white, black, or Hispanic students. The vertical axis shows NAEP scores. To help interpret these scores, the horizontal lines indicate the type of skills that students must demonstrate to score at various levels (more detailed information on the NAEP performance levels is available </a:t>
            </a:r>
            <a:r>
              <a:rPr lang="en-US" sz="1200" b="0" i="0" u="none" strike="noStrike" kern="1200" dirty="0">
                <a:solidFill>
                  <a:schemeClr val="tx1"/>
                </a:solidFill>
                <a:effectLst/>
                <a:latin typeface="+mn-lt"/>
                <a:ea typeface="+mn-ea"/>
                <a:cs typeface="+mn-cs"/>
                <a:hlinkClick r:id="rId3"/>
              </a:rPr>
              <a:t>here</a:t>
            </a:r>
            <a:r>
              <a:rPr lang="en-US" sz="1200" b="0" i="0" kern="1200" dirty="0">
                <a:solidFill>
                  <a:schemeClr val="tx1"/>
                </a:solidFill>
                <a:effectLst/>
                <a:latin typeface="+mn-lt"/>
                <a:ea typeface="+mn-ea"/>
                <a:cs typeface="+mn-cs"/>
              </a:rPr>
              <a:t>). Each line’s label (on the right) indicates the overall change in average scores for that group since the first NAEP test shown (in the 1970s).</a:t>
            </a:r>
            <a:endParaRPr lang="en-US" dirty="0"/>
          </a:p>
        </p:txBody>
      </p:sp>
      <p:sp>
        <p:nvSpPr>
          <p:cNvPr id="4" name="Slide Number Placeholder 3"/>
          <p:cNvSpPr>
            <a:spLocks noGrp="1"/>
          </p:cNvSpPr>
          <p:nvPr>
            <p:ph type="sldNum" sz="quarter" idx="5"/>
          </p:nvPr>
        </p:nvSpPr>
        <p:spPr/>
        <p:txBody>
          <a:bodyPr/>
          <a:lstStyle/>
          <a:p>
            <a:fld id="{99FBA12A-6006-0540-8A46-3DB99BF21D78}" type="slidenum">
              <a:rPr lang="en-US" smtClean="0"/>
              <a:t>18</a:t>
            </a:fld>
            <a:endParaRPr lang="en-US"/>
          </a:p>
        </p:txBody>
      </p:sp>
    </p:spTree>
    <p:extLst>
      <p:ext uri="{BB962C8B-B14F-4D97-AF65-F5344CB8AC3E}">
        <p14:creationId xmlns:p14="http://schemas.microsoft.com/office/powerpoint/2010/main" val="413480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Nicole</a:t>
            </a:r>
          </a:p>
        </p:txBody>
      </p:sp>
      <p:sp>
        <p:nvSpPr>
          <p:cNvPr id="4" name="Slide Number Placeholder 3"/>
          <p:cNvSpPr>
            <a:spLocks noGrp="1"/>
          </p:cNvSpPr>
          <p:nvPr>
            <p:ph type="sldNum" sz="quarter" idx="5"/>
          </p:nvPr>
        </p:nvSpPr>
        <p:spPr/>
        <p:txBody>
          <a:bodyPr/>
          <a:lstStyle/>
          <a:p>
            <a:fld id="{99FBA12A-6006-0540-8A46-3DB99BF21D78}" type="slidenum">
              <a:rPr lang="en-US" smtClean="0"/>
              <a:t>19</a:t>
            </a:fld>
            <a:endParaRPr lang="en-US"/>
          </a:p>
        </p:txBody>
      </p:sp>
    </p:spTree>
    <p:extLst>
      <p:ext uri="{BB962C8B-B14F-4D97-AF65-F5344CB8AC3E}">
        <p14:creationId xmlns:p14="http://schemas.microsoft.com/office/powerpoint/2010/main" val="2938898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FBA12A-6006-0540-8A46-3DB99BF21D78}" type="slidenum">
              <a:rPr lang="en-US" smtClean="0"/>
              <a:t>20</a:t>
            </a:fld>
            <a:endParaRPr lang="en-US"/>
          </a:p>
        </p:txBody>
      </p:sp>
    </p:spTree>
    <p:extLst>
      <p:ext uri="{BB962C8B-B14F-4D97-AF65-F5344CB8AC3E}">
        <p14:creationId xmlns:p14="http://schemas.microsoft.com/office/powerpoint/2010/main" val="1745941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Still racial disparity.</a:t>
            </a:r>
          </a:p>
          <a:p>
            <a:endParaRPr lang="en-US" dirty="0">
              <a:cs typeface="Calibri"/>
            </a:endParaRPr>
          </a:p>
          <a:p>
            <a:r>
              <a:rPr lang="en-US" dirty="0">
                <a:cs typeface="Calibri"/>
              </a:rPr>
              <a:t>A person does not have the chance to improve their socio-economic status without a bachelor's degree</a:t>
            </a:r>
          </a:p>
        </p:txBody>
      </p:sp>
      <p:sp>
        <p:nvSpPr>
          <p:cNvPr id="4" name="Slide Number Placeholder 3"/>
          <p:cNvSpPr>
            <a:spLocks noGrp="1"/>
          </p:cNvSpPr>
          <p:nvPr>
            <p:ph type="sldNum" sz="quarter" idx="5"/>
          </p:nvPr>
        </p:nvSpPr>
        <p:spPr/>
        <p:txBody>
          <a:bodyPr/>
          <a:lstStyle/>
          <a:p>
            <a:fld id="{6ABC34DA-FC30-4077-8ABE-2ACF29507047}" type="slidenum">
              <a:rPr lang="en-US"/>
              <a:t>21</a:t>
            </a:fld>
            <a:endParaRPr lang="en-US"/>
          </a:p>
        </p:txBody>
      </p:sp>
    </p:spTree>
    <p:extLst>
      <p:ext uri="{BB962C8B-B14F-4D97-AF65-F5344CB8AC3E}">
        <p14:creationId xmlns:p14="http://schemas.microsoft.com/office/powerpoint/2010/main" val="3347173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Black students are sent disproportionately down the STPP</a:t>
            </a:r>
          </a:p>
        </p:txBody>
      </p:sp>
      <p:sp>
        <p:nvSpPr>
          <p:cNvPr id="4" name="Slide Number Placeholder 3"/>
          <p:cNvSpPr>
            <a:spLocks noGrp="1"/>
          </p:cNvSpPr>
          <p:nvPr>
            <p:ph type="sldNum" sz="quarter" idx="10"/>
          </p:nvPr>
        </p:nvSpPr>
        <p:spPr/>
        <p:txBody>
          <a:bodyPr/>
          <a:lstStyle/>
          <a:p>
            <a:fld id="{2A4FE7B3-5D48-4242-8FC6-5D48C67BD547}" type="slidenum">
              <a:rPr lang="en-US" smtClean="0"/>
              <a:t>22</a:t>
            </a:fld>
            <a:endParaRPr lang="en-US" dirty="0"/>
          </a:p>
        </p:txBody>
      </p:sp>
    </p:spTree>
    <p:extLst>
      <p:ext uri="{BB962C8B-B14F-4D97-AF65-F5344CB8AC3E}">
        <p14:creationId xmlns:p14="http://schemas.microsoft.com/office/powerpoint/2010/main" val="972577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Derek</a:t>
            </a:r>
          </a:p>
          <a:p>
            <a:endParaRPr lang="en-US" dirty="0"/>
          </a:p>
          <a:p>
            <a:r>
              <a:rPr lang="en-US" dirty="0"/>
              <a:t>ACLU data: </a:t>
            </a:r>
          </a:p>
          <a:p>
            <a:endParaRPr lang="en-US" dirty="0"/>
          </a:p>
          <a:p>
            <a:r>
              <a:rPr lang="en-US" dirty="0"/>
              <a:t>Black students bear the brunt of the school to prison pipeline.</a:t>
            </a:r>
          </a:p>
          <a:p>
            <a:endParaRPr lang="en-US" dirty="0"/>
          </a:p>
          <a:p>
            <a:r>
              <a:rPr lang="en-US" dirty="0"/>
              <a:t>Black students are only 15% of the student population BUT</a:t>
            </a:r>
          </a:p>
        </p:txBody>
      </p:sp>
      <p:sp>
        <p:nvSpPr>
          <p:cNvPr id="4" name="Slide Number Placeholder 3"/>
          <p:cNvSpPr>
            <a:spLocks noGrp="1"/>
          </p:cNvSpPr>
          <p:nvPr>
            <p:ph type="sldNum" sz="quarter" idx="5"/>
          </p:nvPr>
        </p:nvSpPr>
        <p:spPr/>
        <p:txBody>
          <a:bodyPr/>
          <a:lstStyle/>
          <a:p>
            <a:fld id="{99FBA12A-6006-0540-8A46-3DB99BF21D78}" type="slidenum">
              <a:rPr lang="en-US" smtClean="0"/>
              <a:t>23</a:t>
            </a:fld>
            <a:endParaRPr lang="en-US"/>
          </a:p>
        </p:txBody>
      </p:sp>
    </p:spTree>
    <p:extLst>
      <p:ext uri="{BB962C8B-B14F-4D97-AF65-F5344CB8AC3E}">
        <p14:creationId xmlns:p14="http://schemas.microsoft.com/office/powerpoint/2010/main" val="3511875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Derek</a:t>
            </a:r>
          </a:p>
          <a:p>
            <a:endParaRPr lang="en-US" dirty="0"/>
          </a:p>
          <a:p>
            <a:r>
              <a:rPr lang="en-US" b="1" dirty="0">
                <a:solidFill>
                  <a:srgbClr val="FF0000"/>
                </a:solidFill>
              </a:rPr>
              <a:t>New data on 2015-2016 says that black students are suspended on average 5 times more than white students.</a:t>
            </a:r>
          </a:p>
          <a:p>
            <a:endParaRPr lang="en-US" dirty="0"/>
          </a:p>
        </p:txBody>
      </p:sp>
      <p:sp>
        <p:nvSpPr>
          <p:cNvPr id="4" name="Slide Number Placeholder 3"/>
          <p:cNvSpPr>
            <a:spLocks noGrp="1"/>
          </p:cNvSpPr>
          <p:nvPr>
            <p:ph type="sldNum" sz="quarter" idx="5"/>
          </p:nvPr>
        </p:nvSpPr>
        <p:spPr/>
        <p:txBody>
          <a:bodyPr/>
          <a:lstStyle/>
          <a:p>
            <a:fld id="{99FBA12A-6006-0540-8A46-3DB99BF21D78}" type="slidenum">
              <a:rPr lang="en-US" smtClean="0"/>
              <a:t>24</a:t>
            </a:fld>
            <a:endParaRPr lang="en-US"/>
          </a:p>
        </p:txBody>
      </p:sp>
    </p:spTree>
    <p:extLst>
      <p:ext uri="{BB962C8B-B14F-4D97-AF65-F5344CB8AC3E}">
        <p14:creationId xmlns:p14="http://schemas.microsoft.com/office/powerpoint/2010/main" val="889262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Nicole </a:t>
            </a:r>
          </a:p>
          <a:p>
            <a:endParaRPr lang="en-US">
              <a:cs typeface="Calibri"/>
            </a:endParaRPr>
          </a:p>
          <a:p>
            <a:r>
              <a:rPr lang="en-US" dirty="0">
                <a:cs typeface="Calibri"/>
              </a:rPr>
              <a:t>A health disparity is a difference in health status that is closely linked with social, economic, and/or environmental disadvantage. In other words, these are health differences that exist between groups of people who have systematically experienced greater obstacles to health based on their race, </a:t>
            </a:r>
            <a:r>
              <a:rPr lang="en-US" dirty="0" err="1">
                <a:cs typeface="Calibri"/>
              </a:rPr>
              <a:t>echnicity</a:t>
            </a:r>
            <a:r>
              <a:rPr lang="en-US" dirty="0">
                <a:cs typeface="Calibri"/>
              </a:rPr>
              <a:t>, religion, socioeconomic status, gender, age, mental or physical </a:t>
            </a:r>
            <a:r>
              <a:rPr lang="en-US" dirty="0" err="1">
                <a:cs typeface="Calibri"/>
              </a:rPr>
              <a:t>disabililty</a:t>
            </a:r>
            <a:r>
              <a:rPr lang="en-US" dirty="0">
                <a:cs typeface="Calibri"/>
              </a:rPr>
              <a:t>, sexual orientation or gender identity, or geographic location when compared with majority populations.</a:t>
            </a:r>
          </a:p>
          <a:p>
            <a:endParaRPr lang="en-US" dirty="0">
              <a:cs typeface="Calibri"/>
            </a:endParaRPr>
          </a:p>
          <a:p>
            <a:r>
              <a:rPr lang="en-US" dirty="0"/>
              <a:t>The disparities in Memphis are getting worse: Studies by Health Department officials found that residents in 38106 and neighboring 38126 -- a swath of South Memphis stretching from Beale Street to </a:t>
            </a:r>
            <a:r>
              <a:rPr lang="en-US" dirty="0" err="1"/>
              <a:t>Nonconnah</a:t>
            </a:r>
            <a:r>
              <a:rPr lang="en-US" dirty="0"/>
              <a:t> Creek containing nearly 35,000 people -- were living an average of just 69.01 years as of 2015.  more than 13 years below the 82.59-year average lifespan in the healthiest ZIP code, 38017, which encompasses Collierville. That's more than 13 years below the 82.59-year average lifespan in the healthiest ZIP code, 38017, which encompasses Collierville.</a:t>
            </a:r>
            <a:endParaRPr lang="en-US">
              <a:cs typeface="Calibri" panose="020F0502020204030204"/>
            </a:endParaRPr>
          </a:p>
          <a:p>
            <a:endParaRPr lang="en-US">
              <a:cs typeface="+mn-lt"/>
            </a:endParaRPr>
          </a:p>
          <a:p>
            <a:r>
              <a:rPr lang="en-US" dirty="0"/>
              <a:t>a mere 20 miles separate South Memphis and Collierville, the gap between them, in terms of their life-expectancy rates, is akin to the difference between Cambodia and Norway.</a:t>
            </a:r>
            <a:endParaRPr lang="en-US" dirty="0">
              <a:cs typeface="Calibri" panose="020F0502020204030204"/>
            </a:endParaRPr>
          </a:p>
          <a:p>
            <a:endParaRPr lang="en-US">
              <a:cs typeface="+mn-lt"/>
            </a:endParaRPr>
          </a:p>
          <a:p>
            <a:r>
              <a:rPr lang="en-US" dirty="0"/>
              <a:t>In North Memphis, Frayser, South Memphis and Southwest Memphis, residents live an average 69 to 71.5 years, while in an area from Mud Island to Hickory Hill the life expectancy is from 71.6 to 75.3 years, compared to 75.34 to 79.2 in places like Millington and Southeast Shelby County.  East Memphis, Cordova, Arlington, Germantown and Collierville had rates between 79.22 and 82.59 years.</a:t>
            </a:r>
            <a:endParaRPr lang="en-US" dirty="0">
              <a:cs typeface="Calibri" panose="020F0502020204030204"/>
            </a:endParaRPr>
          </a:p>
          <a:p>
            <a:endParaRPr lang="en-US">
              <a:cs typeface="+mn-lt"/>
            </a:endParaRPr>
          </a:p>
          <a:p>
            <a:br>
              <a:rPr lang="en-US" dirty="0">
                <a:cs typeface="+mn-lt"/>
              </a:rPr>
            </a:br>
            <a:endParaRPr lang="en-US">
              <a:cs typeface="Calibri"/>
            </a:endParaRPr>
          </a:p>
        </p:txBody>
      </p:sp>
      <p:sp>
        <p:nvSpPr>
          <p:cNvPr id="4" name="Slide Number Placeholder 3"/>
          <p:cNvSpPr>
            <a:spLocks noGrp="1"/>
          </p:cNvSpPr>
          <p:nvPr>
            <p:ph type="sldNum" sz="quarter" idx="5"/>
          </p:nvPr>
        </p:nvSpPr>
        <p:spPr/>
        <p:txBody>
          <a:bodyPr/>
          <a:lstStyle/>
          <a:p>
            <a:fld id="{0F77230F-E947-4B16-AE16-275F88359538}" type="slidenum">
              <a:rPr lang="en-US"/>
              <a:t>4</a:t>
            </a:fld>
            <a:endParaRPr lang="en-US"/>
          </a:p>
        </p:txBody>
      </p:sp>
    </p:spTree>
    <p:extLst>
      <p:ext uri="{BB962C8B-B14F-4D97-AF65-F5344CB8AC3E}">
        <p14:creationId xmlns:p14="http://schemas.microsoft.com/office/powerpoint/2010/main" val="3015774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cs typeface="Calibri"/>
              </a:rPr>
              <a:t>It's time to call school corporal punishment, seclusion, and restraint, and other violence upon children by a name that captures the traumatic and unreasonable nature of these practices and centers the needs of children, rather than adults.  School brutality is like police brutality in that it involves the excessive and </a:t>
            </a:r>
            <a:r>
              <a:rPr lang="en-US" dirty="0" err="1">
                <a:cs typeface="Calibri"/>
              </a:rPr>
              <a:t>unnecesary</a:t>
            </a:r>
            <a:r>
              <a:rPr lang="en-US" dirty="0">
                <a:cs typeface="Calibri"/>
              </a:rPr>
              <a:t> use of force by state agents when dealing with civilians.</a:t>
            </a:r>
          </a:p>
          <a:p>
            <a:endParaRPr lang="en-US" dirty="0">
              <a:cs typeface="Calibri"/>
            </a:endParaRPr>
          </a:p>
          <a:p>
            <a:r>
              <a:rPr lang="en-US" dirty="0">
                <a:cs typeface="Calibri"/>
              </a:rPr>
              <a:t>School brutality includes corporal punishment, which is typically defined as the intentional hitting or other use of force to inflict physical pain on students for purposes of discipline or control.</a:t>
            </a:r>
          </a:p>
          <a:p>
            <a:r>
              <a:rPr lang="en-US" dirty="0">
                <a:cs typeface="Calibri"/>
              </a:rPr>
              <a:t>Includes seclusion, which is the involuntary confinement of a student alone in a room or area from which the student is physically prevented from leaving.</a:t>
            </a:r>
          </a:p>
          <a:p>
            <a:r>
              <a:rPr lang="en-US" dirty="0">
                <a:cs typeface="Calibri"/>
              </a:rPr>
              <a:t>Includes restraint, which is the immobilization of a student torso, arms, legs, or head</a:t>
            </a:r>
          </a:p>
          <a:p>
            <a:endParaRPr lang="en-US" dirty="0">
              <a:cs typeface="Calibri"/>
            </a:endParaRPr>
          </a:p>
          <a:p>
            <a:r>
              <a:rPr lang="en-US" dirty="0">
                <a:cs typeface="Calibri"/>
              </a:rPr>
              <a:t>[[Even the school to prison </a:t>
            </a:r>
            <a:r>
              <a:rPr lang="en-US" dirty="0" err="1">
                <a:cs typeface="Calibri" panose="020F0502020204030204"/>
              </a:rPr>
              <a:t>pipineline</a:t>
            </a:r>
            <a:r>
              <a:rPr lang="en-US" dirty="0">
                <a:cs typeface="Calibri" panose="020F0502020204030204"/>
              </a:rPr>
              <a:t> misses this problem. (the pipeline describes policies and practices that push primarily children of color and children with disabilities out of the classroom and into the streets, the juvenile </a:t>
            </a:r>
            <a:r>
              <a:rPr lang="en-US" dirty="0" err="1">
                <a:cs typeface="Calibri" panose="020F0502020204030204"/>
              </a:rPr>
              <a:t>syste</a:t>
            </a:r>
            <a:r>
              <a:rPr lang="en-US" dirty="0">
                <a:cs typeface="Calibri" panose="020F0502020204030204"/>
              </a:rPr>
              <a:t>, and the criminal law system.]]</a:t>
            </a:r>
          </a:p>
          <a:p>
            <a:endParaRPr lang="en-US" dirty="0">
              <a:cs typeface="Calibri" panose="020F0502020204030204"/>
            </a:endParaRPr>
          </a:p>
          <a:p>
            <a:r>
              <a:rPr lang="en-US" dirty="0">
                <a:cs typeface="Calibri" panose="020F0502020204030204"/>
              </a:rPr>
              <a:t>More than 222,000 documented incidents a year, but incidents are chronically underreported and investigations show that schools hide their brutality. 11% of all U.S. School districts practice corporal punishment. 80% of school corporal punishment occurs in 7, mostly Southern States. [The 7 states are Texas, Alabama, Arkansas, Georgia, TN, and Oklahoma.] Counties with higher poverty rates, that are in rural areas, that have &gt; concentrations of Republican voters, and where Evangelical Protestantism thrives have higher corporal punishment prevalence in schools.</a:t>
            </a:r>
          </a:p>
          <a:p>
            <a:endParaRPr lang="en-US" dirty="0">
              <a:cs typeface="Calibri" panose="020F0502020204030204"/>
            </a:endParaRPr>
          </a:p>
          <a:p>
            <a:r>
              <a:rPr lang="en-US" dirty="0">
                <a:cs typeface="Calibri" panose="020F0502020204030204"/>
              </a:rPr>
              <a:t>Traditionally, the use of physical force upon children was seen as a way to educate children, promote "group discipline" and "control" children. </a:t>
            </a:r>
          </a:p>
          <a:p>
            <a:endParaRPr lang="en-US" dirty="0">
              <a:cs typeface="Calibri" panose="020F0502020204030204"/>
            </a:endParaRPr>
          </a:p>
          <a:p>
            <a:r>
              <a:rPr lang="en-US" dirty="0">
                <a:cs typeface="Calibri" panose="020F0502020204030204"/>
              </a:rPr>
              <a:t>BUT current understandings of trauma and the effects of the use of physical force on children make clear that the use of physical force on children is NOT reasonable. Research shows that school brutality is an adverse childhood experience, an ACE, which is potentially traumatizing. Recent research into ACES demonstrate that the more that children experience ACEs, the worse their health, disability, learning, and behavior, and the shorter their lifespan. Trauma is is adversity that can cause long-term harm. </a:t>
            </a:r>
          </a:p>
          <a:p>
            <a:r>
              <a:rPr lang="en-US" dirty="0">
                <a:cs typeface="Calibri" panose="020F0502020204030204"/>
              </a:rPr>
              <a:t>Research shows that trauma can take a profound physical, mental, and academic toll on children. It </a:t>
            </a:r>
            <a:r>
              <a:rPr lang="en-US" dirty="0" err="1">
                <a:cs typeface="Calibri" panose="020F0502020204030204"/>
              </a:rPr>
              <a:t>overactivates</a:t>
            </a:r>
            <a:r>
              <a:rPr lang="en-US" dirty="0">
                <a:cs typeface="Calibri" panose="020F0502020204030204"/>
              </a:rPr>
              <a:t> and dysregulates the stress-response system, causes inflammation in multiple body systems, and changes gene expression, increasing the risks of disease and disability during childhood and adulthood.</a:t>
            </a:r>
          </a:p>
          <a:p>
            <a:endParaRPr lang="en-US" dirty="0">
              <a:cs typeface="Calibri" panose="020F0502020204030204"/>
            </a:endParaRPr>
          </a:p>
          <a:p>
            <a:r>
              <a:rPr lang="en-US" dirty="0">
                <a:cs typeface="Calibri" panose="020F0502020204030204"/>
              </a:rPr>
              <a:t>Due to the vulnerability of the developing brain to extreme and chronic stress, trauma reorganizes the architecture of children's brains, causing the parts of the brain that are responsible for the fight or flight response, fear, anxiety, and impulsivity, to overproduce neural connections while decreasing the development of neural connections in the parts of the brain needed for behavioral self-regulation and academic success. </a:t>
            </a:r>
          </a:p>
          <a:p>
            <a:endParaRPr lang="en-US" dirty="0">
              <a:cs typeface="Calibri" panose="020F0502020204030204"/>
            </a:endParaRPr>
          </a:p>
          <a:p>
            <a:r>
              <a:rPr lang="en-US" dirty="0">
                <a:cs typeface="Calibri" panose="020F0502020204030204"/>
              </a:rPr>
              <a:t>Accordingly, trauma increases the likelihood of academic failure, aggressive and disruptive behavior, absenteeism and </a:t>
            </a:r>
            <a:r>
              <a:rPr lang="en-US" dirty="0" err="1">
                <a:cs typeface="Calibri" panose="020F0502020204030204"/>
              </a:rPr>
              <a:t>disengement</a:t>
            </a:r>
            <a:r>
              <a:rPr lang="en-US" dirty="0">
                <a:cs typeface="Calibri" panose="020F0502020204030204"/>
              </a:rPr>
              <a:t> with school; the need for special education; difficulty in forming positive relationships with peers and adults; suspension, expulsion, and arrest; and involvement in the juvenile </a:t>
            </a:r>
            <a:r>
              <a:rPr lang="en-US" dirty="0" err="1">
                <a:cs typeface="Calibri" panose="020F0502020204030204"/>
              </a:rPr>
              <a:t>deliquency</a:t>
            </a:r>
            <a:r>
              <a:rPr lang="en-US" dirty="0">
                <a:cs typeface="Calibri" panose="020F0502020204030204"/>
              </a:rPr>
              <a:t> and criminal justice systems. It also worsens mental and physical health.</a:t>
            </a:r>
            <a:endParaRPr lang="en-US" dirty="0"/>
          </a:p>
          <a:p>
            <a:endParaRPr lang="en-US" dirty="0">
              <a:cs typeface="Calibri" panose="020F0502020204030204"/>
            </a:endParaRPr>
          </a:p>
          <a:p>
            <a:r>
              <a:rPr lang="en-US" dirty="0">
                <a:cs typeface="Calibri" panose="020F0502020204030204"/>
              </a:rPr>
              <a:t>Studies show that seclusion, restraint, and corporal punishment increase the behaviors that schools are attempting to eliminate or control. </a:t>
            </a:r>
          </a:p>
          <a:p>
            <a:endParaRPr lang="en-US" dirty="0">
              <a:cs typeface="Calibri" panose="020F0502020204030204"/>
            </a:endParaRPr>
          </a:p>
          <a:p>
            <a:r>
              <a:rPr lang="en-US" dirty="0">
                <a:cs typeface="Calibri" panose="020F0502020204030204"/>
              </a:rPr>
              <a:t>Non-</a:t>
            </a:r>
            <a:r>
              <a:rPr lang="en-US" dirty="0" err="1">
                <a:cs typeface="Calibri" panose="020F0502020204030204"/>
              </a:rPr>
              <a:t>coercie</a:t>
            </a:r>
            <a:r>
              <a:rPr lang="en-US" dirty="0">
                <a:cs typeface="Calibri" panose="020F0502020204030204"/>
              </a:rPr>
              <a:t>, Non-violent methods of promoting good behavior exist, including positive behavioral interventions and services, </a:t>
            </a:r>
            <a:r>
              <a:rPr lang="en-US" dirty="0" err="1">
                <a:cs typeface="Calibri" panose="020F0502020204030204"/>
              </a:rPr>
              <a:t>Ukeru</a:t>
            </a:r>
            <a:r>
              <a:rPr lang="en-US" dirty="0">
                <a:cs typeface="Calibri" panose="020F0502020204030204"/>
              </a:rPr>
              <a:t>, trauma-responsive care, and restorative justice. </a:t>
            </a:r>
          </a:p>
          <a:p>
            <a:endParaRPr lang="en-US" dirty="0">
              <a:cs typeface="Calibri" panose="020F0502020204030204"/>
            </a:endParaRPr>
          </a:p>
          <a:p>
            <a:r>
              <a:rPr lang="en-US" dirty="0">
                <a:cs typeface="Calibri" panose="020F0502020204030204"/>
              </a:rPr>
              <a:t>Studies also show that children need physical safety at school in order to learn, and schools are not effective at creating a sense of physical safety for children and their parents, although they are effective at creating a sense of physical safety for adults. In other words, the use of physical force upon children in school is NOT reasonable, despite what the law says.</a:t>
            </a:r>
            <a:endParaRPr lang="en-US" dirty="0"/>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D122688-6D10-47E4-A180-AE8F68ACF392}" type="slidenum">
              <a:rPr lang="en-US"/>
              <a:t>25</a:t>
            </a:fld>
            <a:endParaRPr lang="en-US"/>
          </a:p>
        </p:txBody>
      </p:sp>
    </p:spTree>
    <p:extLst>
      <p:ext uri="{BB962C8B-B14F-4D97-AF65-F5344CB8AC3E}">
        <p14:creationId xmlns:p14="http://schemas.microsoft.com/office/powerpoint/2010/main" val="3632206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BA12A-6006-0540-8A46-3DB99BF21D78}" type="slidenum">
              <a:rPr lang="en-US" smtClean="0"/>
              <a:t>26</a:t>
            </a:fld>
            <a:endParaRPr lang="en-US"/>
          </a:p>
        </p:txBody>
      </p:sp>
    </p:spTree>
    <p:extLst>
      <p:ext uri="{BB962C8B-B14F-4D97-AF65-F5344CB8AC3E}">
        <p14:creationId xmlns:p14="http://schemas.microsoft.com/office/powerpoint/2010/main" val="2368720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cs typeface="Calibri"/>
              </a:rPr>
              <a:t>Most of the corporal punishment (half of the nation's corporal punishment of black girls) occurs in Mississippi. </a:t>
            </a:r>
            <a:endParaRPr lang="en-US" dirty="0">
              <a:cs typeface="Calibri"/>
            </a:endParaRPr>
          </a:p>
          <a:p>
            <a:endParaRPr lang="en-US" dirty="0">
              <a:cs typeface="Calibri"/>
            </a:endParaRPr>
          </a:p>
          <a:p>
            <a:r>
              <a:rPr lang="en-US">
                <a:cs typeface="Calibri"/>
              </a:rPr>
              <a:t>Shelby county outlawed corporal punishment</a:t>
            </a:r>
            <a:endParaRPr lang="en-US" dirty="0">
              <a:cs typeface="Calibri"/>
            </a:endParaRPr>
          </a:p>
        </p:txBody>
      </p:sp>
      <p:sp>
        <p:nvSpPr>
          <p:cNvPr id="4" name="Slide Number Placeholder 3"/>
          <p:cNvSpPr>
            <a:spLocks noGrp="1"/>
          </p:cNvSpPr>
          <p:nvPr>
            <p:ph type="sldNum" sz="quarter" idx="5"/>
          </p:nvPr>
        </p:nvSpPr>
        <p:spPr/>
        <p:txBody>
          <a:bodyPr/>
          <a:lstStyle/>
          <a:p>
            <a:fld id="{6ABC34DA-FC30-4077-8ABE-2ACF29507047}" type="slidenum">
              <a:rPr lang="en-US"/>
              <a:t>27</a:t>
            </a:fld>
            <a:endParaRPr lang="en-US"/>
          </a:p>
        </p:txBody>
      </p:sp>
    </p:spTree>
    <p:extLst>
      <p:ext uri="{BB962C8B-B14F-4D97-AF65-F5344CB8AC3E}">
        <p14:creationId xmlns:p14="http://schemas.microsoft.com/office/powerpoint/2010/main" val="464636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 </a:t>
            </a:r>
          </a:p>
          <a:p>
            <a:endParaRPr lang="en-US" dirty="0">
              <a:cs typeface="Calibri"/>
            </a:endParaRPr>
          </a:p>
          <a:p>
            <a:r>
              <a:rPr lang="en-US" dirty="0"/>
              <a:t> “upstream” factors, such as social disadvantage, risk exposure, and social inequities that play a fundamental causal role in poor health outcomes— and thus represent important opportunities for improving health and reducing health disparities</a:t>
            </a:r>
            <a:endParaRPr lang="en-US" dirty="0">
              <a:cs typeface="Calibri"/>
            </a:endParaRPr>
          </a:p>
        </p:txBody>
      </p:sp>
      <p:sp>
        <p:nvSpPr>
          <p:cNvPr id="4" name="Slide Number Placeholder 3"/>
          <p:cNvSpPr>
            <a:spLocks noGrp="1"/>
          </p:cNvSpPr>
          <p:nvPr>
            <p:ph type="sldNum" sz="quarter" idx="5"/>
          </p:nvPr>
        </p:nvSpPr>
        <p:spPr/>
        <p:txBody>
          <a:bodyPr/>
          <a:lstStyle/>
          <a:p>
            <a:fld id="{A4AB2E0D-1C71-5741-B011-931E72383FCD}" type="slidenum">
              <a:rPr lang="en-US" smtClean="0"/>
              <a:t>28</a:t>
            </a:fld>
            <a:endParaRPr lang="en-US"/>
          </a:p>
        </p:txBody>
      </p:sp>
    </p:spTree>
    <p:extLst>
      <p:ext uri="{BB962C8B-B14F-4D97-AF65-F5344CB8AC3E}">
        <p14:creationId xmlns:p14="http://schemas.microsoft.com/office/powerpoint/2010/main" val="4097677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experiences affect children’s cognitive, behavioral, and physical development, which in turn, predict current and future health. Biologic changes due to adverse socioeconomic conditions in infancy and toddler years appear to become “embedded” in children’s bodies, determining their developmental capacity (Hertzman, 1999). Longitudinal studies (that follow individuals from early childhood into young adulthood) have linked childhood developmental outcomes with subsequent </a:t>
            </a:r>
            <a:r>
              <a:rPr lang="en-US" b="1" u="sng" dirty="0"/>
              <a:t>educational attainment </a:t>
            </a:r>
            <a:r>
              <a:rPr lang="en-US" dirty="0"/>
              <a:t>(which is associated with adult health). H</a:t>
            </a:r>
          </a:p>
        </p:txBody>
      </p:sp>
      <p:sp>
        <p:nvSpPr>
          <p:cNvPr id="4" name="Slide Number Placeholder 3"/>
          <p:cNvSpPr>
            <a:spLocks noGrp="1"/>
          </p:cNvSpPr>
          <p:nvPr>
            <p:ph type="sldNum" sz="quarter" idx="5"/>
          </p:nvPr>
        </p:nvSpPr>
        <p:spPr/>
        <p:txBody>
          <a:bodyPr/>
          <a:lstStyle/>
          <a:p>
            <a:fld id="{A4AB2E0D-1C71-5741-B011-931E72383FCD}" type="slidenum">
              <a:rPr lang="en-US" smtClean="0"/>
              <a:t>29</a:t>
            </a:fld>
            <a:endParaRPr lang="en-US"/>
          </a:p>
        </p:txBody>
      </p:sp>
    </p:spTree>
    <p:extLst>
      <p:ext uri="{BB962C8B-B14F-4D97-AF65-F5344CB8AC3E}">
        <p14:creationId xmlns:p14="http://schemas.microsoft.com/office/powerpoint/2010/main" val="4267243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CB93A93-BD4F-4607-8C7E-CC6C6A84CDC7}" type="slidenum">
              <a:rPr lang="en-US" smtClean="0"/>
              <a:t>30</a:t>
            </a:fld>
            <a:endParaRPr lang="en-US"/>
          </a:p>
        </p:txBody>
      </p:sp>
    </p:spTree>
    <p:extLst>
      <p:ext uri="{BB962C8B-B14F-4D97-AF65-F5344CB8AC3E}">
        <p14:creationId xmlns:p14="http://schemas.microsoft.com/office/powerpoint/2010/main" val="1047349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BA12A-6006-0540-8A46-3DB99BF21D78}" type="slidenum">
              <a:rPr lang="en-US" smtClean="0"/>
              <a:t>31</a:t>
            </a:fld>
            <a:endParaRPr lang="en-US"/>
          </a:p>
        </p:txBody>
      </p:sp>
    </p:spTree>
    <p:extLst>
      <p:ext uri="{BB962C8B-B14F-4D97-AF65-F5344CB8AC3E}">
        <p14:creationId xmlns:p14="http://schemas.microsoft.com/office/powerpoint/2010/main" val="1580241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BA12A-6006-0540-8A46-3DB99BF21D78}" type="slidenum">
              <a:rPr lang="en-US" smtClean="0"/>
              <a:t>32</a:t>
            </a:fld>
            <a:endParaRPr lang="en-US"/>
          </a:p>
        </p:txBody>
      </p:sp>
    </p:spTree>
    <p:extLst>
      <p:ext uri="{BB962C8B-B14F-4D97-AF65-F5344CB8AC3E}">
        <p14:creationId xmlns:p14="http://schemas.microsoft.com/office/powerpoint/2010/main" val="2193558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B4E6F-9129-4C07-88EC-066FF6C64E7D}" type="slidenum">
              <a:rPr lang="en-US" smtClean="0"/>
              <a:t>33</a:t>
            </a:fld>
            <a:endParaRPr lang="en-US"/>
          </a:p>
        </p:txBody>
      </p:sp>
    </p:spTree>
    <p:extLst>
      <p:ext uri="{BB962C8B-B14F-4D97-AF65-F5344CB8AC3E}">
        <p14:creationId xmlns:p14="http://schemas.microsoft.com/office/powerpoint/2010/main" val="1725659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AC356A99-060C-8A49-B9E9-819489DE307B}" type="slidenum">
              <a:rPr lang="en-US" smtClean="0"/>
              <a:t>34</a:t>
            </a:fld>
            <a:endParaRPr lang="en-US"/>
          </a:p>
        </p:txBody>
      </p:sp>
    </p:spTree>
    <p:extLst>
      <p:ext uri="{BB962C8B-B14F-4D97-AF65-F5344CB8AC3E}">
        <p14:creationId xmlns:p14="http://schemas.microsoft.com/office/powerpoint/2010/main" val="1716803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Nicole </a:t>
            </a:r>
          </a:p>
          <a:p>
            <a:endParaRPr lang="en-US" dirty="0">
              <a:cs typeface="Calibri"/>
            </a:endParaRPr>
          </a:p>
          <a:p>
            <a:r>
              <a:rPr lang="en-US" dirty="0"/>
              <a:t>Residents of poverty-stricken neighborhoods typically have </a:t>
            </a:r>
            <a:r>
              <a:rPr lang="en-US" b="1" dirty="0"/>
              <a:t>poor access to health care. </a:t>
            </a:r>
            <a:r>
              <a:rPr lang="en-US" dirty="0"/>
              <a:t>In 38106 and 38126, some 28 percent and 22 percent, respectively, of adults aged 18-64 had no health insurance in 2016, census figures show.</a:t>
            </a:r>
            <a:endParaRPr lang="en-US"/>
          </a:p>
          <a:p>
            <a:endParaRPr lang="en-US">
              <a:cs typeface="Calibri"/>
            </a:endParaRPr>
          </a:p>
          <a:p>
            <a:r>
              <a:rPr lang="en-US" dirty="0"/>
              <a:t>"You have people </a:t>
            </a:r>
            <a:r>
              <a:rPr lang="en-US" b="1" dirty="0"/>
              <a:t>working two or three jobs, but they still don't have health insurance or excess funds to deal with medical issues</a:t>
            </a:r>
            <a:r>
              <a:rPr lang="en-US" dirty="0"/>
              <a:t>, so medical issues get pushed to the back-burner," said Reginald Porter, pastor of Metropolitan Baptist Church, located on Walker in 38126.</a:t>
            </a:r>
            <a:endParaRPr lang="en-US" dirty="0">
              <a:cs typeface="Calibri"/>
            </a:endParaRPr>
          </a:p>
          <a:p>
            <a:r>
              <a:rPr lang="en-US" dirty="0"/>
              <a:t>"It is very real that people have to choose between paying the light bill, paying the rent, buying shoes for the kids or buying some medicine. More often than not, it's the prescription that gets left at the pharmacy."</a:t>
            </a:r>
            <a:endParaRPr lang="en-US" dirty="0">
              <a:cs typeface="Calibri"/>
            </a:endParaRPr>
          </a:p>
          <a:p>
            <a:endParaRPr lang="en-US">
              <a:cs typeface="Calibri"/>
            </a:endParaRPr>
          </a:p>
          <a:p>
            <a:r>
              <a:rPr lang="en-US" dirty="0">
                <a:cs typeface="Calibri"/>
              </a:rPr>
              <a:t>In terms of poverty, the median income in Shelby County is $44,051. 30% of children in Shelby County live in poverty. </a:t>
            </a:r>
            <a:r>
              <a:rPr lang="en-US" dirty="0"/>
              <a:t>In 2016, black median household income in Memphis was only 58% of local white income. The income disparity has NOT improved in the last 50 years</a:t>
            </a:r>
            <a:endParaRPr lang="en-US" dirty="0">
              <a:cs typeface="Calibri"/>
            </a:endParaRPr>
          </a:p>
          <a:p>
            <a:endParaRPr lang="en-US"/>
          </a:p>
          <a:p>
            <a:r>
              <a:rPr lang="en-US" b="1" dirty="0"/>
              <a:t>There are few pharmacies or health-care providers in either of the two South Memphis ZIP codes. </a:t>
            </a:r>
            <a:endParaRPr lang="en-US" b="1" dirty="0">
              <a:cs typeface="Calibri"/>
            </a:endParaRPr>
          </a:p>
          <a:p>
            <a:endParaRPr lang="en-US">
              <a:cs typeface="Calibri"/>
            </a:endParaRPr>
          </a:p>
          <a:p>
            <a:r>
              <a:rPr lang="en-US" dirty="0"/>
              <a:t>"There's a much higher rate of chronic disease by ZIP code, much of it </a:t>
            </a:r>
            <a:r>
              <a:rPr lang="en-US" b="1" dirty="0"/>
              <a:t>related to a lack of food -- appropriate food, healthy food -- and activity," </a:t>
            </a:r>
            <a:r>
              <a:rPr lang="en-US" dirty="0"/>
              <a:t>said Renee Frazier, CEO emeritus of the </a:t>
            </a:r>
            <a:r>
              <a:rPr lang="en-US" u="sng" dirty="0">
                <a:hlinkClick r:id="rId3"/>
              </a:rPr>
              <a:t>Common Table Health Alliance</a:t>
            </a:r>
            <a:r>
              <a:rPr lang="en-US" dirty="0"/>
              <a:t>, There are a lot of stores, but not a lot of fresh food due to a lack of grocery stores.</a:t>
            </a:r>
            <a:endParaRPr lang="en-US" dirty="0">
              <a:cs typeface="Calibri"/>
            </a:endParaRPr>
          </a:p>
          <a:p>
            <a:endParaRPr lang="en-US">
              <a:cs typeface="Calibri"/>
            </a:endParaRPr>
          </a:p>
          <a:p>
            <a:r>
              <a:rPr lang="en-US" dirty="0">
                <a:cs typeface="Calibri"/>
              </a:rPr>
              <a:t>Also: </a:t>
            </a:r>
            <a:r>
              <a:rPr lang="en-US" b="1" dirty="0"/>
              <a:t>stress </a:t>
            </a:r>
            <a:r>
              <a:rPr lang="en-US" dirty="0"/>
              <a:t>experienced by low-income residents struggling to pay bills and avoid crime.</a:t>
            </a:r>
            <a:endParaRPr lang="en-US" dirty="0">
              <a:cs typeface="Calibri"/>
            </a:endParaRPr>
          </a:p>
          <a:p>
            <a:r>
              <a:rPr lang="en-US" dirty="0"/>
              <a:t>Stress releases cortisol, a hormone that increases inflammation, hypertension and insulin resistance while suppressing immune response.</a:t>
            </a:r>
            <a:endParaRPr lang="en-US" dirty="0">
              <a:cs typeface="Calibri"/>
            </a:endParaRPr>
          </a:p>
          <a:p>
            <a:endParaRPr lang="en-US">
              <a:cs typeface="Calibri"/>
            </a:endParaRPr>
          </a:p>
          <a:p>
            <a:r>
              <a:rPr lang="en-US" dirty="0"/>
              <a:t> the two ZIP codes have by far the </a:t>
            </a:r>
            <a:r>
              <a:rPr lang="en-US" b="1" dirty="0"/>
              <a:t>heaviest concentration of cigarette smokers of any area of the county.  </a:t>
            </a:r>
            <a:r>
              <a:rPr lang="en-US" dirty="0"/>
              <a:t>About 50 percent of adults there smoke a pack a day -- more than twice the percentage of smokers in most other ZIP codes, </a:t>
            </a:r>
            <a:endParaRPr lang="en-US" b="1" dirty="0">
              <a:cs typeface="Calibri"/>
            </a:endParaRPr>
          </a:p>
          <a:p>
            <a:endParaRPr lang="en-US">
              <a:cs typeface="Calibri"/>
            </a:endParaRPr>
          </a:p>
          <a:p>
            <a:r>
              <a:rPr lang="en-US" dirty="0"/>
              <a:t>residents in 38106 and 38126 face threats from the high level of </a:t>
            </a:r>
            <a:r>
              <a:rPr lang="en-US" b="1" dirty="0"/>
              <a:t>violent crime</a:t>
            </a:r>
            <a:r>
              <a:rPr lang="en-US" dirty="0"/>
              <a:t> in the area. Countywide, homicides were the fourth-leading cause of premature death in 2016,</a:t>
            </a:r>
            <a:endParaRPr lang="en-US" dirty="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F77230F-E947-4B16-AE16-275F88359538}" type="slidenum">
              <a:rPr lang="en-US"/>
              <a:t>5</a:t>
            </a:fld>
            <a:endParaRPr lang="en-US"/>
          </a:p>
        </p:txBody>
      </p:sp>
    </p:spTree>
    <p:extLst>
      <p:ext uri="{BB962C8B-B14F-4D97-AF65-F5344CB8AC3E}">
        <p14:creationId xmlns:p14="http://schemas.microsoft.com/office/powerpoint/2010/main" val="943680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4B4E6F-9129-4C07-88EC-066FF6C64E7D}" type="slidenum">
              <a:rPr lang="en-US" smtClean="0"/>
              <a:t>35</a:t>
            </a:fld>
            <a:endParaRPr lang="en-US"/>
          </a:p>
        </p:txBody>
      </p:sp>
    </p:spTree>
    <p:extLst>
      <p:ext uri="{BB962C8B-B14F-4D97-AF65-F5344CB8AC3E}">
        <p14:creationId xmlns:p14="http://schemas.microsoft.com/office/powerpoint/2010/main" val="1522670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93A93-BD4F-4607-8C7E-CC6C6A84CDC7}" type="slidenum">
              <a:rPr lang="en-US" smtClean="0"/>
              <a:t>36</a:t>
            </a:fld>
            <a:endParaRPr lang="en-US"/>
          </a:p>
        </p:txBody>
      </p:sp>
    </p:spTree>
    <p:extLst>
      <p:ext uri="{BB962C8B-B14F-4D97-AF65-F5344CB8AC3E}">
        <p14:creationId xmlns:p14="http://schemas.microsoft.com/office/powerpoint/2010/main" val="1218090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4FE7B3-5D48-4242-8FC6-5D48C67BD547}" type="slidenum">
              <a:rPr lang="en-US" smtClean="0"/>
              <a:t>37</a:t>
            </a:fld>
            <a:endParaRPr lang="en-US" dirty="0"/>
          </a:p>
        </p:txBody>
      </p:sp>
    </p:spTree>
    <p:extLst>
      <p:ext uri="{BB962C8B-B14F-4D97-AF65-F5344CB8AC3E}">
        <p14:creationId xmlns:p14="http://schemas.microsoft.com/office/powerpoint/2010/main" val="2529196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93A93-BD4F-4607-8C7E-CC6C6A84CDC7}" type="slidenum">
              <a:rPr lang="en-US" smtClean="0"/>
              <a:t>38</a:t>
            </a:fld>
            <a:endParaRPr lang="en-US"/>
          </a:p>
        </p:txBody>
      </p:sp>
    </p:spTree>
    <p:extLst>
      <p:ext uri="{BB962C8B-B14F-4D97-AF65-F5344CB8AC3E}">
        <p14:creationId xmlns:p14="http://schemas.microsoft.com/office/powerpoint/2010/main" val="3427005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BA12A-6006-0540-8A46-3DB99BF21D78}" type="slidenum">
              <a:rPr lang="en-US" smtClean="0"/>
              <a:t>39</a:t>
            </a:fld>
            <a:endParaRPr lang="en-US"/>
          </a:p>
        </p:txBody>
      </p:sp>
    </p:spTree>
    <p:extLst>
      <p:ext uri="{BB962C8B-B14F-4D97-AF65-F5344CB8AC3E}">
        <p14:creationId xmlns:p14="http://schemas.microsoft.com/office/powerpoint/2010/main" val="10391761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 does this have to do with MLPs?</a:t>
            </a:r>
          </a:p>
        </p:txBody>
      </p:sp>
      <p:sp>
        <p:nvSpPr>
          <p:cNvPr id="4" name="Slide Number Placeholder 3"/>
          <p:cNvSpPr>
            <a:spLocks noGrp="1"/>
          </p:cNvSpPr>
          <p:nvPr>
            <p:ph type="sldNum" sz="quarter" idx="5"/>
          </p:nvPr>
        </p:nvSpPr>
        <p:spPr/>
        <p:txBody>
          <a:bodyPr/>
          <a:lstStyle/>
          <a:p>
            <a:fld id="{A4AB2E0D-1C71-5741-B011-931E72383FCD}" type="slidenum">
              <a:rPr lang="en-US" smtClean="0"/>
              <a:t>44</a:t>
            </a:fld>
            <a:endParaRPr lang="en-US"/>
          </a:p>
        </p:txBody>
      </p:sp>
    </p:spTree>
    <p:extLst>
      <p:ext uri="{BB962C8B-B14F-4D97-AF65-F5344CB8AC3E}">
        <p14:creationId xmlns:p14="http://schemas.microsoft.com/office/powerpoint/2010/main" val="2048472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AB2E0D-1C71-5741-B011-931E72383FCD}" type="slidenum">
              <a:rPr lang="en-US" smtClean="0"/>
              <a:t>45</a:t>
            </a:fld>
            <a:endParaRPr lang="en-US"/>
          </a:p>
        </p:txBody>
      </p:sp>
    </p:spTree>
    <p:extLst>
      <p:ext uri="{BB962C8B-B14F-4D97-AF65-F5344CB8AC3E}">
        <p14:creationId xmlns:p14="http://schemas.microsoft.com/office/powerpoint/2010/main" val="2650596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Hundreds of the nation’s leading health organizations integrate patient-centered legal services into their care delivery to address their communities’ health-related social needs.</a:t>
            </a:r>
            <a:endParaRPr lang="en-US" dirty="0"/>
          </a:p>
        </p:txBody>
      </p:sp>
      <p:sp>
        <p:nvSpPr>
          <p:cNvPr id="4" name="Slide Number Placeholder 3"/>
          <p:cNvSpPr>
            <a:spLocks noGrp="1"/>
          </p:cNvSpPr>
          <p:nvPr>
            <p:ph type="sldNum" sz="quarter" idx="5"/>
          </p:nvPr>
        </p:nvSpPr>
        <p:spPr/>
        <p:txBody>
          <a:bodyPr/>
          <a:lstStyle/>
          <a:p>
            <a:fld id="{A4AB2E0D-1C71-5741-B011-931E72383FCD}" type="slidenum">
              <a:rPr lang="en-US" smtClean="0"/>
              <a:t>46</a:t>
            </a:fld>
            <a:endParaRPr lang="en-US"/>
          </a:p>
        </p:txBody>
      </p:sp>
    </p:spTree>
    <p:extLst>
      <p:ext uri="{BB962C8B-B14F-4D97-AF65-F5344CB8AC3E}">
        <p14:creationId xmlns:p14="http://schemas.microsoft.com/office/powerpoint/2010/main" val="677359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medical-legal partnerships are taking root at these health organizations</a:t>
            </a:r>
            <a:br>
              <a:rPr lang="en-US" dirty="0">
                <a:cs typeface="+mn-lt"/>
              </a:rPr>
            </a:br>
            <a:r>
              <a:rPr lang="en-US" dirty="0"/>
              <a:t>in 49 states and the District of Columbia</a:t>
            </a:r>
          </a:p>
          <a:p>
            <a:endParaRPr lang="en-US" dirty="0">
              <a:cs typeface="Calibri"/>
            </a:endParaRPr>
          </a:p>
          <a:p>
            <a:r>
              <a:rPr lang="en-US" dirty="0">
                <a:cs typeface="Calibri"/>
              </a:rPr>
              <a:t>There are 8 MLPs in Tennessee</a:t>
            </a:r>
          </a:p>
          <a:p>
            <a:r>
              <a:rPr lang="en-US" dirty="0">
                <a:cs typeface="Calibri"/>
              </a:rPr>
              <a:t>2 in Mississippi</a:t>
            </a:r>
          </a:p>
          <a:p>
            <a:r>
              <a:rPr lang="en-US" dirty="0">
                <a:cs typeface="Calibri"/>
              </a:rPr>
              <a:t>6 in Arkansas</a:t>
            </a:r>
          </a:p>
          <a:p>
            <a:endParaRPr lang="en-US" dirty="0">
              <a:cs typeface="Calibri"/>
            </a:endParaRPr>
          </a:p>
          <a:p>
            <a:pPr algn="ctr"/>
            <a:r>
              <a:rPr lang="en-US" dirty="0"/>
              <a:t>A few health organizations directly employ attorneys to address patients’ health-harming social needs (the "build it as a direct service" model.) The vast majority partner with a local legal services agency or academic legal clinic in their community (the "contract it" model.) Several of these legal organizations partner with multiple health organizations to provide MLP services. The legal leadership and workforce for these programs currently come from:</a:t>
            </a:r>
            <a:endParaRPr lang="en-US" dirty="0">
              <a:cs typeface="Calibri"/>
            </a:endParaRPr>
          </a:p>
          <a:p>
            <a:pPr algn="ctr"/>
            <a:r>
              <a:rPr lang="en-US" dirty="0"/>
              <a:t> </a:t>
            </a:r>
            <a:endParaRPr lang="en-US" dirty="0">
              <a:cs typeface="Calibri"/>
            </a:endParaRPr>
          </a:p>
          <a:p>
            <a:pPr algn="ctr"/>
            <a:r>
              <a:rPr lang="en-US" dirty="0"/>
              <a:t> </a:t>
            </a:r>
            <a:endParaRPr lang="en-US" dirty="0">
              <a:cs typeface="Calibri"/>
            </a:endParaRPr>
          </a:p>
          <a:p>
            <a:pPr algn="ctr"/>
            <a:r>
              <a:rPr lang="en-US" b="1" dirty="0"/>
              <a:t>170</a:t>
            </a:r>
            <a:endParaRPr lang="en-US" dirty="0"/>
          </a:p>
          <a:p>
            <a:pPr algn="ctr"/>
            <a:r>
              <a:rPr lang="en-US" dirty="0"/>
              <a:t>legal aid agencies</a:t>
            </a:r>
            <a:endParaRPr lang="en-US" dirty="0">
              <a:cs typeface="Calibri"/>
            </a:endParaRPr>
          </a:p>
          <a:p>
            <a:pPr algn="ctr"/>
            <a:r>
              <a:rPr lang="en-US" b="1" dirty="0"/>
              <a:t>58</a:t>
            </a:r>
            <a:endParaRPr lang="en-US" dirty="0"/>
          </a:p>
          <a:p>
            <a:pPr algn="ctr"/>
            <a:r>
              <a:rPr lang="en-US" dirty="0"/>
              <a:t>law schools</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A4AB2E0D-1C71-5741-B011-931E72383FCD}" type="slidenum">
              <a:rPr lang="en-US" smtClean="0"/>
              <a:t>47</a:t>
            </a:fld>
            <a:endParaRPr lang="en-US"/>
          </a:p>
        </p:txBody>
      </p:sp>
    </p:spTree>
    <p:extLst>
      <p:ext uri="{BB962C8B-B14F-4D97-AF65-F5344CB8AC3E}">
        <p14:creationId xmlns:p14="http://schemas.microsoft.com/office/powerpoint/2010/main" val="18185369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complex health-related social problems are entrenched in federal, state, and local policies and laws that require expertise in poverty law and administrative law.</a:t>
            </a:r>
          </a:p>
          <a:p>
            <a:endParaRPr lang="en-US" dirty="0">
              <a:cs typeface="Calibri"/>
            </a:endParaRPr>
          </a:p>
          <a:p>
            <a:r>
              <a:rPr lang="en-US"/>
              <a:t>Attorneys in general—and poverty lawyers in particular—have an in-depth understanding of relevant policies, laws, and systems, and seek out solutions at the individual and policy levels to a range of health-related social and legal needs. When embedded as specialists in a health care setting, lawyers can directly resolve specific problems for individual patients, while also helping clinical and non-clinical staff navigate system and policy barriers and transform institutional practices. Using legal expertise and services, the health care system can disrupt the cycle of returning people to the unhealthy conditions that would otherwise bring them right back to the clinic or hospital.</a:t>
            </a:r>
          </a:p>
        </p:txBody>
      </p:sp>
      <p:sp>
        <p:nvSpPr>
          <p:cNvPr id="4" name="Slide Number Placeholder 3"/>
          <p:cNvSpPr>
            <a:spLocks noGrp="1"/>
          </p:cNvSpPr>
          <p:nvPr>
            <p:ph type="sldNum" sz="quarter" idx="5"/>
          </p:nvPr>
        </p:nvSpPr>
        <p:spPr/>
        <p:txBody>
          <a:bodyPr/>
          <a:lstStyle/>
          <a:p>
            <a:fld id="{A4AB2E0D-1C71-5741-B011-931E72383FCD}" type="slidenum">
              <a:rPr lang="en-US" smtClean="0"/>
              <a:t>49</a:t>
            </a:fld>
            <a:endParaRPr lang="en-US"/>
          </a:p>
        </p:txBody>
      </p:sp>
    </p:spTree>
    <p:extLst>
      <p:ext uri="{BB962C8B-B14F-4D97-AF65-F5344CB8AC3E}">
        <p14:creationId xmlns:p14="http://schemas.microsoft.com/office/powerpoint/2010/main" val="1016225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 </a:t>
            </a:r>
          </a:p>
        </p:txBody>
      </p:sp>
      <p:sp>
        <p:nvSpPr>
          <p:cNvPr id="4" name="Slide Number Placeholder 3"/>
          <p:cNvSpPr>
            <a:spLocks noGrp="1"/>
          </p:cNvSpPr>
          <p:nvPr>
            <p:ph type="sldNum" sz="quarter" idx="5"/>
          </p:nvPr>
        </p:nvSpPr>
        <p:spPr/>
        <p:txBody>
          <a:bodyPr/>
          <a:lstStyle/>
          <a:p>
            <a:fld id="{A4AB2E0D-1C71-5741-B011-931E72383FCD}" type="slidenum">
              <a:rPr lang="en-US" smtClean="0"/>
              <a:t>6</a:t>
            </a:fld>
            <a:endParaRPr lang="en-US"/>
          </a:p>
        </p:txBody>
      </p:sp>
    </p:spTree>
    <p:extLst>
      <p:ext uri="{BB962C8B-B14F-4D97-AF65-F5344CB8AC3E}">
        <p14:creationId xmlns:p14="http://schemas.microsoft.com/office/powerpoint/2010/main" val="3311988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MLPs can be a crucial source of social support.</a:t>
            </a:r>
          </a:p>
        </p:txBody>
      </p:sp>
      <p:sp>
        <p:nvSpPr>
          <p:cNvPr id="4" name="Slide Number Placeholder 3"/>
          <p:cNvSpPr>
            <a:spLocks noGrp="1"/>
          </p:cNvSpPr>
          <p:nvPr>
            <p:ph type="sldNum" sz="quarter" idx="5"/>
          </p:nvPr>
        </p:nvSpPr>
        <p:spPr/>
        <p:txBody>
          <a:bodyPr/>
          <a:lstStyle/>
          <a:p>
            <a:fld id="{A4AB2E0D-1C71-5741-B011-931E72383FCD}" type="slidenum">
              <a:rPr lang="en-US" smtClean="0"/>
              <a:t>51</a:t>
            </a:fld>
            <a:endParaRPr lang="en-US"/>
          </a:p>
        </p:txBody>
      </p:sp>
    </p:spTree>
    <p:extLst>
      <p:ext uri="{BB962C8B-B14F-4D97-AF65-F5344CB8AC3E}">
        <p14:creationId xmlns:p14="http://schemas.microsoft.com/office/powerpoint/2010/main" val="6043540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 if MLPs became part of the standard of care for patients?</a:t>
            </a:r>
          </a:p>
        </p:txBody>
      </p:sp>
      <p:sp>
        <p:nvSpPr>
          <p:cNvPr id="4" name="Slide Number Placeholder 3"/>
          <p:cNvSpPr>
            <a:spLocks noGrp="1"/>
          </p:cNvSpPr>
          <p:nvPr>
            <p:ph type="sldNum" sz="quarter" idx="5"/>
          </p:nvPr>
        </p:nvSpPr>
        <p:spPr/>
        <p:txBody>
          <a:bodyPr/>
          <a:lstStyle/>
          <a:p>
            <a:fld id="{A4AB2E0D-1C71-5741-B011-931E72383FCD}" type="slidenum">
              <a:rPr lang="en-US" smtClean="0"/>
              <a:t>52</a:t>
            </a:fld>
            <a:endParaRPr lang="en-US"/>
          </a:p>
        </p:txBody>
      </p:sp>
    </p:spTree>
    <p:extLst>
      <p:ext uri="{BB962C8B-B14F-4D97-AF65-F5344CB8AC3E}">
        <p14:creationId xmlns:p14="http://schemas.microsoft.com/office/powerpoint/2010/main" val="1771329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specific positions </a:t>
            </a:r>
            <a:endParaRPr lang="en-US" dirty="0"/>
          </a:p>
        </p:txBody>
      </p:sp>
      <p:sp>
        <p:nvSpPr>
          <p:cNvPr id="4" name="Slide Number Placeholder 3"/>
          <p:cNvSpPr>
            <a:spLocks noGrp="1"/>
          </p:cNvSpPr>
          <p:nvPr>
            <p:ph type="sldNum" sz="quarter" idx="10"/>
          </p:nvPr>
        </p:nvSpPr>
        <p:spPr/>
        <p:txBody>
          <a:bodyPr/>
          <a:lstStyle/>
          <a:p>
            <a:fld id="{A4AB2E0D-1C71-5741-B011-931E72383FCD}" type="slidenum">
              <a:rPr lang="en-US" smtClean="0"/>
              <a:t>54</a:t>
            </a:fld>
            <a:endParaRPr lang="en-US"/>
          </a:p>
        </p:txBody>
      </p:sp>
    </p:spTree>
    <p:extLst>
      <p:ext uri="{BB962C8B-B14F-4D97-AF65-F5344CB8AC3E}">
        <p14:creationId xmlns:p14="http://schemas.microsoft.com/office/powerpoint/2010/main" val="1602883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 </a:t>
            </a:r>
          </a:p>
        </p:txBody>
      </p:sp>
      <p:sp>
        <p:nvSpPr>
          <p:cNvPr id="4" name="Slide Number Placeholder 3"/>
          <p:cNvSpPr>
            <a:spLocks noGrp="1"/>
          </p:cNvSpPr>
          <p:nvPr>
            <p:ph type="sldNum" sz="quarter" idx="5"/>
          </p:nvPr>
        </p:nvSpPr>
        <p:spPr/>
        <p:txBody>
          <a:bodyPr/>
          <a:lstStyle/>
          <a:p>
            <a:fld id="{A4AB2E0D-1C71-5741-B011-931E72383FCD}" type="slidenum">
              <a:rPr lang="en-US" smtClean="0"/>
              <a:t>7</a:t>
            </a:fld>
            <a:endParaRPr lang="en-US"/>
          </a:p>
        </p:txBody>
      </p:sp>
    </p:spTree>
    <p:extLst>
      <p:ext uri="{BB962C8B-B14F-4D97-AF65-F5344CB8AC3E}">
        <p14:creationId xmlns:p14="http://schemas.microsoft.com/office/powerpoint/2010/main" val="4013915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Nicole </a:t>
            </a:r>
          </a:p>
          <a:p>
            <a:endParaRPr lang="en-US" dirty="0"/>
          </a:p>
          <a:p>
            <a:r>
              <a:rPr lang="en-US" dirty="0">
                <a:hlinkClick r:id="rId3"/>
              </a:rPr>
              <a:t>https://www.localmemphis.com/article/news/local/trauma-injuries-rise-at-le-bonheur-during-pandemic/522-b8b2158b-e4bb-4dd9-8d6f-1e02a88c53a8</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F77230F-E947-4B16-AE16-275F88359538}" type="slidenum">
              <a:rPr lang="en-US"/>
              <a:t>8</a:t>
            </a:fld>
            <a:endParaRPr lang="en-US"/>
          </a:p>
        </p:txBody>
      </p:sp>
    </p:spTree>
    <p:extLst>
      <p:ext uri="{BB962C8B-B14F-4D97-AF65-F5344CB8AC3E}">
        <p14:creationId xmlns:p14="http://schemas.microsoft.com/office/powerpoint/2010/main" val="544617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 </a:t>
            </a:r>
          </a:p>
        </p:txBody>
      </p:sp>
      <p:sp>
        <p:nvSpPr>
          <p:cNvPr id="4" name="Slide Number Placeholder 3"/>
          <p:cNvSpPr>
            <a:spLocks noGrp="1"/>
          </p:cNvSpPr>
          <p:nvPr>
            <p:ph type="sldNum" sz="quarter" idx="5"/>
          </p:nvPr>
        </p:nvSpPr>
        <p:spPr/>
        <p:txBody>
          <a:bodyPr/>
          <a:lstStyle/>
          <a:p>
            <a:fld id="{A4AB2E0D-1C71-5741-B011-931E72383FCD}" type="slidenum">
              <a:rPr lang="en-US" smtClean="0"/>
              <a:t>9</a:t>
            </a:fld>
            <a:endParaRPr lang="en-US"/>
          </a:p>
        </p:txBody>
      </p:sp>
    </p:spTree>
    <p:extLst>
      <p:ext uri="{BB962C8B-B14F-4D97-AF65-F5344CB8AC3E}">
        <p14:creationId xmlns:p14="http://schemas.microsoft.com/office/powerpoint/2010/main" val="348047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Nicole </a:t>
            </a:r>
          </a:p>
          <a:p>
            <a:endParaRPr lang="en-US" dirty="0"/>
          </a:p>
          <a:p>
            <a:r>
              <a:rPr lang="en-US" dirty="0"/>
              <a:t>Poor health and health disparities do not result from medical causes alone. In fact, environment and lifestyle factors have seven times more impact on overall population wellness than health care (see pie chart below). A population health approach seeks to address these factors to reduce health disparities and safeguard everyone’s right to optimal health and self-determination.</a:t>
            </a:r>
            <a:endParaRPr lang="en-US" dirty="0">
              <a:cs typeface="Calibri"/>
            </a:endParaRPr>
          </a:p>
          <a:p>
            <a:endParaRPr lang="en-US" dirty="0">
              <a:cs typeface="Calibri"/>
            </a:endParaRPr>
          </a:p>
          <a:p>
            <a:r>
              <a:rPr lang="en-US" dirty="0">
                <a:cs typeface="Calibri"/>
              </a:rPr>
              <a:t>Social factors play a critical role in individual and population health.</a:t>
            </a:r>
          </a:p>
        </p:txBody>
      </p:sp>
      <p:sp>
        <p:nvSpPr>
          <p:cNvPr id="4" name="Slide Number Placeholder 3"/>
          <p:cNvSpPr>
            <a:spLocks noGrp="1"/>
          </p:cNvSpPr>
          <p:nvPr>
            <p:ph type="sldNum" sz="quarter" idx="5"/>
          </p:nvPr>
        </p:nvSpPr>
        <p:spPr/>
        <p:txBody>
          <a:bodyPr/>
          <a:lstStyle/>
          <a:p>
            <a:fld id="{0F77230F-E947-4B16-AE16-275F88359538}" type="slidenum">
              <a:rPr lang="en-US"/>
              <a:t>10</a:t>
            </a:fld>
            <a:endParaRPr lang="en-US"/>
          </a:p>
        </p:txBody>
      </p:sp>
    </p:spTree>
    <p:extLst>
      <p:ext uri="{BB962C8B-B14F-4D97-AF65-F5344CB8AC3E}">
        <p14:creationId xmlns:p14="http://schemas.microsoft.com/office/powerpoint/2010/main" val="624359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Nicole </a:t>
            </a:r>
          </a:p>
        </p:txBody>
      </p:sp>
      <p:sp>
        <p:nvSpPr>
          <p:cNvPr id="4" name="Slide Number Placeholder 3"/>
          <p:cNvSpPr>
            <a:spLocks noGrp="1"/>
          </p:cNvSpPr>
          <p:nvPr>
            <p:ph type="sldNum" sz="quarter" idx="5"/>
          </p:nvPr>
        </p:nvSpPr>
        <p:spPr/>
        <p:txBody>
          <a:bodyPr/>
          <a:lstStyle/>
          <a:p>
            <a:fld id="{A4AB2E0D-1C71-5741-B011-931E72383FCD}" type="slidenum">
              <a:rPr lang="en-US" smtClean="0"/>
              <a:t>11</a:t>
            </a:fld>
            <a:endParaRPr lang="en-US"/>
          </a:p>
        </p:txBody>
      </p:sp>
    </p:spTree>
    <p:extLst>
      <p:ext uri="{BB962C8B-B14F-4D97-AF65-F5344CB8AC3E}">
        <p14:creationId xmlns:p14="http://schemas.microsoft.com/office/powerpoint/2010/main" val="42441620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file://localhost/Jobs%20in%20Progress%20-%20DP/Le%20Bonheur/Hillary/CHiLD/PPT/CHiLD%20PPT-Cover.jp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81A481-C6AB-094B-8FC2-80546F1B40D0}"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5F04D-FB3D-7745-ADA0-83807F59B91E}" type="slidenum">
              <a:rPr lang="en-US" smtClean="0"/>
              <a:t>‹#›</a:t>
            </a:fld>
            <a:endParaRPr lang="en-US"/>
          </a:p>
        </p:txBody>
      </p:sp>
      <p:pic>
        <p:nvPicPr>
          <p:cNvPr id="7" name="CHiLD PPT-Cover.jpg" descr="/Jobs in Progress - DP/Le Bonheur/Hillary/CHiLD/PPT/CHiLD PPT-Cover.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0" y="-70119"/>
            <a:ext cx="9151792" cy="6863844"/>
          </a:xfrm>
          <a:prstGeom prst="rect">
            <a:avLst/>
          </a:prstGeom>
        </p:spPr>
      </p:pic>
      <p:sp>
        <p:nvSpPr>
          <p:cNvPr id="9" name="Rectangle 8">
            <a:extLst>
              <a:ext uri="{FF2B5EF4-FFF2-40B4-BE49-F238E27FC236}">
                <a16:creationId xmlns:a16="http://schemas.microsoft.com/office/drawing/2014/main" id="{47CB127F-C03E-4DCB-A953-91FE9CFCF679}"/>
              </a:ext>
            </a:extLst>
          </p:cNvPr>
          <p:cNvSpPr/>
          <p:nvPr userDrawn="1"/>
        </p:nvSpPr>
        <p:spPr>
          <a:xfrm>
            <a:off x="875288" y="5638800"/>
            <a:ext cx="7235779" cy="9821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CHiLD PPT-Cover.jpg" descr="/Jobs in Progress - DP/Le Bonheur/Hillary/CHiLD/PPT/CHiLD PPT-Cover.jpg">
            <a:extLst>
              <a:ext uri="{FF2B5EF4-FFF2-40B4-BE49-F238E27FC236}">
                <a16:creationId xmlns:a16="http://schemas.microsoft.com/office/drawing/2014/main" id="{1963237A-AFEC-4880-9433-B4B699E3EDE5}"/>
              </a:ext>
            </a:extLst>
          </p:cNvPr>
          <p:cNvPicPr>
            <a:picLocks noChangeAspect="1"/>
          </p:cNvPicPr>
          <p:nvPr userDrawn="1"/>
        </p:nvPicPr>
        <p:blipFill rotWithShape="1">
          <a:blip r:embed="rId3" r:link="rId4">
            <a:extLst>
              <a:ext uri="{28A0092B-C50C-407E-A947-70E740481C1C}">
                <a14:useLocalDpi xmlns:a14="http://schemas.microsoft.com/office/drawing/2010/main" val="0"/>
              </a:ext>
            </a:extLst>
          </a:blip>
          <a:srcRect l="12046" t="80953" r="12166"/>
          <a:stretch>
            <a:fillRect/>
          </a:stretch>
        </p:blipFill>
        <p:spPr>
          <a:xfrm>
            <a:off x="193928" y="5588758"/>
            <a:ext cx="5975987" cy="1126385"/>
          </a:xfrm>
          <a:prstGeom prst="rect">
            <a:avLst/>
          </a:prstGeom>
        </p:spPr>
      </p:pic>
      <p:pic>
        <p:nvPicPr>
          <p:cNvPr id="13" name="Picture 12" descr="A black sign with white text&#10;&#10;Description automatically generated">
            <a:extLst>
              <a:ext uri="{FF2B5EF4-FFF2-40B4-BE49-F238E27FC236}">
                <a16:creationId xmlns:a16="http://schemas.microsoft.com/office/drawing/2014/main" id="{3BBAAA12-CD05-4E57-BAC8-4E74E7DFD40E}"/>
              </a:ext>
            </a:extLst>
          </p:cNvPr>
          <p:cNvPicPr>
            <a:picLocks noChangeAspect="1"/>
          </p:cNvPicPr>
          <p:nvPr userDrawn="1"/>
        </p:nvPicPr>
        <p:blipFill>
          <a:blip r:embed="rId5"/>
          <a:stretch>
            <a:fillRect/>
          </a:stretch>
        </p:blipFill>
        <p:spPr>
          <a:xfrm>
            <a:off x="6363843" y="5865127"/>
            <a:ext cx="2534493" cy="527954"/>
          </a:xfrm>
          <a:prstGeom prst="rect">
            <a:avLst/>
          </a:prstGeom>
        </p:spPr>
      </p:pic>
    </p:spTree>
    <p:custDataLst>
      <p:tags r:id="rId1"/>
    </p:custDataLst>
    <p:extLst>
      <p:ext uri="{BB962C8B-B14F-4D97-AF65-F5344CB8AC3E}">
        <p14:creationId xmlns:p14="http://schemas.microsoft.com/office/powerpoint/2010/main" val="1729262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81A481-C6AB-094B-8FC2-80546F1B40D0}"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5F04D-FB3D-7745-ADA0-83807F59B91E}" type="slidenum">
              <a:rPr lang="en-US" smtClean="0"/>
              <a:t>‹#›</a:t>
            </a:fld>
            <a:endParaRPr lang="en-US"/>
          </a:p>
        </p:txBody>
      </p:sp>
      <p:pic>
        <p:nvPicPr>
          <p:cNvPr id="7" name="Picture 6" descr="A black sign with white text&#10;&#10;Description automatically generated">
            <a:extLst>
              <a:ext uri="{FF2B5EF4-FFF2-40B4-BE49-F238E27FC236}">
                <a16:creationId xmlns:a16="http://schemas.microsoft.com/office/drawing/2014/main" id="{BA97F3AD-C504-44F4-914B-4437C0194562}"/>
              </a:ext>
            </a:extLst>
          </p:cNvPr>
          <p:cNvPicPr>
            <a:picLocks noChangeAspect="1"/>
          </p:cNvPicPr>
          <p:nvPr userDrawn="1"/>
        </p:nvPicPr>
        <p:blipFill>
          <a:blip r:embed="rId3"/>
          <a:stretch>
            <a:fillRect/>
          </a:stretch>
        </p:blipFill>
        <p:spPr>
          <a:xfrm>
            <a:off x="3997569" y="6286166"/>
            <a:ext cx="1342292" cy="279609"/>
          </a:xfrm>
          <a:prstGeom prst="rect">
            <a:avLst/>
          </a:prstGeom>
        </p:spPr>
      </p:pic>
    </p:spTree>
    <p:custDataLst>
      <p:tags r:id="rId1"/>
    </p:custDataLst>
    <p:extLst>
      <p:ext uri="{BB962C8B-B14F-4D97-AF65-F5344CB8AC3E}">
        <p14:creationId xmlns:p14="http://schemas.microsoft.com/office/powerpoint/2010/main" val="3135284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81A481-C6AB-094B-8FC2-80546F1B40D0}"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5F04D-FB3D-7745-ADA0-83807F59B91E}" type="slidenum">
              <a:rPr lang="en-US" smtClean="0"/>
              <a:t>‹#›</a:t>
            </a:fld>
            <a:endParaRPr lang="en-US"/>
          </a:p>
        </p:txBody>
      </p:sp>
      <p:pic>
        <p:nvPicPr>
          <p:cNvPr id="7" name="Picture 6" descr="A black sign with white text&#10;&#10;Description automatically generated">
            <a:extLst>
              <a:ext uri="{FF2B5EF4-FFF2-40B4-BE49-F238E27FC236}">
                <a16:creationId xmlns:a16="http://schemas.microsoft.com/office/drawing/2014/main" id="{F35E3B36-E8D0-44D0-AC37-06F98F1CF526}"/>
              </a:ext>
            </a:extLst>
          </p:cNvPr>
          <p:cNvPicPr>
            <a:picLocks noChangeAspect="1"/>
          </p:cNvPicPr>
          <p:nvPr userDrawn="1"/>
        </p:nvPicPr>
        <p:blipFill>
          <a:blip r:embed="rId3"/>
          <a:stretch>
            <a:fillRect/>
          </a:stretch>
        </p:blipFill>
        <p:spPr>
          <a:xfrm>
            <a:off x="3997569" y="6286166"/>
            <a:ext cx="1342292" cy="279609"/>
          </a:xfrm>
          <a:prstGeom prst="rect">
            <a:avLst/>
          </a:prstGeom>
        </p:spPr>
      </p:pic>
    </p:spTree>
    <p:custDataLst>
      <p:tags r:id="rId1"/>
    </p:custDataLst>
    <p:extLst>
      <p:ext uri="{BB962C8B-B14F-4D97-AF65-F5344CB8AC3E}">
        <p14:creationId xmlns:p14="http://schemas.microsoft.com/office/powerpoint/2010/main" val="1608792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508819" y="889820"/>
            <a:ext cx="7492181" cy="3598606"/>
          </a:xfrm>
        </p:spPr>
        <p:txBody>
          <a:bodyPr anchor="t">
            <a:normAutofit/>
          </a:bodyPr>
          <a:lstStyle>
            <a:lvl1pPr algn="l">
              <a:defRPr sz="4050"/>
            </a:lvl1pPr>
          </a:lstStyle>
          <a:p>
            <a:r>
              <a:rPr lang="en-US"/>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508820" y="4488426"/>
            <a:ext cx="5243832" cy="1302774"/>
          </a:xfrm>
        </p:spPr>
        <p:txBody>
          <a:bodyPr anchor="b">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4/12/2022</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860426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4/12/2022</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225553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536538" y="1709739"/>
            <a:ext cx="797405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536538" y="4589464"/>
            <a:ext cx="797405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4/12/2022</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634708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525477" y="922096"/>
            <a:ext cx="8018449" cy="112793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536538" y="2128684"/>
            <a:ext cx="3978313"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4629150" y="2128684"/>
            <a:ext cx="3914775" cy="3844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4/12/2022</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999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514416" y="929148"/>
            <a:ext cx="7980004" cy="7615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536538" y="1681164"/>
            <a:ext cx="3961644" cy="657225"/>
          </a:xfrm>
        </p:spPr>
        <p:txBody>
          <a:bodyPr anchor="b">
            <a:normAutofit/>
          </a:bodyPr>
          <a:lstStyle>
            <a:lvl1pPr marL="0" indent="0">
              <a:buNone/>
              <a:defRPr sz="12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536538" y="2505076"/>
            <a:ext cx="3961644"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4629150" y="1681164"/>
            <a:ext cx="3887391" cy="657225"/>
          </a:xfrm>
        </p:spPr>
        <p:txBody>
          <a:bodyPr anchor="b">
            <a:normAutofit/>
          </a:bodyPr>
          <a:lstStyle>
            <a:lvl1pPr marL="0" indent="0">
              <a:buNone/>
              <a:defRPr sz="12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4629150" y="2505076"/>
            <a:ext cx="3887391"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4/12/2022</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235442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4/12/2022</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99160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4/12/2022</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37284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508820" y="781665"/>
            <a:ext cx="3070199" cy="122345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516194" y="2315498"/>
            <a:ext cx="3070199" cy="35534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4/12/2022</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2670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81A481-C6AB-094B-8FC2-80546F1B40D0}"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5F04D-FB3D-7745-ADA0-83807F59B91E}" type="slidenum">
              <a:rPr lang="en-US" smtClean="0"/>
              <a:t>‹#›</a:t>
            </a:fld>
            <a:endParaRPr lang="en-US"/>
          </a:p>
        </p:txBody>
      </p:sp>
      <p:pic>
        <p:nvPicPr>
          <p:cNvPr id="8" name="Picture 7" descr="A black sign with white text&#10;&#10;Description automatically generated">
            <a:extLst>
              <a:ext uri="{FF2B5EF4-FFF2-40B4-BE49-F238E27FC236}">
                <a16:creationId xmlns:a16="http://schemas.microsoft.com/office/drawing/2014/main" id="{FC8D1EF6-93DB-44DB-8B55-6F3471E54178}"/>
              </a:ext>
            </a:extLst>
          </p:cNvPr>
          <p:cNvPicPr>
            <a:picLocks noChangeAspect="1"/>
          </p:cNvPicPr>
          <p:nvPr userDrawn="1"/>
        </p:nvPicPr>
        <p:blipFill>
          <a:blip r:embed="rId3"/>
          <a:stretch>
            <a:fillRect/>
          </a:stretch>
        </p:blipFill>
        <p:spPr>
          <a:xfrm>
            <a:off x="3997569" y="6286166"/>
            <a:ext cx="1342292" cy="279609"/>
          </a:xfrm>
          <a:prstGeom prst="rect">
            <a:avLst/>
          </a:prstGeom>
        </p:spPr>
      </p:pic>
    </p:spTree>
    <p:custDataLst>
      <p:tags r:id="rId1"/>
    </p:custDataLst>
    <p:extLst>
      <p:ext uri="{BB962C8B-B14F-4D97-AF65-F5344CB8AC3E}">
        <p14:creationId xmlns:p14="http://schemas.microsoft.com/office/powerpoint/2010/main" val="2174270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512507" y="1066801"/>
            <a:ext cx="3077573" cy="1317523"/>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3887391" y="1066800"/>
            <a:ext cx="4629150" cy="47942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512507" y="2552700"/>
            <a:ext cx="3077573" cy="33162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4/12/2022</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507731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4/12/2022</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4600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6931742" y="997974"/>
            <a:ext cx="1761782" cy="498495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628650" y="997973"/>
            <a:ext cx="6303092"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4/12/2022</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153380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B5ECD5-515E-4817-8A06-1D2ED2C83850}" type="datetime4">
              <a:rPr lang="en-US" smtClean="0"/>
              <a:pPr/>
              <a:t>April 12,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D1919-1B5F-4141-B613-3E5C6008A186}" type="datetime4">
              <a:rPr lang="en-US" smtClean="0"/>
              <a:pPr/>
              <a:t>April 12,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D22427-B1DD-49E6-9F05-DE0F1467D7DC}" type="datetime4">
              <a:rPr lang="en-US" smtClean="0"/>
              <a:pPr/>
              <a:t>April 12,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CCA7B5-8BC9-491C-A887-7C3E7ED947D8}" type="datetime4">
              <a:rPr lang="en-US" smtClean="0"/>
              <a:pPr/>
              <a:t>April 12,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A18ED0-40F2-434C-A848-B92581875164}" type="datetime4">
              <a:rPr lang="en-US" smtClean="0"/>
              <a:pPr/>
              <a:t>April 12, 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55437F-F4F9-44A9-B4D3-9191CA04E889}" type="datetime4">
              <a:rPr lang="en-US" smtClean="0"/>
              <a:pPr/>
              <a:t>April 12, 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24E59-01D0-4537-B876-7E5EC75B028D}" type="datetime4">
              <a:rPr lang="en-US" smtClean="0"/>
              <a:pPr/>
              <a:t>April 12, 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81A481-C6AB-094B-8FC2-80546F1B40D0}" type="datetimeFigureOut">
              <a:rPr lang="en-US" smtClean="0"/>
              <a:t>4/12/2022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5F04D-FB3D-7745-ADA0-83807F59B91E}" type="slidenum">
              <a:rPr lang="en-US" smtClean="0"/>
              <a:t>‹#›</a:t>
            </a:fld>
            <a:endParaRPr lang="en-US"/>
          </a:p>
        </p:txBody>
      </p:sp>
      <p:pic>
        <p:nvPicPr>
          <p:cNvPr id="7" name="Picture 6" descr="A black sign with white text&#10;&#10;Description automatically generated">
            <a:extLst>
              <a:ext uri="{FF2B5EF4-FFF2-40B4-BE49-F238E27FC236}">
                <a16:creationId xmlns:a16="http://schemas.microsoft.com/office/drawing/2014/main" id="{B27B1E0B-5768-423B-917C-78F8D90E69E5}"/>
              </a:ext>
            </a:extLst>
          </p:cNvPr>
          <p:cNvPicPr>
            <a:picLocks noChangeAspect="1"/>
          </p:cNvPicPr>
          <p:nvPr userDrawn="1"/>
        </p:nvPicPr>
        <p:blipFill>
          <a:blip r:embed="rId3"/>
          <a:stretch>
            <a:fillRect/>
          </a:stretch>
        </p:blipFill>
        <p:spPr>
          <a:xfrm>
            <a:off x="3997569" y="6286166"/>
            <a:ext cx="1342292" cy="279609"/>
          </a:xfrm>
          <a:prstGeom prst="rect">
            <a:avLst/>
          </a:prstGeom>
        </p:spPr>
      </p:pic>
    </p:spTree>
    <p:custDataLst>
      <p:tags r:id="rId1"/>
    </p:custDataLst>
    <p:extLst>
      <p:ext uri="{BB962C8B-B14F-4D97-AF65-F5344CB8AC3E}">
        <p14:creationId xmlns:p14="http://schemas.microsoft.com/office/powerpoint/2010/main" val="3179027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5A2E49-18A1-40BC-BA5D-5A2EC8FDDF15}" type="datetime4">
              <a:rPr lang="en-US" smtClean="0"/>
              <a:pPr/>
              <a:t>April 12,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983DA4-3B24-449B-95CA-514EB7E30A99}" type="datetime4">
              <a:rPr lang="en-US" smtClean="0"/>
              <a:pPr/>
              <a:t>April 12,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5B59F4-DDCB-41FF-83F5-A48440F36FA7}" type="datetime4">
              <a:rPr lang="en-US" smtClean="0"/>
              <a:pPr/>
              <a:t>April 12,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056348-D703-428C-A1C4-7D6796EF5F41}" type="datetime4">
              <a:rPr lang="en-US" smtClean="0"/>
              <a:pPr/>
              <a:t>April 12,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
        <p:nvSpPr>
          <p:cNvPr id="7" name="Freeform 6"/>
          <p:cNvSpPr/>
          <p:nvPr userDrawn="1"/>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userDrawn="1"/>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3988731" y="0"/>
            <a:ext cx="5155269"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857250" y="1181098"/>
            <a:ext cx="6739935" cy="2832404"/>
          </a:xfrm>
        </p:spPr>
        <p:txBody>
          <a:bodyPr anchor="t">
            <a:normAutofit/>
          </a:bodyPr>
          <a:lstStyle>
            <a:lvl1pPr algn="l">
              <a:lnSpc>
                <a:spcPct val="100000"/>
              </a:lnSpc>
              <a:defRPr sz="3600" cap="all" spc="225"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857250" y="5463523"/>
            <a:ext cx="6739935" cy="650311"/>
          </a:xfrm>
        </p:spPr>
        <p:txBody>
          <a:bodyPr>
            <a:normAutofit/>
          </a:bodyPr>
          <a:lstStyle>
            <a:lvl1pPr marL="0" indent="0" algn="l">
              <a:lnSpc>
                <a:spcPct val="100000"/>
              </a:lnSpc>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4/12/2022</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891268" y="5151666"/>
            <a:ext cx="736690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355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4/12/2022</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711033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857250" y="1709739"/>
            <a:ext cx="6390714" cy="2852737"/>
          </a:xfrm>
        </p:spPr>
        <p:txBody>
          <a:bodyPr anchor="b">
            <a:normAutofit/>
          </a:bodyPr>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857250" y="4589466"/>
            <a:ext cx="6390714" cy="813266"/>
          </a:xfrm>
        </p:spPr>
        <p:txBody>
          <a:bodyPr>
            <a:normAutofit/>
          </a:bodyPr>
          <a:lstStyle>
            <a:lvl1pPr marL="0" indent="0">
              <a:buNone/>
              <a:defRPr sz="135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4/12/2022</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138908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857250" y="2339502"/>
            <a:ext cx="3599234"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4687515" y="2339502"/>
            <a:ext cx="3599235"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4/12/2022</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8854706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857251" y="1133273"/>
            <a:ext cx="74294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857249" y="2067128"/>
            <a:ext cx="3599235" cy="710119"/>
          </a:xfrm>
        </p:spPr>
        <p:txBody>
          <a:bodyPr anchor="b">
            <a:normAutofit/>
          </a:bodyPr>
          <a:lstStyle>
            <a:lvl1pPr marL="0" indent="0">
              <a:buNone/>
              <a:defRPr sz="1500" b="0" cap="all" spc="225"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857250" y="2864795"/>
            <a:ext cx="3599234"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4687514" y="2067128"/>
            <a:ext cx="3599236" cy="710119"/>
          </a:xfrm>
        </p:spPr>
        <p:txBody>
          <a:bodyPr anchor="b">
            <a:normAutofit/>
          </a:bodyPr>
          <a:lstStyle>
            <a:lvl1pPr marL="0" indent="0">
              <a:buNone/>
              <a:defRPr sz="1500" b="0" cap="all" spc="225"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4687514" y="2864795"/>
            <a:ext cx="3599237"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4/12/2022</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8727677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1514476" y="1322616"/>
            <a:ext cx="6131378"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4/12/2022</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187617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81A481-C6AB-094B-8FC2-80546F1B40D0}"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5F04D-FB3D-7745-ADA0-83807F59B91E}" type="slidenum">
              <a:rPr lang="en-US" smtClean="0"/>
              <a:t>‹#›</a:t>
            </a:fld>
            <a:endParaRPr lang="en-US"/>
          </a:p>
        </p:txBody>
      </p:sp>
      <p:pic>
        <p:nvPicPr>
          <p:cNvPr id="8" name="Picture 7" descr="A black sign with white text&#10;&#10;Description automatically generated">
            <a:extLst>
              <a:ext uri="{FF2B5EF4-FFF2-40B4-BE49-F238E27FC236}">
                <a16:creationId xmlns:a16="http://schemas.microsoft.com/office/drawing/2014/main" id="{D97CDB96-78AA-4F15-A871-15CFAC2EDA30}"/>
              </a:ext>
            </a:extLst>
          </p:cNvPr>
          <p:cNvPicPr>
            <a:picLocks noChangeAspect="1"/>
          </p:cNvPicPr>
          <p:nvPr userDrawn="1"/>
        </p:nvPicPr>
        <p:blipFill>
          <a:blip r:embed="rId3"/>
          <a:stretch>
            <a:fillRect/>
          </a:stretch>
        </p:blipFill>
        <p:spPr>
          <a:xfrm>
            <a:off x="3997569" y="6286166"/>
            <a:ext cx="1342292" cy="279609"/>
          </a:xfrm>
          <a:prstGeom prst="rect">
            <a:avLst/>
          </a:prstGeom>
        </p:spPr>
      </p:pic>
    </p:spTree>
    <p:custDataLst>
      <p:tags r:id="rId1"/>
    </p:custDataLst>
    <p:extLst>
      <p:ext uri="{BB962C8B-B14F-4D97-AF65-F5344CB8AC3E}">
        <p14:creationId xmlns:p14="http://schemas.microsoft.com/office/powerpoint/2010/main" val="16642125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4/12/2022</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1378559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857250" y="1600200"/>
            <a:ext cx="2949178" cy="1964986"/>
          </a:xfrm>
        </p:spPr>
        <p:txBody>
          <a:bodyPr anchor="b">
            <a:normAutofit/>
          </a:bodyPr>
          <a:lstStyle>
            <a:lvl1pPr>
              <a:lnSpc>
                <a:spcPct val="110000"/>
              </a:lnSpc>
              <a:defRPr sz="1800" cap="all" spc="225"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4220588" y="987426"/>
            <a:ext cx="406616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857250" y="3662465"/>
            <a:ext cx="2949178" cy="2206523"/>
          </a:xfrm>
        </p:spPr>
        <p:txBody>
          <a:bodyPr/>
          <a:lstStyle>
            <a:lvl1pPr marL="0" indent="0">
              <a:buNone/>
              <a:defRPr sz="1200" i="1"/>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4/12/2022</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650926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4135210" y="987426"/>
            <a:ext cx="415154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857250" y="3657601"/>
            <a:ext cx="2949177" cy="2211388"/>
          </a:xfrm>
        </p:spPr>
        <p:txBody>
          <a:bodyPr/>
          <a:lstStyle>
            <a:lvl1pPr marL="0" indent="0">
              <a:buNone/>
              <a:defRPr sz="1200" i="1"/>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4/12/2022</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857250" y="1600201"/>
            <a:ext cx="2949177" cy="1959428"/>
          </a:xfrm>
        </p:spPr>
        <p:txBody>
          <a:bodyPr anchor="b">
            <a:normAutofit/>
          </a:bodyPr>
          <a:lstStyle>
            <a:lvl1pPr>
              <a:lnSpc>
                <a:spcPct val="110000"/>
              </a:lnSpc>
              <a:defRPr sz="1800" cap="all" spc="225" baseline="0"/>
            </a:lvl1pPr>
          </a:lstStyle>
          <a:p>
            <a:r>
              <a:rPr lang="en-US" dirty="0"/>
              <a:t>Click to edit Master title style</a:t>
            </a:r>
          </a:p>
        </p:txBody>
      </p:sp>
    </p:spTree>
    <p:extLst>
      <p:ext uri="{BB962C8B-B14F-4D97-AF65-F5344CB8AC3E}">
        <p14:creationId xmlns:p14="http://schemas.microsoft.com/office/powerpoint/2010/main" val="1823504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4/12/2022</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1463072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6429376" y="870626"/>
            <a:ext cx="1857374"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857250" y="870626"/>
            <a:ext cx="5493696"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4/12/2022</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560044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B5ECD5-515E-4817-8A06-1D2ED2C83850}" type="datetime4">
              <a:rPr lang="en-US" smtClean="0"/>
              <a:pPr/>
              <a:t>April 12,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D1919-1B5F-4141-B613-3E5C6008A186}" type="datetime4">
              <a:rPr lang="en-US" smtClean="0"/>
              <a:pPr/>
              <a:t>April 12,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D22427-B1DD-49E6-9F05-DE0F1467D7DC}" type="datetime4">
              <a:rPr lang="en-US" smtClean="0"/>
              <a:pPr/>
              <a:t>April 12,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CCA7B5-8BC9-491C-A887-7C3E7ED947D8}" type="datetime4">
              <a:rPr lang="en-US" smtClean="0"/>
              <a:pPr/>
              <a:t>April 12,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A18ED0-40F2-434C-A848-B92581875164}" type="datetime4">
              <a:rPr lang="en-US" smtClean="0"/>
              <a:pPr/>
              <a:t>April 12, 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81A481-C6AB-094B-8FC2-80546F1B40D0}" type="datetimeFigureOut">
              <a:rPr lang="en-US" smtClean="0"/>
              <a:t>4/12/2022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85F04D-FB3D-7745-ADA0-83807F59B91E}" type="slidenum">
              <a:rPr lang="en-US" smtClean="0"/>
              <a:t>‹#›</a:t>
            </a:fld>
            <a:endParaRPr lang="en-US"/>
          </a:p>
        </p:txBody>
      </p:sp>
      <p:pic>
        <p:nvPicPr>
          <p:cNvPr id="10" name="Picture 9" descr="A black sign with white text&#10;&#10;Description automatically generated">
            <a:extLst>
              <a:ext uri="{FF2B5EF4-FFF2-40B4-BE49-F238E27FC236}">
                <a16:creationId xmlns:a16="http://schemas.microsoft.com/office/drawing/2014/main" id="{7C44EA1C-48BE-494F-BA7B-FD8169CF2283}"/>
              </a:ext>
            </a:extLst>
          </p:cNvPr>
          <p:cNvPicPr>
            <a:picLocks noChangeAspect="1"/>
          </p:cNvPicPr>
          <p:nvPr userDrawn="1"/>
        </p:nvPicPr>
        <p:blipFill>
          <a:blip r:embed="rId3"/>
          <a:stretch>
            <a:fillRect/>
          </a:stretch>
        </p:blipFill>
        <p:spPr>
          <a:xfrm>
            <a:off x="3997569" y="6286166"/>
            <a:ext cx="1342292" cy="279609"/>
          </a:xfrm>
          <a:prstGeom prst="rect">
            <a:avLst/>
          </a:prstGeom>
        </p:spPr>
      </p:pic>
    </p:spTree>
    <p:custDataLst>
      <p:tags r:id="rId1"/>
    </p:custDataLst>
    <p:extLst>
      <p:ext uri="{BB962C8B-B14F-4D97-AF65-F5344CB8AC3E}">
        <p14:creationId xmlns:p14="http://schemas.microsoft.com/office/powerpoint/2010/main" val="7270350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55437F-F4F9-44A9-B4D3-9191CA04E889}" type="datetime4">
              <a:rPr lang="en-US" smtClean="0"/>
              <a:pPr/>
              <a:t>April 12, 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24E59-01D0-4537-B876-7E5EC75B028D}" type="datetime4">
              <a:rPr lang="en-US" smtClean="0"/>
              <a:pPr/>
              <a:t>April 12, 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55A2E49-18A1-40BC-BA5D-5A2EC8FDDF15}" type="datetime4">
              <a:rPr lang="en-US" smtClean="0"/>
              <a:pPr/>
              <a:t>April 12,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2983DA4-3B24-449B-95CA-514EB7E30A99}" type="datetime4">
              <a:rPr lang="en-US" smtClean="0"/>
              <a:pPr/>
              <a:t>April 12,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5B59F4-DDCB-41FF-83F5-A48440F36FA7}" type="datetime4">
              <a:rPr lang="en-US" smtClean="0"/>
              <a:pPr/>
              <a:t>April 12,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
        <p:nvSpPr>
          <p:cNvPr id="7" name="Freeform 6"/>
          <p:cNvSpPr/>
          <p:nvPr userDrawn="1"/>
        </p:nvSpPr>
        <p:spPr>
          <a:xfrm>
            <a:off x="0" y="5457827"/>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7"/>
          <p:cNvSpPr/>
          <p:nvPr userDrawn="1"/>
        </p:nvSpPr>
        <p:spPr>
          <a:xfrm>
            <a:off x="1807390"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p:cNvSpPr/>
          <p:nvPr userDrawn="1"/>
        </p:nvSpPr>
        <p:spPr>
          <a:xfrm>
            <a:off x="1680725" y="6116509"/>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056348-D703-428C-A1C4-7D6796EF5F41}" type="datetime4">
              <a:rPr lang="en-US" smtClean="0"/>
              <a:pPr/>
              <a:t>April 12,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
        <p:nvSpPr>
          <p:cNvPr id="7" name="Freeform 6"/>
          <p:cNvSpPr/>
          <p:nvPr userDrawn="1"/>
        </p:nvSpPr>
        <p:spPr>
          <a:xfrm>
            <a:off x="0" y="5457827"/>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7"/>
          <p:cNvSpPr/>
          <p:nvPr userDrawn="1"/>
        </p:nvSpPr>
        <p:spPr>
          <a:xfrm>
            <a:off x="1807390"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8"/>
          <p:cNvSpPr/>
          <p:nvPr userDrawn="1"/>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p:cNvSpPr/>
          <p:nvPr userDrawn="1"/>
        </p:nvSpPr>
        <p:spPr>
          <a:xfrm>
            <a:off x="1680725" y="6116509"/>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81A481-C6AB-094B-8FC2-80546F1B40D0}" type="datetimeFigureOut">
              <a:rPr lang="en-US" smtClean="0"/>
              <a:t>4/12/2022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85F04D-FB3D-7745-ADA0-83807F59B91E}" type="slidenum">
              <a:rPr lang="en-US" smtClean="0"/>
              <a:t>‹#›</a:t>
            </a:fld>
            <a:endParaRPr lang="en-US"/>
          </a:p>
        </p:txBody>
      </p:sp>
      <p:pic>
        <p:nvPicPr>
          <p:cNvPr id="6" name="Picture 5" descr="A black sign with white text&#10;&#10;Description automatically generated">
            <a:extLst>
              <a:ext uri="{FF2B5EF4-FFF2-40B4-BE49-F238E27FC236}">
                <a16:creationId xmlns:a16="http://schemas.microsoft.com/office/drawing/2014/main" id="{39E0198C-21B7-4A36-993B-F8DBDFA40D38}"/>
              </a:ext>
            </a:extLst>
          </p:cNvPr>
          <p:cNvPicPr>
            <a:picLocks noChangeAspect="1"/>
          </p:cNvPicPr>
          <p:nvPr userDrawn="1"/>
        </p:nvPicPr>
        <p:blipFill>
          <a:blip r:embed="rId3"/>
          <a:stretch>
            <a:fillRect/>
          </a:stretch>
        </p:blipFill>
        <p:spPr>
          <a:xfrm>
            <a:off x="3997569" y="6286166"/>
            <a:ext cx="1342292" cy="279609"/>
          </a:xfrm>
          <a:prstGeom prst="rect">
            <a:avLst/>
          </a:prstGeom>
        </p:spPr>
      </p:pic>
    </p:spTree>
    <p:custDataLst>
      <p:tags r:id="rId1"/>
    </p:custDataLst>
    <p:extLst>
      <p:ext uri="{BB962C8B-B14F-4D97-AF65-F5344CB8AC3E}">
        <p14:creationId xmlns:p14="http://schemas.microsoft.com/office/powerpoint/2010/main" val="97476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1A481-C6AB-094B-8FC2-80546F1B40D0}" type="datetimeFigureOut">
              <a:rPr lang="en-US" smtClean="0"/>
              <a:t>4/12/2022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85F04D-FB3D-7745-ADA0-83807F59B91E}" type="slidenum">
              <a:rPr lang="en-US" smtClean="0"/>
              <a:t>‹#›</a:t>
            </a:fld>
            <a:endParaRPr lang="en-US"/>
          </a:p>
        </p:txBody>
      </p:sp>
      <p:pic>
        <p:nvPicPr>
          <p:cNvPr id="5" name="Picture 4" descr="A black sign with white text&#10;&#10;Description automatically generated">
            <a:extLst>
              <a:ext uri="{FF2B5EF4-FFF2-40B4-BE49-F238E27FC236}">
                <a16:creationId xmlns:a16="http://schemas.microsoft.com/office/drawing/2014/main" id="{2300C038-BF7D-4952-A261-A6C96B4113D9}"/>
              </a:ext>
            </a:extLst>
          </p:cNvPr>
          <p:cNvPicPr>
            <a:picLocks noChangeAspect="1"/>
          </p:cNvPicPr>
          <p:nvPr userDrawn="1"/>
        </p:nvPicPr>
        <p:blipFill>
          <a:blip r:embed="rId3"/>
          <a:stretch>
            <a:fillRect/>
          </a:stretch>
        </p:blipFill>
        <p:spPr>
          <a:xfrm>
            <a:off x="3997569" y="6286166"/>
            <a:ext cx="1342292" cy="279609"/>
          </a:xfrm>
          <a:prstGeom prst="rect">
            <a:avLst/>
          </a:prstGeom>
        </p:spPr>
      </p:pic>
    </p:spTree>
    <p:custDataLst>
      <p:tags r:id="rId1"/>
    </p:custDataLst>
    <p:extLst>
      <p:ext uri="{BB962C8B-B14F-4D97-AF65-F5344CB8AC3E}">
        <p14:creationId xmlns:p14="http://schemas.microsoft.com/office/powerpoint/2010/main" val="223387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81A481-C6AB-094B-8FC2-80546F1B40D0}"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5F04D-FB3D-7745-ADA0-83807F59B91E}" type="slidenum">
              <a:rPr lang="en-US" smtClean="0"/>
              <a:t>‹#›</a:t>
            </a:fld>
            <a:endParaRPr lang="en-US"/>
          </a:p>
        </p:txBody>
      </p:sp>
      <p:pic>
        <p:nvPicPr>
          <p:cNvPr id="8" name="Picture 7" descr="A black sign with white text&#10;&#10;Description automatically generated">
            <a:extLst>
              <a:ext uri="{FF2B5EF4-FFF2-40B4-BE49-F238E27FC236}">
                <a16:creationId xmlns:a16="http://schemas.microsoft.com/office/drawing/2014/main" id="{44CBCAF2-A2ED-47BD-8486-D3573D306818}"/>
              </a:ext>
            </a:extLst>
          </p:cNvPr>
          <p:cNvPicPr>
            <a:picLocks noChangeAspect="1"/>
          </p:cNvPicPr>
          <p:nvPr userDrawn="1"/>
        </p:nvPicPr>
        <p:blipFill>
          <a:blip r:embed="rId3"/>
          <a:stretch>
            <a:fillRect/>
          </a:stretch>
        </p:blipFill>
        <p:spPr>
          <a:xfrm>
            <a:off x="3997569" y="6286166"/>
            <a:ext cx="1342292" cy="279609"/>
          </a:xfrm>
          <a:prstGeom prst="rect">
            <a:avLst/>
          </a:prstGeom>
        </p:spPr>
      </p:pic>
    </p:spTree>
    <p:custDataLst>
      <p:tags r:id="rId1"/>
    </p:custDataLst>
    <p:extLst>
      <p:ext uri="{BB962C8B-B14F-4D97-AF65-F5344CB8AC3E}">
        <p14:creationId xmlns:p14="http://schemas.microsoft.com/office/powerpoint/2010/main" val="2423362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81A481-C6AB-094B-8FC2-80546F1B40D0}" type="datetimeFigureOut">
              <a:rPr lang="en-US" smtClean="0"/>
              <a:t>4/12/2022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5F04D-FB3D-7745-ADA0-83807F59B91E}" type="slidenum">
              <a:rPr lang="en-US" smtClean="0"/>
              <a:t>‹#›</a:t>
            </a:fld>
            <a:endParaRPr lang="en-US"/>
          </a:p>
        </p:txBody>
      </p:sp>
      <p:pic>
        <p:nvPicPr>
          <p:cNvPr id="8" name="Picture 7" descr="A black sign with white text&#10;&#10;Description automatically generated">
            <a:extLst>
              <a:ext uri="{FF2B5EF4-FFF2-40B4-BE49-F238E27FC236}">
                <a16:creationId xmlns:a16="http://schemas.microsoft.com/office/drawing/2014/main" id="{2234FA09-C47D-4168-9848-838E0347A5D2}"/>
              </a:ext>
            </a:extLst>
          </p:cNvPr>
          <p:cNvPicPr>
            <a:picLocks noChangeAspect="1"/>
          </p:cNvPicPr>
          <p:nvPr userDrawn="1"/>
        </p:nvPicPr>
        <p:blipFill>
          <a:blip r:embed="rId3"/>
          <a:stretch>
            <a:fillRect/>
          </a:stretch>
        </p:blipFill>
        <p:spPr>
          <a:xfrm>
            <a:off x="3997569" y="6286166"/>
            <a:ext cx="1342292" cy="279609"/>
          </a:xfrm>
          <a:prstGeom prst="rect">
            <a:avLst/>
          </a:prstGeom>
        </p:spPr>
      </p:pic>
    </p:spTree>
    <p:custDataLst>
      <p:tags r:id="rId1"/>
    </p:custDataLst>
    <p:extLst>
      <p:ext uri="{BB962C8B-B14F-4D97-AF65-F5344CB8AC3E}">
        <p14:creationId xmlns:p14="http://schemas.microsoft.com/office/powerpoint/2010/main" val="3125596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localhost/Jobs%20in%20Progress%20-%20DP/Le%20Bonheur/Hillary/CHiLD/PPT/CHiLD%20PPT-Inside.jp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1A481-C6AB-094B-8FC2-80546F1B40D0}" type="datetimeFigureOut">
              <a:rPr lang="en-US" smtClean="0"/>
              <a:t>4/12/2022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5F04D-FB3D-7745-ADA0-83807F59B91E}" type="slidenum">
              <a:rPr lang="en-US" smtClean="0"/>
              <a:t>‹#›</a:t>
            </a:fld>
            <a:endParaRPr lang="en-US"/>
          </a:p>
        </p:txBody>
      </p:sp>
      <p:pic>
        <p:nvPicPr>
          <p:cNvPr id="7" name="CHiLD PPT-Inside.jpg" descr="/Jobs in Progress - DP/Le Bonheur/Hillary/CHiLD/PPT/CHiLD PPT-Inside.jpg"/>
          <p:cNvPicPr>
            <a:picLocks noChangeAspect="1"/>
          </p:cNvPicPr>
          <p:nvPr/>
        </p:nvPicPr>
        <p:blipFill>
          <a:blip r:embed="rId13" r:link="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0896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525477" y="922096"/>
            <a:ext cx="8018449" cy="137103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525477" y="2293126"/>
            <a:ext cx="8018449" cy="36360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6277086" y="6356351"/>
            <a:ext cx="1944446" cy="365125"/>
          </a:xfrm>
          <a:prstGeom prst="rect">
            <a:avLst/>
          </a:prstGeom>
        </p:spPr>
        <p:txBody>
          <a:bodyPr vert="horz" lIns="91440" tIns="45720" rIns="91440" bIns="45720" rtlCol="0" anchor="ctr"/>
          <a:lstStyle>
            <a:lvl1pPr algn="r">
              <a:defRPr sz="788">
                <a:solidFill>
                  <a:schemeClr val="tx1"/>
                </a:solidFill>
                <a:latin typeface="+mj-lt"/>
              </a:defRPr>
            </a:lvl1pPr>
          </a:lstStyle>
          <a:p>
            <a:fld id="{2F3E8B1C-86EF-43CF-8304-249481088644}" type="datetimeFigureOut">
              <a:rPr lang="en-US" smtClean="0"/>
              <a:pPr/>
              <a:t>4/12/2022</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536538" y="6356351"/>
            <a:ext cx="3404795" cy="365125"/>
          </a:xfrm>
          <a:prstGeom prst="rect">
            <a:avLst/>
          </a:prstGeom>
        </p:spPr>
        <p:txBody>
          <a:bodyPr vert="horz" lIns="91440" tIns="45720" rIns="91440" bIns="45720" rtlCol="0" anchor="ctr"/>
          <a:lstStyle>
            <a:lvl1pPr algn="l">
              <a:defRPr sz="788">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8189259" y="6356351"/>
            <a:ext cx="504266" cy="365125"/>
          </a:xfrm>
          <a:prstGeom prst="rect">
            <a:avLst/>
          </a:prstGeom>
        </p:spPr>
        <p:txBody>
          <a:bodyPr vert="horz" lIns="91440" tIns="45720" rIns="91440" bIns="45720" rtlCol="0" anchor="ctr"/>
          <a:lstStyle>
            <a:lvl1pPr algn="r">
              <a:defRPr sz="1350">
                <a:solidFill>
                  <a:schemeClr val="tx1"/>
                </a:solidFill>
              </a:defRPr>
            </a:lvl1pPr>
          </a:lstStyle>
          <a:p>
            <a:fld id="{C3DB2ADC-AF19-4574-8C10-79B5B04FCA27}" type="slidenum">
              <a:rPr lang="en-US" smtClean="0"/>
              <a:pPr/>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600075" y="723900"/>
            <a:ext cx="794385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600075" y="6142781"/>
            <a:ext cx="79438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6354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74" r:id="rId5"/>
    <p:sldLayoutId id="2147483679" r:id="rId6"/>
    <p:sldLayoutId id="2147483675" r:id="rId7"/>
    <p:sldLayoutId id="2147483676" r:id="rId8"/>
    <p:sldLayoutId id="2147483677" r:id="rId9"/>
    <p:sldLayoutId id="2147483678" r:id="rId10"/>
    <p:sldLayoutId id="2147483680" r:id="rId11"/>
  </p:sldLayoutIdLst>
  <p:txStyles>
    <p:titleStyle>
      <a:lvl1pPr algn="l" defTabSz="685800" rtl="0" eaLnBrk="1" latinLnBrk="0" hangingPunct="1">
        <a:lnSpc>
          <a:spcPct val="100000"/>
        </a:lnSpc>
        <a:spcBef>
          <a:spcPct val="0"/>
        </a:spcBef>
        <a:buNone/>
        <a:defRPr sz="3000" kern="1200" cap="all" spc="23"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42120D2-3948-4F8F-BE5D-E7E7D97880B2}" type="datetime4">
              <a:rPr lang="en-US" smtClean="0"/>
              <a:pPr/>
              <a:t>April 12, 2022</a:t>
            </a:fld>
            <a:endParaRPr lang="en-US" dirty="0" err="1"/>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7311951" y="4070879"/>
            <a:ext cx="1832050"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1"/>
            <a:ext cx="1832050"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925378" y="6172200"/>
            <a:ext cx="73204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857251" y="872935"/>
            <a:ext cx="74294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857251" y="2332026"/>
            <a:ext cx="74294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5541118" y="6356351"/>
            <a:ext cx="2320046" cy="365125"/>
          </a:xfrm>
          <a:prstGeom prst="rect">
            <a:avLst/>
          </a:prstGeom>
        </p:spPr>
        <p:txBody>
          <a:bodyPr vert="horz" lIns="91440" tIns="45720" rIns="91440" bIns="45720" rtlCol="0" anchor="ctr"/>
          <a:lstStyle>
            <a:lvl1pPr algn="r">
              <a:defRPr sz="788">
                <a:solidFill>
                  <a:schemeClr val="tx1"/>
                </a:solidFill>
              </a:defRPr>
            </a:lvl1pPr>
          </a:lstStyle>
          <a:p>
            <a:fld id="{3CADBD16-5BFB-4D9F-9646-C75D1B53BBB6}" type="datetimeFigureOut">
              <a:rPr lang="en-US" smtClean="0"/>
              <a:pPr/>
              <a:t>4/12/2022</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857250" y="6356351"/>
            <a:ext cx="2969368" cy="365125"/>
          </a:xfrm>
          <a:prstGeom prst="rect">
            <a:avLst/>
          </a:prstGeom>
        </p:spPr>
        <p:txBody>
          <a:bodyPr vert="horz" lIns="91440" tIns="45720" rIns="91440" bIns="45720" rtlCol="0" anchor="ctr"/>
          <a:lstStyle>
            <a:lvl1pPr algn="l">
              <a:defRPr sz="788">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7817390" y="6356351"/>
            <a:ext cx="469360" cy="365125"/>
          </a:xfrm>
          <a:prstGeom prst="rect">
            <a:avLst/>
          </a:prstGeom>
        </p:spPr>
        <p:txBody>
          <a:bodyPr vert="horz" lIns="91440" tIns="45720" rIns="91440" bIns="45720" rtlCol="0" anchor="ctr"/>
          <a:lstStyle>
            <a:lvl1pPr algn="r">
              <a:defRPr sz="788">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4215445763"/>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0" r:id="rId6"/>
    <p:sldLayoutId id="2147483726" r:id="rId7"/>
    <p:sldLayoutId id="2147483727" r:id="rId8"/>
    <p:sldLayoutId id="2147483728" r:id="rId9"/>
    <p:sldLayoutId id="2147483729" r:id="rId10"/>
    <p:sldLayoutId id="2147483731" r:id="rId11"/>
  </p:sldLayoutIdLst>
  <p:txStyles>
    <p:titleStyle>
      <a:lvl1pPr algn="l" defTabSz="685800" rtl="0" eaLnBrk="1" latinLnBrk="0" hangingPunct="1">
        <a:lnSpc>
          <a:spcPct val="100000"/>
        </a:lnSpc>
        <a:spcBef>
          <a:spcPct val="0"/>
        </a:spcBef>
        <a:buNone/>
        <a:defRPr sz="3000" kern="120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500" kern="1200">
          <a:solidFill>
            <a:schemeClr val="tx1"/>
          </a:solidFill>
          <a:latin typeface="+mn-lt"/>
          <a:ea typeface="+mn-ea"/>
          <a:cs typeface="+mn-cs"/>
        </a:defRPr>
      </a:lvl1pPr>
      <a:lvl2pPr marL="171450" indent="0" algn="l" defTabSz="685800" rtl="0" eaLnBrk="1" latinLnBrk="0" hangingPunct="1">
        <a:lnSpc>
          <a:spcPct val="120000"/>
        </a:lnSpc>
        <a:spcBef>
          <a:spcPts val="375"/>
        </a:spcBef>
        <a:buFontTx/>
        <a:buNone/>
        <a:defRPr sz="1350" i="1" kern="1200">
          <a:solidFill>
            <a:schemeClr val="tx1"/>
          </a:solidFill>
          <a:latin typeface="+mn-lt"/>
          <a:ea typeface="+mn-ea"/>
          <a:cs typeface="+mn-cs"/>
        </a:defRPr>
      </a:lvl2pPr>
      <a:lvl3pPr marL="342900" indent="-171450" algn="l" defTabSz="685800" rtl="0" eaLnBrk="1" latinLnBrk="0" hangingPunct="1">
        <a:lnSpc>
          <a:spcPct val="120000"/>
        </a:lnSpc>
        <a:spcBef>
          <a:spcPts val="375"/>
        </a:spcBef>
        <a:buFont typeface="Arial" panose="020B0604020202020204" pitchFamily="34" charset="0"/>
        <a:buChar char="•"/>
        <a:defRPr sz="1200" kern="1200">
          <a:solidFill>
            <a:schemeClr val="tx1"/>
          </a:solidFill>
          <a:latin typeface="+mn-lt"/>
          <a:ea typeface="+mn-ea"/>
          <a:cs typeface="+mn-cs"/>
        </a:defRPr>
      </a:lvl3pPr>
      <a:lvl4pPr marL="377190" indent="0" algn="l" defTabSz="685800" rtl="0" eaLnBrk="1" latinLnBrk="0" hangingPunct="1">
        <a:lnSpc>
          <a:spcPct val="120000"/>
        </a:lnSpc>
        <a:spcBef>
          <a:spcPts val="375"/>
        </a:spcBef>
        <a:buFontTx/>
        <a:buNone/>
        <a:defRPr sz="1050" i="1" kern="1200">
          <a:solidFill>
            <a:schemeClr val="tx1"/>
          </a:solidFill>
          <a:latin typeface="+mn-lt"/>
          <a:ea typeface="+mn-ea"/>
          <a:cs typeface="+mn-cs"/>
        </a:defRPr>
      </a:lvl4pPr>
      <a:lvl5pPr marL="548640" indent="-171450" algn="l" defTabSz="685800" rtl="0" eaLnBrk="1" latinLnBrk="0" hangingPunct="1">
        <a:lnSpc>
          <a:spcPct val="12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900">
                <a:solidFill>
                  <a:srgbClr val="FFFFFF"/>
                </a:solidFill>
              </a:defRPr>
            </a:lvl1pPr>
          </a:lstStyle>
          <a:p>
            <a:fld id="{942120D2-3948-4F8F-BE5D-E7E7D97880B2}" type="datetime4">
              <a:rPr lang="en-US" smtClean="0"/>
              <a:pPr/>
              <a:t>April 12, 2022</a:t>
            </a:fld>
            <a:endParaRPr lang="en-US" dirty="0" err="1"/>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9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050" b="1">
                <a:solidFill>
                  <a:srgbClr val="FFFFFF"/>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hf sldNum="0" hdr="0" ftr="0" dt="0"/>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3973" y="2070101"/>
            <a:ext cx="8161550" cy="2651312"/>
          </a:xfrm>
        </p:spPr>
        <p:txBody>
          <a:bodyPr>
            <a:normAutofit/>
          </a:bodyPr>
          <a:lstStyle/>
          <a:p>
            <a:endParaRPr lang="en-US" sz="2800" b="1" dirty="0">
              <a:solidFill>
                <a:schemeClr val="tx1"/>
              </a:solidFill>
            </a:endParaRPr>
          </a:p>
          <a:p>
            <a:endParaRPr lang="en-US" sz="2800" dirty="0">
              <a:solidFill>
                <a:schemeClr val="tx2"/>
              </a:solidFill>
            </a:endParaRPr>
          </a:p>
          <a:p>
            <a:endParaRPr lang="en-US" sz="2800" dirty="0">
              <a:solidFill>
                <a:schemeClr val="tx2"/>
              </a:solidFill>
            </a:endParaRPr>
          </a:p>
        </p:txBody>
      </p:sp>
      <p:sp>
        <p:nvSpPr>
          <p:cNvPr id="4" name="TextBox 3">
            <a:extLst>
              <a:ext uri="{FF2B5EF4-FFF2-40B4-BE49-F238E27FC236}">
                <a16:creationId xmlns:a16="http://schemas.microsoft.com/office/drawing/2014/main" id="{6B41DC0D-FEF5-426D-A7CF-B42C90147B48}"/>
              </a:ext>
            </a:extLst>
          </p:cNvPr>
          <p:cNvSpPr txBox="1"/>
          <p:nvPr/>
        </p:nvSpPr>
        <p:spPr>
          <a:xfrm>
            <a:off x="221523" y="1805478"/>
            <a:ext cx="8464000" cy="38625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500" dirty="0">
                <a:solidFill>
                  <a:srgbClr val="201F1E"/>
                </a:solidFill>
                <a:cs typeface="Calibri"/>
              </a:rPr>
              <a:t>Supporting Families and Solving Entrenched Problems Through Medical-Legal Partnership</a:t>
            </a:r>
          </a:p>
          <a:p>
            <a:endParaRPr lang="en-US" sz="3500" dirty="0">
              <a:solidFill>
                <a:srgbClr val="201F1E"/>
              </a:solidFill>
              <a:cs typeface="Calibri"/>
            </a:endParaRPr>
          </a:p>
          <a:p>
            <a:r>
              <a:rPr lang="en-US" sz="2000" b="1" dirty="0">
                <a:solidFill>
                  <a:srgbClr val="201F1E"/>
                </a:solidFill>
                <a:cs typeface="Calibri"/>
              </a:rPr>
              <a:t>Tim Flack</a:t>
            </a:r>
            <a:r>
              <a:rPr lang="en-US" sz="2000" dirty="0">
                <a:solidFill>
                  <a:srgbClr val="201F1E"/>
                </a:solidFill>
                <a:cs typeface="Calibri"/>
              </a:rPr>
              <a:t>, J.D., Senior Attorney, Memphis </a:t>
            </a:r>
            <a:r>
              <a:rPr lang="en-US" sz="2000" dirty="0" err="1">
                <a:solidFill>
                  <a:srgbClr val="201F1E"/>
                </a:solidFill>
                <a:cs typeface="Calibri"/>
              </a:rPr>
              <a:t>CHiLD</a:t>
            </a:r>
            <a:endParaRPr lang="en-US" sz="2000" b="1" dirty="0" err="1">
              <a:solidFill>
                <a:srgbClr val="201F1E"/>
              </a:solidFill>
              <a:cs typeface="Calibri"/>
            </a:endParaRPr>
          </a:p>
          <a:p>
            <a:endParaRPr lang="en-US" sz="2000" b="1" dirty="0">
              <a:solidFill>
                <a:srgbClr val="201F1E"/>
              </a:solidFill>
              <a:cs typeface="Calibri"/>
            </a:endParaRPr>
          </a:p>
          <a:p>
            <a:r>
              <a:rPr lang="en-US" sz="2000" b="1" dirty="0">
                <a:solidFill>
                  <a:srgbClr val="201F1E"/>
                </a:solidFill>
                <a:cs typeface="Calibri"/>
              </a:rPr>
              <a:t>Nicole </a:t>
            </a:r>
            <a:r>
              <a:rPr lang="en-US" sz="2000" b="1" dirty="0" err="1">
                <a:solidFill>
                  <a:srgbClr val="201F1E"/>
                </a:solidFill>
                <a:cs typeface="Calibri"/>
              </a:rPr>
              <a:t>Tuchinda</a:t>
            </a:r>
            <a:r>
              <a:rPr lang="en-US" sz="2000" dirty="0">
                <a:solidFill>
                  <a:srgbClr val="201F1E"/>
                </a:solidFill>
                <a:cs typeface="Calibri"/>
              </a:rPr>
              <a:t>, J.D., M.D., LL.M., Pro Bono Volunteer Attorney with </a:t>
            </a:r>
            <a:r>
              <a:rPr lang="en-US" sz="2000" dirty="0">
                <a:solidFill>
                  <a:srgbClr val="201F1E"/>
                </a:solidFill>
                <a:ea typeface="+mn-lt"/>
                <a:cs typeface="+mn-lt"/>
              </a:rPr>
              <a:t>Memphis </a:t>
            </a:r>
            <a:r>
              <a:rPr lang="en-US" sz="2000" dirty="0" err="1">
                <a:solidFill>
                  <a:srgbClr val="201F1E"/>
                </a:solidFill>
                <a:ea typeface="+mn-lt"/>
                <a:cs typeface="+mn-lt"/>
              </a:rPr>
              <a:t>CHiLD</a:t>
            </a:r>
            <a:r>
              <a:rPr lang="en-US" sz="2000" dirty="0">
                <a:solidFill>
                  <a:srgbClr val="201F1E"/>
                </a:solidFill>
                <a:cs typeface="Calibri"/>
              </a:rPr>
              <a:t>, Visiting Assistant Professor at University of Memphis Cecil C. Humphreys School of Law</a:t>
            </a:r>
            <a:endParaRPr lang="en-US"/>
          </a:p>
          <a:p>
            <a:endParaRPr lang="en-US" sz="2000" dirty="0">
              <a:solidFill>
                <a:srgbClr val="201F1E"/>
              </a:solidFill>
              <a:cs typeface="Calibri"/>
            </a:endParaRPr>
          </a:p>
          <a:p>
            <a:endParaRPr lang="en-US" sz="2000" dirty="0">
              <a:solidFill>
                <a:srgbClr val="201F1E"/>
              </a:solidFill>
              <a:cs typeface="Calibri"/>
            </a:endParaRPr>
          </a:p>
        </p:txBody>
      </p:sp>
    </p:spTree>
    <p:custDataLst>
      <p:tags r:id="rId1"/>
    </p:custDataLst>
    <p:extLst>
      <p:ext uri="{BB962C8B-B14F-4D97-AF65-F5344CB8AC3E}">
        <p14:creationId xmlns:p14="http://schemas.microsoft.com/office/powerpoint/2010/main" val="995155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0075" y="1400175"/>
            <a:ext cx="794385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0075" y="5464336"/>
            <a:ext cx="79438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FBA17CF-D0A4-456A-B442-42737C624BC7}"/>
              </a:ext>
            </a:extLst>
          </p:cNvPr>
          <p:cNvSpPr>
            <a:spLocks noGrp="1"/>
          </p:cNvSpPr>
          <p:nvPr>
            <p:ph type="title"/>
          </p:nvPr>
        </p:nvSpPr>
        <p:spPr>
          <a:xfrm>
            <a:off x="5386906" y="1510197"/>
            <a:ext cx="3363095" cy="2810865"/>
          </a:xfrm>
        </p:spPr>
        <p:txBody>
          <a:bodyPr vert="horz" lIns="68580" tIns="34290" rIns="68580" bIns="34290" rtlCol="0" anchor="t">
            <a:normAutofit/>
          </a:bodyPr>
          <a:lstStyle/>
          <a:p>
            <a:r>
              <a:rPr lang="en-US" sz="4050"/>
              <a:t>What determines health?</a:t>
            </a:r>
          </a:p>
        </p:txBody>
      </p:sp>
      <p:pic>
        <p:nvPicPr>
          <p:cNvPr id="4" name="Picture 4" descr="Chart, pie chart&#10;&#10;Description automatically generated">
            <a:extLst>
              <a:ext uri="{FF2B5EF4-FFF2-40B4-BE49-F238E27FC236}">
                <a16:creationId xmlns:a16="http://schemas.microsoft.com/office/drawing/2014/main" id="{385672E1-BF13-41E5-9E04-080C8D364F9E}"/>
              </a:ext>
            </a:extLst>
          </p:cNvPr>
          <p:cNvPicPr>
            <a:picLocks noGrp="1" noChangeAspect="1"/>
          </p:cNvPicPr>
          <p:nvPr>
            <p:ph idx="1"/>
          </p:nvPr>
        </p:nvPicPr>
        <p:blipFill>
          <a:blip r:embed="rId3"/>
          <a:stretch>
            <a:fillRect/>
          </a:stretch>
        </p:blipFill>
        <p:spPr>
          <a:xfrm>
            <a:off x="389901" y="1059707"/>
            <a:ext cx="4903507" cy="4648257"/>
          </a:xfrm>
          <a:prstGeom prst="rect">
            <a:avLst/>
          </a:prstGeom>
        </p:spPr>
      </p:pic>
      <p:cxnSp>
        <p:nvCxnSpPr>
          <p:cNvPr id="15" name="Straight Connector 14">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86400" y="1400175"/>
            <a:ext cx="122872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021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D96A6-9E13-4D39-B160-CF4AD86AF22D}"/>
              </a:ext>
            </a:extLst>
          </p:cNvPr>
          <p:cNvSpPr>
            <a:spLocks noGrp="1"/>
          </p:cNvSpPr>
          <p:nvPr>
            <p:ph type="title"/>
          </p:nvPr>
        </p:nvSpPr>
        <p:spPr/>
        <p:txBody>
          <a:bodyPr/>
          <a:lstStyle/>
          <a:p>
            <a:r>
              <a:rPr lang="en-US"/>
              <a:t>Care systems that matter </a:t>
            </a:r>
            <a:br>
              <a:rPr lang="en-US"/>
            </a:br>
            <a:r>
              <a:rPr lang="en-US"/>
              <a:t>go beyond health care systems</a:t>
            </a:r>
          </a:p>
        </p:txBody>
      </p:sp>
      <p:pic>
        <p:nvPicPr>
          <p:cNvPr id="7" name="Picture 7" descr="Diagram&#10;&#10;Description automatically generated">
            <a:extLst>
              <a:ext uri="{FF2B5EF4-FFF2-40B4-BE49-F238E27FC236}">
                <a16:creationId xmlns:a16="http://schemas.microsoft.com/office/drawing/2014/main" id="{06B8432A-E1C0-4F9C-87E6-AAF1D106ECD2}"/>
              </a:ext>
            </a:extLst>
          </p:cNvPr>
          <p:cNvPicPr>
            <a:picLocks noGrp="1" noChangeAspect="1"/>
          </p:cNvPicPr>
          <p:nvPr>
            <p:ph idx="1"/>
          </p:nvPr>
        </p:nvPicPr>
        <p:blipFill>
          <a:blip r:embed="rId3"/>
          <a:stretch>
            <a:fillRect/>
          </a:stretch>
        </p:blipFill>
        <p:spPr>
          <a:xfrm>
            <a:off x="2286937" y="2187989"/>
            <a:ext cx="4995807" cy="4017943"/>
          </a:xfrm>
        </p:spPr>
      </p:pic>
    </p:spTree>
    <p:extLst>
      <p:ext uri="{BB962C8B-B14F-4D97-AF65-F5344CB8AC3E}">
        <p14:creationId xmlns:p14="http://schemas.microsoft.com/office/powerpoint/2010/main" val="2862676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13B6A-88AA-4DC5-9B74-853ED67968BC}"/>
              </a:ext>
            </a:extLst>
          </p:cNvPr>
          <p:cNvSpPr>
            <a:spLocks noGrp="1"/>
          </p:cNvSpPr>
          <p:nvPr>
            <p:ph type="title"/>
          </p:nvPr>
        </p:nvSpPr>
        <p:spPr/>
        <p:txBody>
          <a:bodyPr/>
          <a:lstStyle/>
          <a:p>
            <a:r>
              <a:rPr lang="en-US" dirty="0"/>
              <a:t>Social Determinants of Health Matter</a:t>
            </a:r>
          </a:p>
        </p:txBody>
      </p:sp>
      <p:pic>
        <p:nvPicPr>
          <p:cNvPr id="7" name="Picture 7" descr="A picture containing text&#10;&#10;Description automatically generated">
            <a:extLst>
              <a:ext uri="{FF2B5EF4-FFF2-40B4-BE49-F238E27FC236}">
                <a16:creationId xmlns:a16="http://schemas.microsoft.com/office/drawing/2014/main" id="{F71CAA7B-C4D6-480F-B19E-C663B3D8CA02}"/>
              </a:ext>
            </a:extLst>
          </p:cNvPr>
          <p:cNvPicPr>
            <a:picLocks noGrp="1" noChangeAspect="1"/>
          </p:cNvPicPr>
          <p:nvPr>
            <p:ph idx="1"/>
          </p:nvPr>
        </p:nvPicPr>
        <p:blipFill>
          <a:blip r:embed="rId3"/>
          <a:stretch>
            <a:fillRect/>
          </a:stretch>
        </p:blipFill>
        <p:spPr>
          <a:xfrm>
            <a:off x="409262" y="323333"/>
            <a:ext cx="8459327" cy="6206854"/>
          </a:xfrm>
        </p:spPr>
      </p:pic>
    </p:spTree>
    <p:extLst>
      <p:ext uri="{BB962C8B-B14F-4D97-AF65-F5344CB8AC3E}">
        <p14:creationId xmlns:p14="http://schemas.microsoft.com/office/powerpoint/2010/main" val="3726824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1251B-29E0-4E78-9EA6-2FA10BBFE506}"/>
              </a:ext>
            </a:extLst>
          </p:cNvPr>
          <p:cNvSpPr>
            <a:spLocks noGrp="1"/>
          </p:cNvSpPr>
          <p:nvPr>
            <p:ph type="title"/>
          </p:nvPr>
        </p:nvSpPr>
        <p:spPr/>
        <p:txBody>
          <a:bodyPr>
            <a:normAutofit/>
          </a:bodyPr>
          <a:lstStyle/>
          <a:p>
            <a:r>
              <a:rPr lang="en-US" dirty="0"/>
              <a:t>Social Determinants of Health </a:t>
            </a:r>
            <a:br>
              <a:rPr lang="en-US" dirty="0"/>
            </a:br>
            <a:endParaRPr lang="en-US"/>
          </a:p>
        </p:txBody>
      </p:sp>
      <p:pic>
        <p:nvPicPr>
          <p:cNvPr id="4" name="Picture 4" descr="Diagram&#10;&#10;Description automatically generated">
            <a:extLst>
              <a:ext uri="{FF2B5EF4-FFF2-40B4-BE49-F238E27FC236}">
                <a16:creationId xmlns:a16="http://schemas.microsoft.com/office/drawing/2014/main" id="{4A8B1210-9C3F-47C9-8995-987B4FA19B88}"/>
              </a:ext>
            </a:extLst>
          </p:cNvPr>
          <p:cNvPicPr>
            <a:picLocks noGrp="1" noChangeAspect="1"/>
          </p:cNvPicPr>
          <p:nvPr>
            <p:ph idx="1"/>
          </p:nvPr>
        </p:nvPicPr>
        <p:blipFill>
          <a:blip r:embed="rId3"/>
          <a:stretch>
            <a:fillRect/>
          </a:stretch>
        </p:blipFill>
        <p:spPr>
          <a:xfrm>
            <a:off x="420185" y="1716417"/>
            <a:ext cx="8555601" cy="4817302"/>
          </a:xfrm>
        </p:spPr>
      </p:pic>
    </p:spTree>
    <p:extLst>
      <p:ext uri="{BB962C8B-B14F-4D97-AF65-F5344CB8AC3E}">
        <p14:creationId xmlns:p14="http://schemas.microsoft.com/office/powerpoint/2010/main" val="60473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DBE1-274B-4C3A-AD71-590C9ED26A39}"/>
              </a:ext>
            </a:extLst>
          </p:cNvPr>
          <p:cNvSpPr>
            <a:spLocks noGrp="1"/>
          </p:cNvSpPr>
          <p:nvPr>
            <p:ph type="title"/>
          </p:nvPr>
        </p:nvSpPr>
        <p:spPr/>
        <p:txBody>
          <a:bodyPr/>
          <a:lstStyle/>
          <a:p>
            <a:r>
              <a:rPr lang="en-US" dirty="0"/>
              <a:t>Education as a social determinant of health for individuals</a:t>
            </a:r>
          </a:p>
        </p:txBody>
      </p:sp>
      <p:sp>
        <p:nvSpPr>
          <p:cNvPr id="3" name="Content Placeholder 2">
            <a:extLst>
              <a:ext uri="{FF2B5EF4-FFF2-40B4-BE49-F238E27FC236}">
                <a16:creationId xmlns:a16="http://schemas.microsoft.com/office/drawing/2014/main" id="{0BFDD91D-87A5-44D3-B673-0AF39A53CB05}"/>
              </a:ext>
            </a:extLst>
          </p:cNvPr>
          <p:cNvSpPr>
            <a:spLocks noGrp="1"/>
          </p:cNvSpPr>
          <p:nvPr>
            <p:ph idx="1"/>
          </p:nvPr>
        </p:nvSpPr>
        <p:spPr>
          <a:xfrm>
            <a:off x="857250" y="2606269"/>
            <a:ext cx="8221210" cy="3084302"/>
          </a:xfrm>
        </p:spPr>
        <p:txBody>
          <a:bodyPr vert="horz" lIns="68580" tIns="34290" rIns="68580" bIns="34290" rtlCol="0" anchor="t">
            <a:normAutofit/>
          </a:bodyPr>
          <a:lstStyle/>
          <a:p>
            <a:pPr marL="0" indent="0">
              <a:buNone/>
            </a:pPr>
            <a:r>
              <a:rPr lang="en-US" sz="3300" dirty="0">
                <a:latin typeface="Calibri"/>
                <a:cs typeface="Calibri"/>
              </a:rPr>
              <a:t>                                           </a:t>
            </a:r>
            <a:r>
              <a:rPr lang="en-US" sz="1800" dirty="0">
                <a:latin typeface="Calibri"/>
                <a:cs typeface="Calibri"/>
              </a:rPr>
              <a:t>Higher income</a:t>
            </a:r>
          </a:p>
          <a:p>
            <a:pPr marL="0" indent="0">
              <a:buNone/>
            </a:pPr>
            <a:r>
              <a:rPr lang="en-US" sz="3300" dirty="0">
                <a:latin typeface="Calibri"/>
                <a:cs typeface="Calibri"/>
              </a:rPr>
              <a:t>Quality Education           </a:t>
            </a:r>
            <a:r>
              <a:rPr lang="en-US" sz="1875" dirty="0">
                <a:latin typeface="Calibri"/>
                <a:cs typeface="Calibri"/>
              </a:rPr>
              <a:t>More job opportunities</a:t>
            </a:r>
          </a:p>
          <a:p>
            <a:pPr marL="0" indent="0">
              <a:buNone/>
            </a:pPr>
            <a:endParaRPr lang="en-US" sz="1875" dirty="0">
              <a:latin typeface="Calibri"/>
              <a:cs typeface="Calibri"/>
            </a:endParaRPr>
          </a:p>
          <a:p>
            <a:pPr marL="0" indent="0">
              <a:buNone/>
            </a:pPr>
            <a:endParaRPr lang="en-US" sz="1875" dirty="0">
              <a:latin typeface="Calibri"/>
              <a:cs typeface="Calibri"/>
            </a:endParaRPr>
          </a:p>
          <a:p>
            <a:pPr marL="0" indent="0">
              <a:buNone/>
            </a:pPr>
            <a:r>
              <a:rPr lang="en-US" sz="1875" dirty="0">
                <a:latin typeface="Calibri"/>
                <a:cs typeface="Calibri"/>
              </a:rPr>
              <a:t>                                                                           more likely to have health insurance</a:t>
            </a:r>
            <a:br>
              <a:rPr lang="en-US" sz="1875" dirty="0">
                <a:latin typeface="Calibri"/>
                <a:cs typeface="Calibri"/>
              </a:rPr>
            </a:br>
            <a:r>
              <a:rPr lang="en-US" sz="1875" dirty="0">
                <a:latin typeface="Calibri"/>
                <a:cs typeface="Calibri"/>
              </a:rPr>
              <a:t>  </a:t>
            </a:r>
            <a:endParaRPr lang="en-US"/>
          </a:p>
        </p:txBody>
      </p:sp>
      <p:sp>
        <p:nvSpPr>
          <p:cNvPr id="4" name="Arrow: Right 3">
            <a:extLst>
              <a:ext uri="{FF2B5EF4-FFF2-40B4-BE49-F238E27FC236}">
                <a16:creationId xmlns:a16="http://schemas.microsoft.com/office/drawing/2014/main" id="{9489D8AA-3339-48BC-9FB5-624E4F0EA47E}"/>
              </a:ext>
            </a:extLst>
          </p:cNvPr>
          <p:cNvSpPr/>
          <p:nvPr/>
        </p:nvSpPr>
        <p:spPr>
          <a:xfrm>
            <a:off x="4079262" y="3497780"/>
            <a:ext cx="731520" cy="36576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a:extLst>
              <a:ext uri="{FF2B5EF4-FFF2-40B4-BE49-F238E27FC236}">
                <a16:creationId xmlns:a16="http://schemas.microsoft.com/office/drawing/2014/main" id="{151595A7-EC10-492F-9BD8-5A7E3C1ED063}"/>
              </a:ext>
            </a:extLst>
          </p:cNvPr>
          <p:cNvSpPr txBox="1"/>
          <p:nvPr/>
        </p:nvSpPr>
        <p:spPr>
          <a:xfrm>
            <a:off x="4906511" y="3215605"/>
            <a:ext cx="4175619" cy="173124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dirty="0">
                <a:latin typeface="Calibri"/>
                <a:cs typeface="Calibri"/>
              </a:rPr>
              <a:t>Longer life</a:t>
            </a:r>
          </a:p>
          <a:p>
            <a:endParaRPr lang="en-US" dirty="0">
              <a:latin typeface="Calibri"/>
              <a:cs typeface="Calibri"/>
            </a:endParaRPr>
          </a:p>
          <a:p>
            <a:endParaRPr lang="en-US" dirty="0">
              <a:latin typeface="Calibri"/>
              <a:cs typeface="Calibri"/>
            </a:endParaRPr>
          </a:p>
          <a:p>
            <a:r>
              <a:rPr lang="en-US" dirty="0">
                <a:latin typeface="Calibri"/>
                <a:cs typeface="Calibri"/>
              </a:rPr>
              <a:t>Less likely to smoke; more likely to exercise</a:t>
            </a:r>
          </a:p>
          <a:p>
            <a:endParaRPr lang="en-US" dirty="0">
              <a:latin typeface="Calibri"/>
              <a:cs typeface="Calibri"/>
            </a:endParaRPr>
          </a:p>
          <a:p>
            <a:r>
              <a:rPr lang="en-US" dirty="0">
                <a:latin typeface="Calibri"/>
                <a:cs typeface="Calibri"/>
              </a:rPr>
              <a:t>Better mental health</a:t>
            </a:r>
          </a:p>
        </p:txBody>
      </p:sp>
    </p:spTree>
    <p:extLst>
      <p:ext uri="{BB962C8B-B14F-4D97-AF65-F5344CB8AC3E}">
        <p14:creationId xmlns:p14="http://schemas.microsoft.com/office/powerpoint/2010/main" val="3464820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DBE1-274B-4C3A-AD71-590C9ED26A39}"/>
              </a:ext>
            </a:extLst>
          </p:cNvPr>
          <p:cNvSpPr>
            <a:spLocks noGrp="1"/>
          </p:cNvSpPr>
          <p:nvPr>
            <p:ph type="title"/>
          </p:nvPr>
        </p:nvSpPr>
        <p:spPr/>
        <p:txBody>
          <a:bodyPr/>
          <a:lstStyle/>
          <a:p>
            <a:r>
              <a:rPr lang="en-US" dirty="0"/>
              <a:t>Education as a social determinant of health for individuals</a:t>
            </a:r>
          </a:p>
        </p:txBody>
      </p:sp>
      <p:sp>
        <p:nvSpPr>
          <p:cNvPr id="3" name="Content Placeholder 2">
            <a:extLst>
              <a:ext uri="{FF2B5EF4-FFF2-40B4-BE49-F238E27FC236}">
                <a16:creationId xmlns:a16="http://schemas.microsoft.com/office/drawing/2014/main" id="{0BFDD91D-87A5-44D3-B673-0AF39A53CB05}"/>
              </a:ext>
            </a:extLst>
          </p:cNvPr>
          <p:cNvSpPr>
            <a:spLocks noGrp="1"/>
          </p:cNvSpPr>
          <p:nvPr>
            <p:ph idx="1"/>
          </p:nvPr>
        </p:nvSpPr>
        <p:spPr>
          <a:xfrm>
            <a:off x="698696" y="2460129"/>
            <a:ext cx="8782785" cy="3101342"/>
          </a:xfrm>
        </p:spPr>
        <p:txBody>
          <a:bodyPr vert="horz" lIns="68580" tIns="34290" rIns="68580" bIns="34290" rtlCol="0" anchor="t">
            <a:normAutofit fontScale="92500" lnSpcReduction="10000"/>
          </a:bodyPr>
          <a:lstStyle/>
          <a:p>
            <a:pPr marL="0" indent="0">
              <a:buNone/>
            </a:pPr>
            <a:r>
              <a:rPr lang="en-US" sz="3300" dirty="0">
                <a:latin typeface="Calibri"/>
                <a:cs typeface="Calibri"/>
              </a:rPr>
              <a:t>                                       poverty</a:t>
            </a:r>
          </a:p>
          <a:p>
            <a:pPr marL="0" indent="0">
              <a:buNone/>
            </a:pPr>
            <a:r>
              <a:rPr lang="en-US" sz="3300" dirty="0">
                <a:latin typeface="Calibri"/>
                <a:cs typeface="Calibri"/>
              </a:rPr>
              <a:t>Poor Education            shorter life </a:t>
            </a:r>
            <a:endParaRPr lang="en-US" dirty="0"/>
          </a:p>
          <a:p>
            <a:pPr marL="0" indent="0">
              <a:buNone/>
            </a:pPr>
            <a:r>
              <a:rPr lang="en-US" sz="3300" dirty="0">
                <a:latin typeface="Calibri"/>
                <a:cs typeface="Calibri"/>
              </a:rPr>
              <a:t>                                       unmet medical needs</a:t>
            </a:r>
            <a:endParaRPr lang="en-US"/>
          </a:p>
          <a:p>
            <a:pPr marL="0" indent="0">
              <a:buNone/>
            </a:pPr>
            <a:r>
              <a:rPr lang="en-US" sz="3300" dirty="0">
                <a:latin typeface="Calibri"/>
                <a:cs typeface="Calibri"/>
              </a:rPr>
              <a:t>                                       early pregnancy</a:t>
            </a:r>
          </a:p>
          <a:p>
            <a:pPr marL="0" indent="0">
              <a:buNone/>
            </a:pPr>
            <a:r>
              <a:rPr lang="en-US" sz="3300" dirty="0">
                <a:latin typeface="Calibri"/>
                <a:cs typeface="Calibri"/>
              </a:rPr>
              <a:t>                                       poorer mental health</a:t>
            </a:r>
          </a:p>
        </p:txBody>
      </p:sp>
      <p:sp>
        <p:nvSpPr>
          <p:cNvPr id="4" name="Arrow: Right 3">
            <a:extLst>
              <a:ext uri="{FF2B5EF4-FFF2-40B4-BE49-F238E27FC236}">
                <a16:creationId xmlns:a16="http://schemas.microsoft.com/office/drawing/2014/main" id="{9489D8AA-3339-48BC-9FB5-624E4F0EA47E}"/>
              </a:ext>
            </a:extLst>
          </p:cNvPr>
          <p:cNvSpPr/>
          <p:nvPr/>
        </p:nvSpPr>
        <p:spPr>
          <a:xfrm>
            <a:off x="3250850" y="3242845"/>
            <a:ext cx="731520" cy="36576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98905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DBE1-274B-4C3A-AD71-590C9ED26A39}"/>
              </a:ext>
            </a:extLst>
          </p:cNvPr>
          <p:cNvSpPr>
            <a:spLocks noGrp="1"/>
          </p:cNvSpPr>
          <p:nvPr>
            <p:ph type="title"/>
          </p:nvPr>
        </p:nvSpPr>
        <p:spPr/>
        <p:txBody>
          <a:bodyPr/>
          <a:lstStyle/>
          <a:p>
            <a:r>
              <a:rPr lang="en-US" dirty="0"/>
              <a:t>Education as a social determinant of health for communities</a:t>
            </a:r>
          </a:p>
        </p:txBody>
      </p:sp>
      <p:sp>
        <p:nvSpPr>
          <p:cNvPr id="3" name="Content Placeholder 2">
            <a:extLst>
              <a:ext uri="{FF2B5EF4-FFF2-40B4-BE49-F238E27FC236}">
                <a16:creationId xmlns:a16="http://schemas.microsoft.com/office/drawing/2014/main" id="{0BFDD91D-87A5-44D3-B673-0AF39A53CB05}"/>
              </a:ext>
            </a:extLst>
          </p:cNvPr>
          <p:cNvSpPr>
            <a:spLocks noGrp="1"/>
          </p:cNvSpPr>
          <p:nvPr>
            <p:ph idx="1"/>
          </p:nvPr>
        </p:nvSpPr>
        <p:spPr>
          <a:xfrm>
            <a:off x="857250" y="2606270"/>
            <a:ext cx="8163536" cy="3199650"/>
          </a:xfrm>
        </p:spPr>
        <p:txBody>
          <a:bodyPr vert="horz" lIns="68580" tIns="34290" rIns="68580" bIns="34290" rtlCol="0" anchor="t">
            <a:normAutofit/>
          </a:bodyPr>
          <a:lstStyle/>
          <a:p>
            <a:pPr marL="0" indent="0">
              <a:buNone/>
            </a:pPr>
            <a:r>
              <a:rPr lang="en-US" sz="3300" dirty="0">
                <a:latin typeface="Calibri"/>
                <a:cs typeface="Calibri"/>
              </a:rPr>
              <a:t>                                         Crime, poverty</a:t>
            </a:r>
          </a:p>
          <a:p>
            <a:pPr marL="0" indent="0">
              <a:buNone/>
            </a:pPr>
            <a:r>
              <a:rPr lang="en-US" sz="3300" dirty="0">
                <a:latin typeface="Calibri"/>
                <a:cs typeface="Calibri"/>
              </a:rPr>
              <a:t>Quality Education         </a:t>
            </a:r>
            <a:r>
              <a:rPr lang="en-US" sz="1650" dirty="0">
                <a:latin typeface="Calibri"/>
                <a:cs typeface="Calibri"/>
              </a:rPr>
              <a:t>More skilled and productive workforce </a:t>
            </a:r>
          </a:p>
          <a:p>
            <a:pPr marL="0" indent="0">
              <a:buNone/>
            </a:pPr>
            <a:r>
              <a:rPr lang="en-US" sz="1650" dirty="0">
                <a:latin typeface="Calibri"/>
                <a:cs typeface="Calibri"/>
              </a:rPr>
              <a:t>                                                                                 More people employed</a:t>
            </a:r>
          </a:p>
          <a:p>
            <a:pPr marL="0" indent="0">
              <a:buNone/>
            </a:pPr>
            <a:r>
              <a:rPr lang="en-US" sz="1650" dirty="0">
                <a:latin typeface="Calibri"/>
                <a:cs typeface="Calibri"/>
              </a:rPr>
              <a:t>                                                                                 Higher average income</a:t>
            </a:r>
          </a:p>
          <a:p>
            <a:pPr marL="0" indent="0">
              <a:buNone/>
            </a:pPr>
            <a:r>
              <a:rPr lang="en-US" sz="1650" dirty="0">
                <a:latin typeface="Calibri"/>
                <a:cs typeface="Calibri"/>
              </a:rPr>
              <a:t>                                                                                 Pregnancy occurs later in life</a:t>
            </a:r>
          </a:p>
          <a:p>
            <a:pPr marL="0" indent="0">
              <a:buNone/>
            </a:pPr>
            <a:r>
              <a:rPr lang="en-US" sz="1650" dirty="0">
                <a:latin typeface="Calibri"/>
                <a:cs typeface="Calibri"/>
              </a:rPr>
              <a:t>                                                                                 Greater civic involvement and volunteerism</a:t>
            </a:r>
          </a:p>
        </p:txBody>
      </p:sp>
      <p:sp>
        <p:nvSpPr>
          <p:cNvPr id="4" name="Arrow: Right 3">
            <a:extLst>
              <a:ext uri="{FF2B5EF4-FFF2-40B4-BE49-F238E27FC236}">
                <a16:creationId xmlns:a16="http://schemas.microsoft.com/office/drawing/2014/main" id="{9489D8AA-3339-48BC-9FB5-624E4F0EA47E}"/>
              </a:ext>
            </a:extLst>
          </p:cNvPr>
          <p:cNvSpPr/>
          <p:nvPr/>
        </p:nvSpPr>
        <p:spPr>
          <a:xfrm>
            <a:off x="4005859" y="3518752"/>
            <a:ext cx="731520" cy="36576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Arrow: Up 4">
            <a:extLst>
              <a:ext uri="{FF2B5EF4-FFF2-40B4-BE49-F238E27FC236}">
                <a16:creationId xmlns:a16="http://schemas.microsoft.com/office/drawing/2014/main" id="{F326AA60-7A47-46D1-9270-26AA9E6B5F61}"/>
              </a:ext>
            </a:extLst>
          </p:cNvPr>
          <p:cNvSpPr/>
          <p:nvPr/>
        </p:nvSpPr>
        <p:spPr>
          <a:xfrm rot="10800000">
            <a:off x="4572134" y="2733025"/>
            <a:ext cx="217170" cy="411480"/>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35903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0CAF1-C8B8-472B-B255-7DE4B787527A}"/>
              </a:ext>
            </a:extLst>
          </p:cNvPr>
          <p:cNvSpPr>
            <a:spLocks noGrp="1"/>
          </p:cNvSpPr>
          <p:nvPr>
            <p:ph type="title"/>
          </p:nvPr>
        </p:nvSpPr>
        <p:spPr>
          <a:xfrm>
            <a:off x="1074420" y="1950959"/>
            <a:ext cx="6390714" cy="2139553"/>
          </a:xfrm>
        </p:spPr>
        <p:txBody>
          <a:bodyPr>
            <a:normAutofit fontScale="90000"/>
          </a:bodyPr>
          <a:lstStyle/>
          <a:p>
            <a:r>
              <a:rPr lang="en-US" dirty="0">
                <a:ea typeface="+mj-lt"/>
                <a:cs typeface="+mj-lt"/>
              </a:rPr>
              <a:t>Black students generally still perform significantly less well than white students educationally</a:t>
            </a:r>
            <a:endParaRPr lang="en-US" dirty="0"/>
          </a:p>
        </p:txBody>
      </p:sp>
      <p:sp>
        <p:nvSpPr>
          <p:cNvPr id="3" name="Content Placeholder 2">
            <a:extLst>
              <a:ext uri="{FF2B5EF4-FFF2-40B4-BE49-F238E27FC236}">
                <a16:creationId xmlns:a16="http://schemas.microsoft.com/office/drawing/2014/main" id="{802D2876-AFA2-433E-83F4-1A9D8890ED31}"/>
              </a:ext>
            </a:extLst>
          </p:cNvPr>
          <p:cNvSpPr>
            <a:spLocks noGrp="1"/>
          </p:cNvSpPr>
          <p:nvPr>
            <p:ph type="body" idx="1"/>
          </p:nvPr>
        </p:nvSpPr>
        <p:spPr/>
        <p:txBody>
          <a:bodyPr/>
          <a:lstStyle/>
          <a:p>
            <a:endParaRPr lang="en-US"/>
          </a:p>
        </p:txBody>
      </p:sp>
      <p:pic>
        <p:nvPicPr>
          <p:cNvPr id="4" name="Picture 3" descr="Students taking notes in class">
            <a:extLst>
              <a:ext uri="{FF2B5EF4-FFF2-40B4-BE49-F238E27FC236}">
                <a16:creationId xmlns:a16="http://schemas.microsoft.com/office/drawing/2014/main" id="{81DC8846-172F-44B9-BAF9-732222195FBC}"/>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25398" y="3310948"/>
            <a:ext cx="3263153" cy="214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065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1647-D496-464C-A266-A6D374C11E49}"/>
              </a:ext>
            </a:extLst>
          </p:cNvPr>
          <p:cNvSpPr>
            <a:spLocks noGrp="1"/>
          </p:cNvSpPr>
          <p:nvPr>
            <p:ph type="title"/>
          </p:nvPr>
        </p:nvSpPr>
        <p:spPr/>
        <p:txBody>
          <a:bodyPr/>
          <a:lstStyle/>
          <a:p>
            <a:r>
              <a:rPr lang="en-US" dirty="0"/>
              <a:t>Race and Education</a:t>
            </a:r>
          </a:p>
        </p:txBody>
      </p:sp>
      <p:sp>
        <p:nvSpPr>
          <p:cNvPr id="3" name="Content Placeholder 2">
            <a:extLst>
              <a:ext uri="{FF2B5EF4-FFF2-40B4-BE49-F238E27FC236}">
                <a16:creationId xmlns:a16="http://schemas.microsoft.com/office/drawing/2014/main" id="{1875606D-5876-474E-93F0-A956CDEBE593}"/>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55028418-BA4B-824C-8059-DC8BB1B943A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0" y="1420781"/>
            <a:ext cx="6858000" cy="4607203"/>
          </a:xfrm>
          <a:prstGeom prst="rect">
            <a:avLst/>
          </a:prstGeom>
        </p:spPr>
      </p:pic>
      <p:sp>
        <p:nvSpPr>
          <p:cNvPr id="6" name="TextBox 5">
            <a:extLst>
              <a:ext uri="{FF2B5EF4-FFF2-40B4-BE49-F238E27FC236}">
                <a16:creationId xmlns:a16="http://schemas.microsoft.com/office/drawing/2014/main" id="{A3AB8E47-55A2-7545-8BD3-917AAB9FB931}"/>
              </a:ext>
            </a:extLst>
          </p:cNvPr>
          <p:cNvSpPr txBox="1"/>
          <p:nvPr/>
        </p:nvSpPr>
        <p:spPr>
          <a:xfrm>
            <a:off x="6821617" y="3563917"/>
            <a:ext cx="1179383" cy="1384995"/>
          </a:xfrm>
          <a:prstGeom prst="rect">
            <a:avLst/>
          </a:prstGeom>
          <a:noFill/>
        </p:spPr>
        <p:txBody>
          <a:bodyPr wrap="square" rtlCol="0">
            <a:spAutoFit/>
          </a:bodyPr>
          <a:lstStyle/>
          <a:p>
            <a:r>
              <a:rPr lang="en-US" sz="2100" dirty="0">
                <a:solidFill>
                  <a:srgbClr val="C00000"/>
                </a:solidFill>
              </a:rPr>
              <a:t>Math scores,</a:t>
            </a:r>
          </a:p>
          <a:p>
            <a:r>
              <a:rPr lang="en-US" sz="2100" dirty="0">
                <a:solidFill>
                  <a:srgbClr val="C00000"/>
                </a:solidFill>
              </a:rPr>
              <a:t>17 year </a:t>
            </a:r>
            <a:r>
              <a:rPr lang="en-US" sz="2100" dirty="0" err="1">
                <a:solidFill>
                  <a:srgbClr val="C00000"/>
                </a:solidFill>
              </a:rPr>
              <a:t>olds</a:t>
            </a:r>
            <a:endParaRPr lang="en-US" sz="2100" dirty="0">
              <a:solidFill>
                <a:srgbClr val="C00000"/>
              </a:solidFill>
            </a:endParaRPr>
          </a:p>
        </p:txBody>
      </p:sp>
      <p:sp>
        <p:nvSpPr>
          <p:cNvPr id="7" name="TextBox 6">
            <a:extLst>
              <a:ext uri="{FF2B5EF4-FFF2-40B4-BE49-F238E27FC236}">
                <a16:creationId xmlns:a16="http://schemas.microsoft.com/office/drawing/2014/main" id="{9CA1FF67-AF75-AB49-90FA-91EDF5BAD677}"/>
              </a:ext>
            </a:extLst>
          </p:cNvPr>
          <p:cNvSpPr txBox="1"/>
          <p:nvPr/>
        </p:nvSpPr>
        <p:spPr>
          <a:xfrm>
            <a:off x="4313613" y="5622676"/>
            <a:ext cx="562975" cy="300082"/>
          </a:xfrm>
          <a:prstGeom prst="rect">
            <a:avLst/>
          </a:prstGeom>
          <a:noFill/>
        </p:spPr>
        <p:txBody>
          <a:bodyPr wrap="none" rtlCol="0">
            <a:spAutoFit/>
          </a:bodyPr>
          <a:lstStyle/>
          <a:p>
            <a:r>
              <a:rPr lang="en-US" sz="1350" dirty="0"/>
              <a:t>Time</a:t>
            </a:r>
          </a:p>
        </p:txBody>
      </p:sp>
    </p:spTree>
    <p:extLst>
      <p:ext uri="{BB962C8B-B14F-4D97-AF65-F5344CB8AC3E}">
        <p14:creationId xmlns:p14="http://schemas.microsoft.com/office/powerpoint/2010/main" val="4015100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77316-0AC3-4D49-A5CC-F7B8A4C523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FF9659-8E3E-454F-8B7C-70215E4F6FC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0F7C7AA-933F-2D4B-B863-92F6304DE5C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0" y="1041426"/>
            <a:ext cx="6858000" cy="4775150"/>
          </a:xfrm>
          <a:prstGeom prst="rect">
            <a:avLst/>
          </a:prstGeom>
        </p:spPr>
      </p:pic>
      <p:sp>
        <p:nvSpPr>
          <p:cNvPr id="6" name="Rectangle 5">
            <a:extLst>
              <a:ext uri="{FF2B5EF4-FFF2-40B4-BE49-F238E27FC236}">
                <a16:creationId xmlns:a16="http://schemas.microsoft.com/office/drawing/2014/main" id="{7F95AB88-4FC5-AF48-BF56-58F36738E830}"/>
              </a:ext>
            </a:extLst>
          </p:cNvPr>
          <p:cNvSpPr/>
          <p:nvPr/>
        </p:nvSpPr>
        <p:spPr>
          <a:xfrm>
            <a:off x="6646836" y="3732942"/>
            <a:ext cx="1354165" cy="1384995"/>
          </a:xfrm>
          <a:prstGeom prst="rect">
            <a:avLst/>
          </a:prstGeom>
        </p:spPr>
        <p:txBody>
          <a:bodyPr wrap="square">
            <a:spAutoFit/>
          </a:bodyPr>
          <a:lstStyle/>
          <a:p>
            <a:pPr algn="ctr"/>
            <a:r>
              <a:rPr lang="en-US" sz="2100" dirty="0">
                <a:solidFill>
                  <a:srgbClr val="C00000"/>
                </a:solidFill>
              </a:rPr>
              <a:t>Reading scores,</a:t>
            </a:r>
          </a:p>
          <a:p>
            <a:pPr algn="ctr"/>
            <a:r>
              <a:rPr lang="en-US" sz="2100" dirty="0">
                <a:solidFill>
                  <a:srgbClr val="C00000"/>
                </a:solidFill>
              </a:rPr>
              <a:t>17 year </a:t>
            </a:r>
            <a:r>
              <a:rPr lang="en-US" sz="2100" dirty="0" err="1">
                <a:solidFill>
                  <a:srgbClr val="C00000"/>
                </a:solidFill>
              </a:rPr>
              <a:t>olds</a:t>
            </a:r>
            <a:endParaRPr lang="en-US" sz="2100" dirty="0">
              <a:solidFill>
                <a:srgbClr val="C00000"/>
              </a:solidFill>
            </a:endParaRPr>
          </a:p>
        </p:txBody>
      </p:sp>
      <p:sp>
        <p:nvSpPr>
          <p:cNvPr id="7" name="TextBox 6">
            <a:extLst>
              <a:ext uri="{FF2B5EF4-FFF2-40B4-BE49-F238E27FC236}">
                <a16:creationId xmlns:a16="http://schemas.microsoft.com/office/drawing/2014/main" id="{A85C071E-B904-A64E-BF06-0683BE30CF41}"/>
              </a:ext>
            </a:extLst>
          </p:cNvPr>
          <p:cNvSpPr txBox="1"/>
          <p:nvPr/>
        </p:nvSpPr>
        <p:spPr>
          <a:xfrm>
            <a:off x="4313613" y="5622676"/>
            <a:ext cx="562975" cy="300082"/>
          </a:xfrm>
          <a:prstGeom prst="rect">
            <a:avLst/>
          </a:prstGeom>
          <a:noFill/>
        </p:spPr>
        <p:txBody>
          <a:bodyPr wrap="none" rtlCol="0">
            <a:spAutoFit/>
          </a:bodyPr>
          <a:lstStyle/>
          <a:p>
            <a:r>
              <a:rPr lang="en-US" sz="1350" dirty="0"/>
              <a:t>Time</a:t>
            </a:r>
          </a:p>
        </p:txBody>
      </p:sp>
    </p:spTree>
    <p:extLst>
      <p:ext uri="{BB962C8B-B14F-4D97-AF65-F5344CB8AC3E}">
        <p14:creationId xmlns:p14="http://schemas.microsoft.com/office/powerpoint/2010/main" val="1366864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7B68F-94F3-4ED1-A66E-65F96CF5EC8C}"/>
              </a:ext>
            </a:extLst>
          </p:cNvPr>
          <p:cNvSpPr>
            <a:spLocks noGrp="1"/>
          </p:cNvSpPr>
          <p:nvPr>
            <p:ph type="title"/>
          </p:nvPr>
        </p:nvSpPr>
        <p:spPr/>
        <p:txBody>
          <a:bodyPr/>
          <a:lstStyle/>
          <a:p>
            <a:r>
              <a:rPr lang="en-US" dirty="0">
                <a:cs typeface="Calibri"/>
              </a:rPr>
              <a:t>Agenda</a:t>
            </a:r>
            <a:endParaRPr lang="en-US" dirty="0"/>
          </a:p>
        </p:txBody>
      </p:sp>
      <p:sp>
        <p:nvSpPr>
          <p:cNvPr id="3" name="Content Placeholder 2">
            <a:extLst>
              <a:ext uri="{FF2B5EF4-FFF2-40B4-BE49-F238E27FC236}">
                <a16:creationId xmlns:a16="http://schemas.microsoft.com/office/drawing/2014/main" id="{E5D17933-881A-40BE-9125-BDE67FA33450}"/>
              </a:ext>
            </a:extLst>
          </p:cNvPr>
          <p:cNvSpPr>
            <a:spLocks noGrp="1"/>
          </p:cNvSpPr>
          <p:nvPr>
            <p:ph idx="1"/>
          </p:nvPr>
        </p:nvSpPr>
        <p:spPr>
          <a:xfrm>
            <a:off x="457200" y="1229497"/>
            <a:ext cx="8229600" cy="4525963"/>
          </a:xfrm>
        </p:spPr>
        <p:txBody>
          <a:bodyPr vert="horz" lIns="91440" tIns="45720" rIns="91440" bIns="45720" rtlCol="0" anchor="t">
            <a:normAutofit lnSpcReduction="10000"/>
          </a:bodyPr>
          <a:lstStyle/>
          <a:p>
            <a:r>
              <a:rPr lang="en-US" dirty="0">
                <a:cs typeface="Calibri"/>
              </a:rPr>
              <a:t>What health disparities face Memphians?</a:t>
            </a:r>
          </a:p>
          <a:p>
            <a:pPr lvl="1"/>
            <a:r>
              <a:rPr lang="en-US" dirty="0">
                <a:cs typeface="Calibri"/>
              </a:rPr>
              <a:t>How are they impacted by social determinants of health?</a:t>
            </a:r>
          </a:p>
          <a:p>
            <a:pPr lvl="1"/>
            <a:r>
              <a:rPr lang="en-US" dirty="0">
                <a:cs typeface="Calibri"/>
              </a:rPr>
              <a:t>What is health equity?</a:t>
            </a:r>
          </a:p>
          <a:p>
            <a:r>
              <a:rPr lang="en-US" dirty="0">
                <a:cs typeface="Calibri"/>
              </a:rPr>
              <a:t>What are Medical-Legal Partnerships?</a:t>
            </a:r>
          </a:p>
          <a:p>
            <a:pPr lvl="1"/>
            <a:r>
              <a:rPr lang="en-US" dirty="0">
                <a:cs typeface="Calibri"/>
              </a:rPr>
              <a:t>History of MLPs</a:t>
            </a:r>
          </a:p>
          <a:p>
            <a:pPr lvl="1"/>
            <a:r>
              <a:rPr lang="en-US" dirty="0">
                <a:cs typeface="Calibri"/>
              </a:rPr>
              <a:t>Data supporting the efficacy of MLPs</a:t>
            </a:r>
          </a:p>
          <a:p>
            <a:pPr lvl="1"/>
            <a:r>
              <a:rPr lang="en-US" dirty="0">
                <a:cs typeface="Calibri"/>
              </a:rPr>
              <a:t>MLPs </a:t>
            </a:r>
            <a:r>
              <a:rPr lang="en-US">
                <a:cs typeface="Calibri"/>
              </a:rPr>
              <a:t>are trauma-responsive</a:t>
            </a:r>
            <a:endParaRPr lang="en-US" dirty="0">
              <a:cs typeface="Calibri"/>
            </a:endParaRPr>
          </a:p>
          <a:p>
            <a:r>
              <a:rPr lang="en-US" dirty="0">
                <a:cs typeface="Calibri"/>
              </a:rPr>
              <a:t>History of Memphis </a:t>
            </a:r>
            <a:r>
              <a:rPr lang="en-US" dirty="0" err="1">
                <a:cs typeface="Calibri"/>
              </a:rPr>
              <a:t>CHiLD</a:t>
            </a:r>
          </a:p>
          <a:p>
            <a:pPr lvl="1"/>
            <a:endParaRPr lang="en-US" dirty="0">
              <a:cs typeface="Calibri"/>
            </a:endParaRPr>
          </a:p>
        </p:txBody>
      </p:sp>
    </p:spTree>
    <p:extLst>
      <p:ext uri="{BB962C8B-B14F-4D97-AF65-F5344CB8AC3E}">
        <p14:creationId xmlns:p14="http://schemas.microsoft.com/office/powerpoint/2010/main" val="1594434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DB2D7-02FF-D54D-9817-9713D541AE47}"/>
              </a:ext>
            </a:extLst>
          </p:cNvPr>
          <p:cNvSpPr>
            <a:spLocks noGrp="1"/>
          </p:cNvSpPr>
          <p:nvPr>
            <p:ph type="title"/>
          </p:nvPr>
        </p:nvSpPr>
        <p:spPr/>
        <p:txBody>
          <a:bodyPr/>
          <a:lstStyle/>
          <a:p>
            <a:r>
              <a:rPr lang="en-US" dirty="0"/>
              <a:t>High School Graduation Rates</a:t>
            </a:r>
          </a:p>
        </p:txBody>
      </p:sp>
      <p:sp>
        <p:nvSpPr>
          <p:cNvPr id="3" name="Content Placeholder 2">
            <a:extLst>
              <a:ext uri="{FF2B5EF4-FFF2-40B4-BE49-F238E27FC236}">
                <a16:creationId xmlns:a16="http://schemas.microsoft.com/office/drawing/2014/main" id="{897306CD-BCD6-B64E-9E45-CF608A59F13E}"/>
              </a:ext>
            </a:extLst>
          </p:cNvPr>
          <p:cNvSpPr>
            <a:spLocks noGrp="1"/>
          </p:cNvSpPr>
          <p:nvPr>
            <p:ph idx="1"/>
          </p:nvPr>
        </p:nvSpPr>
        <p:spPr/>
        <p:txBody>
          <a:bodyPr/>
          <a:lstStyle/>
          <a:p>
            <a:r>
              <a:rPr lang="en-US" dirty="0"/>
              <a:t>89.1% of all White students graduate</a:t>
            </a:r>
          </a:p>
          <a:p>
            <a:r>
              <a:rPr lang="en-US" dirty="0"/>
              <a:t>79.0% of all Black students graduate</a:t>
            </a:r>
          </a:p>
          <a:p>
            <a:r>
              <a:rPr lang="en-US" dirty="0"/>
              <a:t>81.0% of all Hispanic students graduate</a:t>
            </a:r>
          </a:p>
          <a:p>
            <a:endParaRPr lang="en-US" dirty="0"/>
          </a:p>
          <a:p>
            <a:r>
              <a:rPr lang="en-US" sz="1200" dirty="0"/>
              <a:t>U.S. Dept. of Education, 2017-2018 data</a:t>
            </a:r>
          </a:p>
        </p:txBody>
      </p:sp>
      <p:pic>
        <p:nvPicPr>
          <p:cNvPr id="1026" name="Picture 2" descr="Facebook Celebrates the Class of 2020 with Week of Graduation Features and  Commencement Program - About Facebook">
            <a:extLst>
              <a:ext uri="{FF2B5EF4-FFF2-40B4-BE49-F238E27FC236}">
                <a16:creationId xmlns:a16="http://schemas.microsoft.com/office/drawing/2014/main" id="{F6F0DC57-EDAD-FF48-ADC4-57EF79391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0005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398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D82D8-0218-4230-B481-02586B50CCF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BB2FCECD-CEC9-45B2-BAFD-3215118B2355}"/>
              </a:ext>
            </a:extLst>
          </p:cNvPr>
          <p:cNvPicPr>
            <a:picLocks noGrp="1" noChangeAspect="1"/>
          </p:cNvPicPr>
          <p:nvPr>
            <p:ph idx="1"/>
          </p:nvPr>
        </p:nvPicPr>
        <p:blipFill rotWithShape="1">
          <a:blip r:embed="rId3"/>
          <a:srcRect r="288" b="35864"/>
          <a:stretch/>
        </p:blipFill>
        <p:spPr>
          <a:xfrm>
            <a:off x="3084962" y="988925"/>
            <a:ext cx="3459863" cy="4909649"/>
          </a:xfrm>
        </p:spPr>
      </p:pic>
    </p:spTree>
    <p:extLst>
      <p:ext uri="{BB962C8B-B14F-4D97-AF65-F5344CB8AC3E}">
        <p14:creationId xmlns:p14="http://schemas.microsoft.com/office/powerpoint/2010/main" val="431773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School to Prison Pipeline?</a:t>
            </a:r>
          </a:p>
        </p:txBody>
      </p:sp>
      <p:sp>
        <p:nvSpPr>
          <p:cNvPr id="3" name="Content Placeholder 2"/>
          <p:cNvSpPr>
            <a:spLocks noGrp="1"/>
          </p:cNvSpPr>
          <p:nvPr>
            <p:ph idx="1"/>
          </p:nvPr>
        </p:nvSpPr>
        <p:spPr>
          <a:xfrm>
            <a:off x="1760220" y="2719283"/>
            <a:ext cx="5657850" cy="2263140"/>
          </a:xfrm>
        </p:spPr>
        <p:txBody>
          <a:bodyPr>
            <a:normAutofit/>
          </a:bodyPr>
          <a:lstStyle/>
          <a:p>
            <a:pPr algn="ctr"/>
            <a:r>
              <a:rPr lang="en-US" i="1" dirty="0"/>
              <a:t>The school-to-prison pipeline is the </a:t>
            </a:r>
            <a:r>
              <a:rPr lang="en-US" i="1" dirty="0">
                <a:solidFill>
                  <a:schemeClr val="accent1">
                    <a:lumMod val="75000"/>
                  </a:schemeClr>
                </a:solidFill>
              </a:rPr>
              <a:t>collection of education and public safety policies and practices </a:t>
            </a:r>
            <a:r>
              <a:rPr lang="en-US" i="1" dirty="0"/>
              <a:t>that push our nation’s schoolchildren out of the classroom and into the streets, the juvenile system, or the criminal law system.</a:t>
            </a:r>
          </a:p>
        </p:txBody>
      </p:sp>
    </p:spTree>
    <p:extLst>
      <p:ext uri="{BB962C8B-B14F-4D97-AF65-F5344CB8AC3E}">
        <p14:creationId xmlns:p14="http://schemas.microsoft.com/office/powerpoint/2010/main" val="95710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08B50-6525-CA47-A7D5-4E783720732B}"/>
              </a:ext>
            </a:extLst>
          </p:cNvPr>
          <p:cNvSpPr>
            <a:spLocks noGrp="1"/>
          </p:cNvSpPr>
          <p:nvPr>
            <p:ph type="title"/>
          </p:nvPr>
        </p:nvSpPr>
        <p:spPr/>
        <p:txBody>
          <a:bodyPr>
            <a:normAutofit fontScale="90000"/>
          </a:bodyPr>
          <a:lstStyle/>
          <a:p>
            <a:r>
              <a:rPr lang="en-US" dirty="0"/>
              <a:t>Black students are disproportionately sent down the school-to-prison pipeline</a:t>
            </a:r>
          </a:p>
        </p:txBody>
      </p:sp>
      <p:sp>
        <p:nvSpPr>
          <p:cNvPr id="3" name="Content Placeholder 2">
            <a:extLst>
              <a:ext uri="{FF2B5EF4-FFF2-40B4-BE49-F238E27FC236}">
                <a16:creationId xmlns:a16="http://schemas.microsoft.com/office/drawing/2014/main" id="{3FE023F2-326E-F94F-935C-CA2FE5570E70}"/>
              </a:ext>
            </a:extLst>
          </p:cNvPr>
          <p:cNvSpPr>
            <a:spLocks noGrp="1"/>
          </p:cNvSpPr>
          <p:nvPr>
            <p:ph idx="1"/>
          </p:nvPr>
        </p:nvSpPr>
        <p:spPr/>
        <p:txBody>
          <a:bodyPr/>
          <a:lstStyle/>
          <a:p>
            <a:r>
              <a:rPr lang="en-US" dirty="0"/>
              <a:t>Black students are only ~15% of the student population, but…</a:t>
            </a:r>
          </a:p>
        </p:txBody>
      </p:sp>
      <p:pic>
        <p:nvPicPr>
          <p:cNvPr id="10244" name="Picture 4" descr="School-to-Prison Pipeline: School disciplinary policies disproportionately affect Black students">
            <a:extLst>
              <a:ext uri="{FF2B5EF4-FFF2-40B4-BE49-F238E27FC236}">
                <a16:creationId xmlns:a16="http://schemas.microsoft.com/office/drawing/2014/main" id="{99E81F87-A152-8A41-BA1F-4474833F9C26}"/>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31848" b="53762"/>
          <a:stretch/>
        </p:blipFill>
        <p:spPr bwMode="auto">
          <a:xfrm>
            <a:off x="1935956" y="3127528"/>
            <a:ext cx="5272088" cy="151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464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C23D4-0C11-EA4C-86F6-904CC5F653F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B4C1DF-8AAB-BF40-8543-4EA1FAF11DC6}"/>
              </a:ext>
            </a:extLst>
          </p:cNvPr>
          <p:cNvSpPr>
            <a:spLocks noGrp="1"/>
          </p:cNvSpPr>
          <p:nvPr>
            <p:ph idx="1"/>
          </p:nvPr>
        </p:nvSpPr>
        <p:spPr/>
        <p:txBody>
          <a:bodyPr/>
          <a:lstStyle/>
          <a:p>
            <a:endParaRPr lang="en-US"/>
          </a:p>
        </p:txBody>
      </p:sp>
      <p:pic>
        <p:nvPicPr>
          <p:cNvPr id="4" name="Picture 4" descr="School-to-Prison Pipeline: School disciplinary policies disproportionately affect Black students">
            <a:extLst>
              <a:ext uri="{FF2B5EF4-FFF2-40B4-BE49-F238E27FC236}">
                <a16:creationId xmlns:a16="http://schemas.microsoft.com/office/drawing/2014/main" id="{39DF4D75-5A41-7C4B-B109-83E47FBB7B6B}"/>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47388" b="5013"/>
          <a:stretch/>
        </p:blipFill>
        <p:spPr bwMode="auto">
          <a:xfrm>
            <a:off x="2103624" y="981941"/>
            <a:ext cx="5272088" cy="5018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366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6151-B756-4D63-AFE8-4645C1607D14}"/>
              </a:ext>
            </a:extLst>
          </p:cNvPr>
          <p:cNvSpPr>
            <a:spLocks noGrp="1"/>
          </p:cNvSpPr>
          <p:nvPr>
            <p:ph type="title"/>
          </p:nvPr>
        </p:nvSpPr>
        <p:spPr/>
        <p:txBody>
          <a:bodyPr/>
          <a:lstStyle/>
          <a:p>
            <a:r>
              <a:rPr lang="en-US">
                <a:cs typeface="Calibri Light"/>
              </a:rPr>
              <a:t>School Brutality</a:t>
            </a:r>
            <a:endParaRPr lang="en-US"/>
          </a:p>
        </p:txBody>
      </p:sp>
      <p:sp>
        <p:nvSpPr>
          <p:cNvPr id="3" name="Content Placeholder 2">
            <a:extLst>
              <a:ext uri="{FF2B5EF4-FFF2-40B4-BE49-F238E27FC236}">
                <a16:creationId xmlns:a16="http://schemas.microsoft.com/office/drawing/2014/main" id="{16598DFC-F1EE-4485-8AAC-90791746532E}"/>
              </a:ext>
            </a:extLst>
          </p:cNvPr>
          <p:cNvSpPr>
            <a:spLocks noGrp="1"/>
          </p:cNvSpPr>
          <p:nvPr>
            <p:ph idx="1"/>
          </p:nvPr>
        </p:nvSpPr>
        <p:spPr>
          <a:xfrm>
            <a:off x="1614488" y="2288374"/>
            <a:ext cx="5915025" cy="2447628"/>
          </a:xfrm>
        </p:spPr>
        <p:txBody>
          <a:bodyPr vert="horz" lIns="51435" tIns="25718" rIns="51435" bIns="25718" rtlCol="0" anchor="t">
            <a:normAutofit/>
          </a:bodyPr>
          <a:lstStyle/>
          <a:p>
            <a:r>
              <a:rPr lang="en-US" dirty="0">
                <a:cs typeface="Calibri"/>
              </a:rPr>
              <a:t>The excessive, unwarranted, and traumatizing use of physical force by state agents upon students.</a:t>
            </a:r>
          </a:p>
          <a:p>
            <a:r>
              <a:rPr lang="en-US" dirty="0">
                <a:cs typeface="Calibri"/>
              </a:rPr>
              <a:t>222,000 documented incidents per year</a:t>
            </a:r>
          </a:p>
        </p:txBody>
      </p:sp>
      <p:pic>
        <p:nvPicPr>
          <p:cNvPr id="4" name="Picture 4">
            <a:extLst>
              <a:ext uri="{FF2B5EF4-FFF2-40B4-BE49-F238E27FC236}">
                <a16:creationId xmlns:a16="http://schemas.microsoft.com/office/drawing/2014/main" id="{21AD0B19-24CF-411A-B659-A5C2C120B6AE}"/>
              </a:ext>
            </a:extLst>
          </p:cNvPr>
          <p:cNvPicPr>
            <a:picLocks noChangeAspect="1"/>
          </p:cNvPicPr>
          <p:nvPr/>
        </p:nvPicPr>
        <p:blipFill>
          <a:blip r:embed="rId3"/>
          <a:stretch>
            <a:fillRect/>
          </a:stretch>
        </p:blipFill>
        <p:spPr>
          <a:xfrm>
            <a:off x="4858476" y="4032807"/>
            <a:ext cx="2497961" cy="1406389"/>
          </a:xfrm>
          <a:prstGeom prst="rect">
            <a:avLst/>
          </a:prstGeom>
        </p:spPr>
      </p:pic>
      <p:pic>
        <p:nvPicPr>
          <p:cNvPr id="5" name="Picture 5" descr="A picture containing person, indoor&#10;&#10;Description automatically generated">
            <a:extLst>
              <a:ext uri="{FF2B5EF4-FFF2-40B4-BE49-F238E27FC236}">
                <a16:creationId xmlns:a16="http://schemas.microsoft.com/office/drawing/2014/main" id="{44342AEC-61B2-4FF9-8796-37776F1556E5}"/>
              </a:ext>
            </a:extLst>
          </p:cNvPr>
          <p:cNvPicPr>
            <a:picLocks noChangeAspect="1"/>
          </p:cNvPicPr>
          <p:nvPr/>
        </p:nvPicPr>
        <p:blipFill>
          <a:blip r:embed="rId4"/>
          <a:stretch>
            <a:fillRect/>
          </a:stretch>
        </p:blipFill>
        <p:spPr>
          <a:xfrm>
            <a:off x="1960373" y="4066270"/>
            <a:ext cx="2552217" cy="1339465"/>
          </a:xfrm>
          <a:prstGeom prst="rect">
            <a:avLst/>
          </a:prstGeom>
        </p:spPr>
      </p:pic>
    </p:spTree>
    <p:extLst>
      <p:ext uri="{BB962C8B-B14F-4D97-AF65-F5344CB8AC3E}">
        <p14:creationId xmlns:p14="http://schemas.microsoft.com/office/powerpoint/2010/main" val="572035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9B886-CD36-6F45-83D6-8033D4992003}"/>
              </a:ext>
            </a:extLst>
          </p:cNvPr>
          <p:cNvSpPr>
            <a:spLocks noGrp="1"/>
          </p:cNvSpPr>
          <p:nvPr>
            <p:ph type="title"/>
          </p:nvPr>
        </p:nvSpPr>
        <p:spPr/>
        <p:txBody>
          <a:bodyPr>
            <a:normAutofit fontScale="90000"/>
          </a:bodyPr>
          <a:lstStyle/>
          <a:p>
            <a:r>
              <a:rPr lang="en-US" dirty="0"/>
              <a:t>Disproportionate school brutality upon Black children</a:t>
            </a:r>
          </a:p>
        </p:txBody>
      </p:sp>
      <p:sp>
        <p:nvSpPr>
          <p:cNvPr id="3" name="Content Placeholder 2">
            <a:extLst>
              <a:ext uri="{FF2B5EF4-FFF2-40B4-BE49-F238E27FC236}">
                <a16:creationId xmlns:a16="http://schemas.microsoft.com/office/drawing/2014/main" id="{C7E1A30E-D642-2A40-80D2-B36312E80673}"/>
              </a:ext>
            </a:extLst>
          </p:cNvPr>
          <p:cNvSpPr>
            <a:spLocks noGrp="1"/>
          </p:cNvSpPr>
          <p:nvPr>
            <p:ph idx="1"/>
          </p:nvPr>
        </p:nvSpPr>
        <p:spPr/>
        <p:txBody>
          <a:bodyPr vert="horz" lIns="68580" tIns="34290" rIns="68580" bIns="34290" rtlCol="0" anchor="t">
            <a:normAutofit/>
          </a:bodyPr>
          <a:lstStyle/>
          <a:p>
            <a:r>
              <a:rPr lang="en-US" dirty="0">
                <a:cs typeface="Calibri"/>
              </a:rPr>
              <a:t>Black students corporally punished </a:t>
            </a:r>
            <a:r>
              <a:rPr lang="en-US" u="sng" dirty="0">
                <a:cs typeface="Calibri"/>
              </a:rPr>
              <a:t>2.5 x</a:t>
            </a:r>
            <a:r>
              <a:rPr lang="en-US" dirty="0">
                <a:cs typeface="Calibri"/>
              </a:rPr>
              <a:t> more than their peers</a:t>
            </a:r>
          </a:p>
          <a:p>
            <a:r>
              <a:rPr lang="en-US" dirty="0"/>
              <a:t>Black girls are </a:t>
            </a:r>
            <a:r>
              <a:rPr lang="en-US" u="sng" dirty="0"/>
              <a:t>2.17 x </a:t>
            </a:r>
            <a:r>
              <a:rPr lang="en-US" dirty="0"/>
              <a:t>more likely than White girls to be restrained, and Black boys are </a:t>
            </a:r>
            <a:r>
              <a:rPr lang="en-US" u="sng" dirty="0"/>
              <a:t>1.58 x </a:t>
            </a:r>
            <a:r>
              <a:rPr lang="en-US" dirty="0"/>
              <a:t>more likely than white boys to be restrained. </a:t>
            </a:r>
            <a:endParaRPr lang="en-US" dirty="0">
              <a:cs typeface="Calibri"/>
            </a:endParaRPr>
          </a:p>
          <a:p>
            <a:r>
              <a:rPr lang="en-US" dirty="0"/>
              <a:t>Black girls are </a:t>
            </a:r>
            <a:r>
              <a:rPr lang="en-US" u="sng" dirty="0"/>
              <a:t>3.01 x </a:t>
            </a:r>
            <a:r>
              <a:rPr lang="en-US" dirty="0"/>
              <a:t>more likely than White girls to be referred to law enforcement and </a:t>
            </a:r>
            <a:r>
              <a:rPr lang="en-US" u="sng" dirty="0"/>
              <a:t>3.66 x </a:t>
            </a:r>
            <a:r>
              <a:rPr lang="en-US" dirty="0"/>
              <a:t>more likely to be arrested at school. Similarly, Black boys are </a:t>
            </a:r>
            <a:r>
              <a:rPr lang="en-US" u="sng" dirty="0"/>
              <a:t>2.15 x </a:t>
            </a:r>
            <a:r>
              <a:rPr lang="en-US" dirty="0"/>
              <a:t>more likely than White boys to be referred to law enforcement and </a:t>
            </a:r>
            <a:r>
              <a:rPr lang="en-US" u="sng" dirty="0"/>
              <a:t>2.44 x</a:t>
            </a:r>
            <a:r>
              <a:rPr lang="en-US" dirty="0"/>
              <a:t> more likely to be arrested at school</a:t>
            </a:r>
          </a:p>
          <a:p>
            <a:endParaRPr lang="en-US" dirty="0">
              <a:cs typeface="Arial"/>
            </a:endParaRPr>
          </a:p>
          <a:p>
            <a:endParaRPr lang="en-US" dirty="0">
              <a:cs typeface="Arial"/>
            </a:endParaRPr>
          </a:p>
          <a:p>
            <a:r>
              <a:rPr lang="en-US">
                <a:cs typeface="Arial"/>
              </a:rPr>
              <a:t>But studies show that Black students are NOT misbehaving more than White students</a:t>
            </a:r>
            <a:endParaRPr lang="en-US" dirty="0">
              <a:cs typeface="Arial"/>
            </a:endParaRPr>
          </a:p>
          <a:p>
            <a:endParaRPr lang="en-US" dirty="0">
              <a:cs typeface="Arial"/>
            </a:endParaRPr>
          </a:p>
        </p:txBody>
      </p:sp>
    </p:spTree>
    <p:extLst>
      <p:ext uri="{BB962C8B-B14F-4D97-AF65-F5344CB8AC3E}">
        <p14:creationId xmlns:p14="http://schemas.microsoft.com/office/powerpoint/2010/main" val="853765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02615-65CF-ACDE-6F43-EFB66EBEF35D}"/>
              </a:ext>
            </a:extLst>
          </p:cNvPr>
          <p:cNvSpPr>
            <a:spLocks noGrp="1"/>
          </p:cNvSpPr>
          <p:nvPr>
            <p:ph type="title"/>
          </p:nvPr>
        </p:nvSpPr>
        <p:spPr/>
        <p:txBody>
          <a:bodyPr/>
          <a:lstStyle/>
          <a:p>
            <a:r>
              <a:rPr lang="en-US" dirty="0">
                <a:cs typeface="Arial"/>
              </a:rPr>
              <a:t>Most of this disproportionality occurs in the South</a:t>
            </a:r>
            <a:endParaRPr lang="en-US" dirty="0"/>
          </a:p>
        </p:txBody>
      </p:sp>
      <p:sp>
        <p:nvSpPr>
          <p:cNvPr id="3" name="Content Placeholder 2">
            <a:extLst>
              <a:ext uri="{FF2B5EF4-FFF2-40B4-BE49-F238E27FC236}">
                <a16:creationId xmlns:a16="http://schemas.microsoft.com/office/drawing/2014/main" id="{37C2255B-FA4F-3DA7-6169-3FB79F68923E}"/>
              </a:ext>
            </a:extLst>
          </p:cNvPr>
          <p:cNvSpPr>
            <a:spLocks noGrp="1"/>
          </p:cNvSpPr>
          <p:nvPr>
            <p:ph idx="1"/>
          </p:nvPr>
        </p:nvSpPr>
        <p:spPr/>
        <p:txBody>
          <a:bodyPr vert="horz" lIns="68580" tIns="34290" rIns="68580" bIns="34290" rtlCol="0" anchor="t">
            <a:normAutofit/>
          </a:bodyPr>
          <a:lstStyle/>
          <a:p>
            <a:r>
              <a:rPr lang="en-US" dirty="0">
                <a:cs typeface="Arial"/>
              </a:rPr>
              <a:t>80% of school corporal punishment occurs in 7 states: Mississippi, Texas, </a:t>
            </a:r>
            <a:r>
              <a:rPr lang="en-US">
                <a:cs typeface="Arial"/>
              </a:rPr>
              <a:t>Alabama, Arkansas, Georgia, Tennessee, and Oklahoma</a:t>
            </a:r>
          </a:p>
          <a:p>
            <a:pPr lvl="1"/>
            <a:r>
              <a:rPr lang="en-US">
                <a:cs typeface="Arial"/>
              </a:rPr>
              <a:t>These states account for 90% of the corporal punishment of Black students </a:t>
            </a:r>
            <a:endParaRPr lang="en-US" dirty="0">
              <a:cs typeface="Arial"/>
            </a:endParaRPr>
          </a:p>
          <a:p>
            <a:pPr lvl="1"/>
            <a:r>
              <a:rPr lang="en-US">
                <a:ea typeface="+mn-lt"/>
                <a:cs typeface="+mn-lt"/>
              </a:rPr>
              <a:t>6 of these states are in the South</a:t>
            </a:r>
          </a:p>
          <a:p>
            <a:pPr lvl="1"/>
            <a:endParaRPr lang="en-US" dirty="0">
              <a:ea typeface="+mn-lt"/>
              <a:cs typeface="+mn-lt"/>
            </a:endParaRPr>
          </a:p>
          <a:p>
            <a:r>
              <a:rPr lang="en-US">
                <a:ea typeface="+mn-lt"/>
                <a:cs typeface="+mn-lt"/>
              </a:rPr>
              <a:t>Counties with larger Black populations display less racial disproportionality </a:t>
            </a:r>
          </a:p>
        </p:txBody>
      </p:sp>
    </p:spTree>
    <p:extLst>
      <p:ext uri="{BB962C8B-B14F-4D97-AF65-F5344CB8AC3E}">
        <p14:creationId xmlns:p14="http://schemas.microsoft.com/office/powerpoint/2010/main" val="1998911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CB45D-C8DD-4B5B-BEC3-A5F62F2A56B2}"/>
              </a:ext>
            </a:extLst>
          </p:cNvPr>
          <p:cNvSpPr>
            <a:spLocks noGrp="1"/>
          </p:cNvSpPr>
          <p:nvPr>
            <p:ph type="title"/>
          </p:nvPr>
        </p:nvSpPr>
        <p:spPr/>
        <p:txBody>
          <a:bodyPr/>
          <a:lstStyle/>
          <a:p>
            <a:endParaRPr lang="en-US"/>
          </a:p>
        </p:txBody>
      </p:sp>
      <p:pic>
        <p:nvPicPr>
          <p:cNvPr id="4" name="Picture 4" descr="Diagram&#10;&#10;Description automatically generated">
            <a:extLst>
              <a:ext uri="{FF2B5EF4-FFF2-40B4-BE49-F238E27FC236}">
                <a16:creationId xmlns:a16="http://schemas.microsoft.com/office/drawing/2014/main" id="{F9BC777D-D78A-4FBB-84B3-9E026E6777B2}"/>
              </a:ext>
            </a:extLst>
          </p:cNvPr>
          <p:cNvPicPr>
            <a:picLocks noGrp="1" noChangeAspect="1"/>
          </p:cNvPicPr>
          <p:nvPr>
            <p:ph idx="1"/>
          </p:nvPr>
        </p:nvPicPr>
        <p:blipFill>
          <a:blip r:embed="rId3"/>
          <a:stretch>
            <a:fillRect/>
          </a:stretch>
        </p:blipFill>
        <p:spPr>
          <a:xfrm>
            <a:off x="2551692" y="-493154"/>
            <a:ext cx="4648400" cy="7346553"/>
          </a:xfrm>
        </p:spPr>
      </p:pic>
      <p:pic>
        <p:nvPicPr>
          <p:cNvPr id="3" name="Picture 4">
            <a:extLst>
              <a:ext uri="{FF2B5EF4-FFF2-40B4-BE49-F238E27FC236}">
                <a16:creationId xmlns:a16="http://schemas.microsoft.com/office/drawing/2014/main" id="{443FBE1C-2DEB-A6D9-04E3-B85C9A7AFCBD}"/>
              </a:ext>
            </a:extLst>
          </p:cNvPr>
          <p:cNvPicPr>
            <a:picLocks noChangeAspect="1"/>
          </p:cNvPicPr>
          <p:nvPr/>
        </p:nvPicPr>
        <p:blipFill rotWithShape="1">
          <a:blip r:embed="rId4"/>
          <a:srcRect l="21164" t="27368" r="19048" b="37368"/>
          <a:stretch/>
        </p:blipFill>
        <p:spPr>
          <a:xfrm>
            <a:off x="4677309" y="5839572"/>
            <a:ext cx="723634" cy="429636"/>
          </a:xfrm>
          <a:prstGeom prst="rect">
            <a:avLst/>
          </a:prstGeom>
        </p:spPr>
      </p:pic>
      <p:pic>
        <p:nvPicPr>
          <p:cNvPr id="5" name="Picture 4">
            <a:extLst>
              <a:ext uri="{FF2B5EF4-FFF2-40B4-BE49-F238E27FC236}">
                <a16:creationId xmlns:a16="http://schemas.microsoft.com/office/drawing/2014/main" id="{CFC777EE-9CF7-39A8-A4F1-7B7634706D44}"/>
              </a:ext>
            </a:extLst>
          </p:cNvPr>
          <p:cNvPicPr>
            <a:picLocks noChangeAspect="1"/>
          </p:cNvPicPr>
          <p:nvPr/>
        </p:nvPicPr>
        <p:blipFill rotWithShape="1">
          <a:blip r:embed="rId4"/>
          <a:srcRect l="21164" t="27368" r="19048" b="37368"/>
          <a:stretch/>
        </p:blipFill>
        <p:spPr>
          <a:xfrm>
            <a:off x="4118651" y="3052706"/>
            <a:ext cx="556679" cy="333316"/>
          </a:xfrm>
          <a:prstGeom prst="rect">
            <a:avLst/>
          </a:prstGeom>
        </p:spPr>
      </p:pic>
    </p:spTree>
    <p:extLst>
      <p:ext uri="{BB962C8B-B14F-4D97-AF65-F5344CB8AC3E}">
        <p14:creationId xmlns:p14="http://schemas.microsoft.com/office/powerpoint/2010/main" val="1671821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42D23-C9F0-4040-95C6-755A1D55A2E9}"/>
              </a:ext>
            </a:extLst>
          </p:cNvPr>
          <p:cNvSpPr>
            <a:spLocks noGrp="1"/>
          </p:cNvSpPr>
          <p:nvPr>
            <p:ph type="title"/>
          </p:nvPr>
        </p:nvSpPr>
        <p:spPr/>
        <p:txBody>
          <a:bodyPr>
            <a:normAutofit fontScale="90000"/>
          </a:bodyPr>
          <a:lstStyle/>
          <a:p>
            <a:r>
              <a:rPr lang="en-US" dirty="0"/>
              <a:t>Adversity/ Adverse Childhood experiences are significant Social determinants of health</a:t>
            </a:r>
          </a:p>
        </p:txBody>
      </p:sp>
      <p:pic>
        <p:nvPicPr>
          <p:cNvPr id="4" name="Picture 4" descr="Map&#10;&#10;Description automatically generated">
            <a:extLst>
              <a:ext uri="{FF2B5EF4-FFF2-40B4-BE49-F238E27FC236}">
                <a16:creationId xmlns:a16="http://schemas.microsoft.com/office/drawing/2014/main" id="{64151292-AE5B-4F17-8CBD-D762123A2FD1}"/>
              </a:ext>
            </a:extLst>
          </p:cNvPr>
          <p:cNvPicPr>
            <a:picLocks noGrp="1" noChangeAspect="1"/>
          </p:cNvPicPr>
          <p:nvPr>
            <p:ph idx="1"/>
          </p:nvPr>
        </p:nvPicPr>
        <p:blipFill>
          <a:blip r:embed="rId3"/>
          <a:stretch>
            <a:fillRect/>
          </a:stretch>
        </p:blipFill>
        <p:spPr>
          <a:xfrm>
            <a:off x="2716657" y="2293126"/>
            <a:ext cx="3636088" cy="3636088"/>
          </a:xfrm>
        </p:spPr>
      </p:pic>
    </p:spTree>
    <p:extLst>
      <p:ext uri="{BB962C8B-B14F-4D97-AF65-F5344CB8AC3E}">
        <p14:creationId xmlns:p14="http://schemas.microsoft.com/office/powerpoint/2010/main" val="1013746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cap="small" dirty="0"/>
              <a:t>What is MLP?</a:t>
            </a:r>
          </a:p>
        </p:txBody>
      </p:sp>
      <p:sp>
        <p:nvSpPr>
          <p:cNvPr id="6" name="Content Placeholder 5"/>
          <p:cNvSpPr>
            <a:spLocks noGrp="1"/>
          </p:cNvSpPr>
          <p:nvPr>
            <p:ph idx="1"/>
          </p:nvPr>
        </p:nvSpPr>
        <p:spPr>
          <a:xfrm>
            <a:off x="82550" y="1824039"/>
            <a:ext cx="8978900" cy="3217862"/>
          </a:xfrm>
        </p:spPr>
        <p:txBody>
          <a:bodyPr/>
          <a:lstStyle/>
          <a:p>
            <a:pPr marL="514350" indent="-514350">
              <a:buFont typeface="+mj-lt"/>
              <a:buAutoNum type="arabicPeriod"/>
            </a:pPr>
            <a:r>
              <a:rPr lang="en-US" sz="2200" dirty="0">
                <a:solidFill>
                  <a:srgbClr val="0070C0"/>
                </a:solidFill>
                <a:latin typeface="Century Gothic" panose="020B0502020202020204" pitchFamily="34" charset="0"/>
              </a:rPr>
              <a:t>Partnership</a:t>
            </a:r>
            <a:r>
              <a:rPr lang="en-US" sz="2800" dirty="0">
                <a:solidFill>
                  <a:srgbClr val="0070C0"/>
                </a:solidFill>
                <a:latin typeface="Century Gothic" panose="020B0502020202020204" pitchFamily="34" charset="0"/>
              </a:rPr>
              <a:t> </a:t>
            </a:r>
            <a:r>
              <a:rPr lang="en-US" sz="1400" dirty="0">
                <a:solidFill>
                  <a:srgbClr val="0070C0"/>
                </a:solidFill>
                <a:latin typeface="Century Gothic" panose="020B0502020202020204" pitchFamily="34" charset="0"/>
              </a:rPr>
              <a:t>between</a:t>
            </a:r>
            <a:r>
              <a:rPr lang="en-US" sz="1600" dirty="0">
                <a:solidFill>
                  <a:srgbClr val="0070C0"/>
                </a:solidFill>
                <a:latin typeface="Century Gothic" panose="020B0502020202020204" pitchFamily="34" charset="0"/>
              </a:rPr>
              <a:t> </a:t>
            </a:r>
            <a:r>
              <a:rPr lang="en-US" sz="3500" b="1" dirty="0">
                <a:solidFill>
                  <a:srgbClr val="0070C0"/>
                </a:solidFill>
                <a:latin typeface="Century Gothic" panose="020B0502020202020204" pitchFamily="34" charset="0"/>
              </a:rPr>
              <a:t>medical and legal</a:t>
            </a:r>
            <a:r>
              <a:rPr lang="en-US" sz="3400" b="1" dirty="0">
                <a:solidFill>
                  <a:srgbClr val="0070C0"/>
                </a:solidFill>
                <a:latin typeface="Century Gothic" panose="020B0502020202020204" pitchFamily="34" charset="0"/>
              </a:rPr>
              <a:t> </a:t>
            </a:r>
            <a:r>
              <a:rPr lang="en-US" sz="2000" dirty="0">
                <a:solidFill>
                  <a:srgbClr val="0070C0"/>
                </a:solidFill>
                <a:latin typeface="Century Gothic" panose="020B0502020202020204" pitchFamily="34" charset="0"/>
              </a:rPr>
              <a:t>professionals..</a:t>
            </a:r>
            <a:r>
              <a:rPr lang="en-US" sz="1800" dirty="0">
                <a:solidFill>
                  <a:srgbClr val="0070C0"/>
                </a:solidFill>
                <a:latin typeface="Century Gothic" panose="020B0502020202020204" pitchFamily="34" charset="0"/>
              </a:rPr>
              <a:t>. </a:t>
            </a:r>
          </a:p>
          <a:p>
            <a:pPr marL="514350" indent="-514350">
              <a:buFont typeface="+mj-lt"/>
              <a:buAutoNum type="arabicPeriod"/>
            </a:pPr>
            <a:r>
              <a:rPr lang="en-US" sz="1800" b="1" dirty="0">
                <a:solidFill>
                  <a:srgbClr val="C00000"/>
                </a:solidFill>
                <a:latin typeface="Perpetua" panose="02020502060401020303" pitchFamily="18" charset="0"/>
              </a:rPr>
              <a:t>In which </a:t>
            </a:r>
            <a:r>
              <a:rPr lang="en-US" sz="2800" b="1" dirty="0">
                <a:solidFill>
                  <a:srgbClr val="C00000"/>
                </a:solidFill>
                <a:latin typeface="Perpetua" panose="02020502060401020303" pitchFamily="18" charset="0"/>
              </a:rPr>
              <a:t>legal service providers use </a:t>
            </a:r>
            <a:r>
              <a:rPr lang="en-US" sz="4400" b="1" dirty="0">
                <a:solidFill>
                  <a:srgbClr val="C00000"/>
                </a:solidFill>
                <a:latin typeface="Perpetua" panose="02020502060401020303" pitchFamily="18" charset="0"/>
              </a:rPr>
              <a:t>the law </a:t>
            </a:r>
            <a:r>
              <a:rPr lang="en-US" sz="1800" b="1" dirty="0">
                <a:solidFill>
                  <a:srgbClr val="C00000"/>
                </a:solidFill>
                <a:latin typeface="Perpetua" panose="02020502060401020303" pitchFamily="18" charset="0"/>
              </a:rPr>
              <a:t>. . .</a:t>
            </a:r>
          </a:p>
          <a:p>
            <a:pPr marL="514350" indent="-514350">
              <a:buFont typeface="+mj-lt"/>
              <a:buAutoNum type="arabicPeriod"/>
            </a:pPr>
            <a:r>
              <a:rPr lang="en-US" sz="2000" b="1" dirty="0"/>
              <a:t>To address </a:t>
            </a:r>
            <a:r>
              <a:rPr lang="en-US" sz="3600" b="1" dirty="0"/>
              <a:t>social determinants of health  </a:t>
            </a:r>
            <a:r>
              <a:rPr lang="en-US" sz="2800" b="1" dirty="0"/>
              <a:t>. . .</a:t>
            </a:r>
          </a:p>
          <a:p>
            <a:pPr marL="514350" indent="-514350">
              <a:buFont typeface="+mj-lt"/>
              <a:buAutoNum type="arabicPeriod"/>
            </a:pPr>
            <a:r>
              <a:rPr lang="en-US" sz="1800" i="1" cap="small" dirty="0"/>
              <a:t>In order to create </a:t>
            </a:r>
            <a:r>
              <a:rPr lang="en-US" sz="5000" cap="small" dirty="0" err="1"/>
              <a:t>better.health.outcomes</a:t>
            </a:r>
            <a:r>
              <a:rPr lang="en-US" sz="5000" cap="small" dirty="0"/>
              <a:t>.</a:t>
            </a:r>
            <a:r>
              <a:rPr lang="en-US" sz="4800" cap="small" dirty="0"/>
              <a:t>  </a:t>
            </a:r>
          </a:p>
        </p:txBody>
      </p:sp>
    </p:spTree>
    <p:extLst>
      <p:ext uri="{BB962C8B-B14F-4D97-AF65-F5344CB8AC3E}">
        <p14:creationId xmlns:p14="http://schemas.microsoft.com/office/powerpoint/2010/main" val="3797363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28675"/>
            <a:ext cx="8229600" cy="990600"/>
          </a:xfrm>
        </p:spPr>
        <p:txBody>
          <a:bodyPr/>
          <a:lstStyle/>
          <a:p>
            <a:r>
              <a:rPr lang="en-US" dirty="0"/>
              <a:t>Trauma is…</a:t>
            </a:r>
          </a:p>
        </p:txBody>
      </p:sp>
      <p:sp>
        <p:nvSpPr>
          <p:cNvPr id="6" name="Content Placeholder 5"/>
          <p:cNvSpPr>
            <a:spLocks noGrp="1"/>
          </p:cNvSpPr>
          <p:nvPr>
            <p:ph idx="1"/>
          </p:nvPr>
        </p:nvSpPr>
        <p:spPr>
          <a:xfrm>
            <a:off x="457200" y="1981200"/>
            <a:ext cx="8229600" cy="4876800"/>
          </a:xfrm>
        </p:spPr>
        <p:txBody>
          <a:bodyPr>
            <a:noAutofit/>
          </a:bodyPr>
          <a:lstStyle/>
          <a:p>
            <a:r>
              <a:rPr lang="en-US" sz="2200" dirty="0"/>
              <a:t>Any event that overwhelms the child’s ability to cope with the experience and elicits feelings of terror, powerlessness, and out-of-control physiological arousal</a:t>
            </a:r>
          </a:p>
          <a:p>
            <a:endParaRPr lang="en-US" sz="2200" dirty="0"/>
          </a:p>
          <a:p>
            <a:r>
              <a:rPr lang="en-US" sz="2200" dirty="0"/>
              <a:t>Typically occurs when a child is faced with an intense, frightening event that threatens or causes harm to the child or another’s physical or psychological well-being and the child lacks sufficient support from others to cope.</a:t>
            </a:r>
          </a:p>
          <a:p>
            <a:endParaRPr lang="en-US" sz="2200" dirty="0"/>
          </a:p>
          <a:p>
            <a:r>
              <a:rPr lang="en-US" sz="2200" dirty="0"/>
              <a:t>Can be episodic or occur over a long period of time.</a:t>
            </a:r>
          </a:p>
        </p:txBody>
      </p:sp>
      <p:pic>
        <p:nvPicPr>
          <p:cNvPr id="5122" name="Picture 2" descr="Past trauma may haunt your future health - Harvard Health">
            <a:extLst>
              <a:ext uri="{FF2B5EF4-FFF2-40B4-BE49-F238E27FC236}">
                <a16:creationId xmlns:a16="http://schemas.microsoft.com/office/drawing/2014/main" id="{5777CBD8-51F7-7E49-B057-BCAC2375FAA0}"/>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47491" y="0"/>
            <a:ext cx="2490553"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979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6B9B-A07B-0743-88E8-70290EBE7780}"/>
              </a:ext>
            </a:extLst>
          </p:cNvPr>
          <p:cNvSpPr>
            <a:spLocks noGrp="1"/>
          </p:cNvSpPr>
          <p:nvPr>
            <p:ph type="title"/>
          </p:nvPr>
        </p:nvSpPr>
        <p:spPr>
          <a:xfrm>
            <a:off x="298971" y="746761"/>
            <a:ext cx="8229600" cy="990600"/>
          </a:xfrm>
        </p:spPr>
        <p:txBody>
          <a:bodyPr>
            <a:normAutofit fontScale="90000"/>
          </a:bodyPr>
          <a:lstStyle/>
          <a:p>
            <a:r>
              <a:rPr lang="en-US" dirty="0"/>
              <a:t>Adversity in any form can be trauma if it causes long-term harm</a:t>
            </a:r>
          </a:p>
        </p:txBody>
      </p:sp>
      <p:sp>
        <p:nvSpPr>
          <p:cNvPr id="3" name="Content Placeholder 2">
            <a:extLst>
              <a:ext uri="{FF2B5EF4-FFF2-40B4-BE49-F238E27FC236}">
                <a16:creationId xmlns:a16="http://schemas.microsoft.com/office/drawing/2014/main" id="{5082A731-55AB-534E-BE78-DA434BFEB617}"/>
              </a:ext>
            </a:extLst>
          </p:cNvPr>
          <p:cNvSpPr>
            <a:spLocks noGrp="1"/>
          </p:cNvSpPr>
          <p:nvPr>
            <p:ph idx="1"/>
          </p:nvPr>
        </p:nvSpPr>
        <p:spPr>
          <a:xfrm>
            <a:off x="148281" y="2024243"/>
            <a:ext cx="8995719" cy="5088924"/>
          </a:xfrm>
        </p:spPr>
        <p:txBody>
          <a:bodyPr/>
          <a:lstStyle/>
          <a:p>
            <a:r>
              <a:rPr lang="en-US" sz="2300" b="1" dirty="0"/>
              <a:t>Poverty</a:t>
            </a:r>
            <a:r>
              <a:rPr lang="en-US" sz="2300" dirty="0"/>
              <a:t> and lack of access to basic necessities</a:t>
            </a:r>
            <a:endParaRPr lang="en-US" sz="2300" b="1" dirty="0"/>
          </a:p>
          <a:p>
            <a:r>
              <a:rPr lang="en-US" sz="2300" b="1" dirty="0"/>
              <a:t>Dysfunction at home</a:t>
            </a:r>
            <a:r>
              <a:rPr lang="en-US" sz="2300" dirty="0"/>
              <a:t>: domestic violence, neglect, physical/sexual/emotional abuse, substance use, incarceration of a family member, untreated mental health problems in a family member, parental separation, removal from primary caretakers</a:t>
            </a:r>
          </a:p>
          <a:p>
            <a:r>
              <a:rPr lang="en-US" sz="2300" b="1" dirty="0"/>
              <a:t>Community violence</a:t>
            </a:r>
            <a:r>
              <a:rPr lang="en-US" sz="2300" dirty="0"/>
              <a:t>: abuse by police, gang &amp; drug activity, bullying</a:t>
            </a:r>
          </a:p>
          <a:p>
            <a:r>
              <a:rPr lang="en-US" sz="2300" b="1" dirty="0"/>
              <a:t>Medical</a:t>
            </a:r>
            <a:r>
              <a:rPr lang="en-US" sz="2300" dirty="0"/>
              <a:t>: Covid-19 death and illness, chronic illness, medical procedures, major injuries and illnesses.</a:t>
            </a:r>
          </a:p>
          <a:p>
            <a:r>
              <a:rPr lang="en-US" sz="2300" b="1" dirty="0"/>
              <a:t>Educational</a:t>
            </a:r>
            <a:r>
              <a:rPr lang="en-US" sz="2300" dirty="0"/>
              <a:t>: Expulsion, suspension, arrest, </a:t>
            </a:r>
          </a:p>
          <a:p>
            <a:pPr marL="0" indent="0">
              <a:buNone/>
            </a:pPr>
            <a:r>
              <a:rPr lang="en-US" sz="2300" dirty="0"/>
              <a:t>  retention, bullying </a:t>
            </a:r>
            <a:endParaRPr lang="en-US" sz="2300" b="1" dirty="0"/>
          </a:p>
          <a:p>
            <a:endParaRPr lang="en-US" dirty="0"/>
          </a:p>
        </p:txBody>
      </p:sp>
      <p:pic>
        <p:nvPicPr>
          <p:cNvPr id="5" name="Picture 4">
            <a:extLst>
              <a:ext uri="{FF2B5EF4-FFF2-40B4-BE49-F238E27FC236}">
                <a16:creationId xmlns:a16="http://schemas.microsoft.com/office/drawing/2014/main" id="{BFC075D0-BD48-B642-98B3-00D47DF8BCE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27670" y="5120640"/>
            <a:ext cx="2637488" cy="1737360"/>
          </a:xfrm>
          <a:prstGeom prst="rect">
            <a:avLst/>
          </a:prstGeom>
        </p:spPr>
      </p:pic>
    </p:spTree>
    <p:extLst>
      <p:ext uri="{BB962C8B-B14F-4D97-AF65-F5344CB8AC3E}">
        <p14:creationId xmlns:p14="http://schemas.microsoft.com/office/powerpoint/2010/main" val="46228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6B9B-A07B-0743-88E8-70290EBE7780}"/>
              </a:ext>
            </a:extLst>
          </p:cNvPr>
          <p:cNvSpPr>
            <a:spLocks noGrp="1"/>
          </p:cNvSpPr>
          <p:nvPr>
            <p:ph type="title"/>
          </p:nvPr>
        </p:nvSpPr>
        <p:spPr>
          <a:xfrm>
            <a:off x="479504" y="583445"/>
            <a:ext cx="8229600" cy="990600"/>
          </a:xfrm>
        </p:spPr>
        <p:txBody>
          <a:bodyPr>
            <a:normAutofit fontScale="90000"/>
          </a:bodyPr>
          <a:lstStyle/>
          <a:p>
            <a:r>
              <a:rPr lang="en-US" dirty="0"/>
              <a:t>Adversity in any form can be trauma if it causes long-term harm</a:t>
            </a:r>
          </a:p>
        </p:txBody>
      </p:sp>
      <p:sp>
        <p:nvSpPr>
          <p:cNvPr id="3" name="Content Placeholder 2">
            <a:extLst>
              <a:ext uri="{FF2B5EF4-FFF2-40B4-BE49-F238E27FC236}">
                <a16:creationId xmlns:a16="http://schemas.microsoft.com/office/drawing/2014/main" id="{5082A731-55AB-534E-BE78-DA434BFEB617}"/>
              </a:ext>
            </a:extLst>
          </p:cNvPr>
          <p:cNvSpPr>
            <a:spLocks noGrp="1"/>
          </p:cNvSpPr>
          <p:nvPr>
            <p:ph idx="1"/>
          </p:nvPr>
        </p:nvSpPr>
        <p:spPr>
          <a:xfrm>
            <a:off x="370703" y="1769076"/>
            <a:ext cx="8995719" cy="5088924"/>
          </a:xfrm>
        </p:spPr>
        <p:txBody>
          <a:bodyPr/>
          <a:lstStyle/>
          <a:p>
            <a:r>
              <a:rPr lang="en-US" sz="2300" b="1" dirty="0"/>
              <a:t>Environmental</a:t>
            </a:r>
            <a:r>
              <a:rPr lang="en-US" sz="2300" dirty="0"/>
              <a:t>: lack of green or recreational space, blighted housing, poor housing conditions, climate change, natural disasters, homelessness</a:t>
            </a:r>
          </a:p>
          <a:p>
            <a:r>
              <a:rPr lang="en-US" sz="2300" b="1" dirty="0"/>
              <a:t>Immigration: </a:t>
            </a:r>
            <a:r>
              <a:rPr lang="en-US" sz="2300" dirty="0"/>
              <a:t>parental deportation, family separation, forced placement in boarding schools</a:t>
            </a:r>
            <a:endParaRPr lang="en-US" sz="2300" b="1" dirty="0"/>
          </a:p>
          <a:p>
            <a:r>
              <a:rPr lang="en-US" sz="2300" b="1" dirty="0"/>
              <a:t>Structural oppression</a:t>
            </a:r>
            <a:r>
              <a:rPr lang="en-US" sz="2300" dirty="0"/>
              <a:t>: abuse by police, mass incarceration, barriers to voting, inadequate educational and employment opportunities</a:t>
            </a:r>
          </a:p>
          <a:p>
            <a:r>
              <a:rPr lang="en-US" sz="2300" b="1" dirty="0"/>
              <a:t>Historic trauma</a:t>
            </a:r>
            <a:r>
              <a:rPr lang="en-US" sz="2300" dirty="0"/>
              <a:t>: </a:t>
            </a:r>
            <a:r>
              <a:rPr lang="en-US" sz="2300" dirty="0">
                <a:highlight>
                  <a:srgbClr val="FFFF00"/>
                </a:highlight>
              </a:rPr>
              <a:t>Slavery</a:t>
            </a:r>
            <a:r>
              <a:rPr lang="en-US" sz="2300" dirty="0"/>
              <a:t>, the Holocaust, forced displacement, family detention, </a:t>
            </a:r>
          </a:p>
          <a:p>
            <a:r>
              <a:rPr lang="en-US" sz="2300" b="1" dirty="0"/>
              <a:t>Intergenerational trauma</a:t>
            </a:r>
            <a:r>
              <a:rPr lang="en-US" sz="2300" dirty="0"/>
              <a:t>: passed through families</a:t>
            </a:r>
            <a:endParaRPr lang="en-US" sz="2300" b="1" dirty="0"/>
          </a:p>
          <a:p>
            <a:endParaRPr lang="en-US" dirty="0"/>
          </a:p>
        </p:txBody>
      </p:sp>
      <p:pic>
        <p:nvPicPr>
          <p:cNvPr id="5" name="Picture 4">
            <a:extLst>
              <a:ext uri="{FF2B5EF4-FFF2-40B4-BE49-F238E27FC236}">
                <a16:creationId xmlns:a16="http://schemas.microsoft.com/office/drawing/2014/main" id="{BFC075D0-BD48-B642-98B3-00D47DF8BCE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07292" y="5702177"/>
            <a:ext cx="1737854" cy="1144755"/>
          </a:xfrm>
          <a:prstGeom prst="rect">
            <a:avLst/>
          </a:prstGeom>
        </p:spPr>
      </p:pic>
    </p:spTree>
    <p:extLst>
      <p:ext uri="{BB962C8B-B14F-4D97-AF65-F5344CB8AC3E}">
        <p14:creationId xmlns:p14="http://schemas.microsoft.com/office/powerpoint/2010/main" val="1319922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is common</a:t>
            </a:r>
          </a:p>
        </p:txBody>
      </p:sp>
      <p:sp>
        <p:nvSpPr>
          <p:cNvPr id="3" name="Content Placeholder 2"/>
          <p:cNvSpPr>
            <a:spLocks noGrp="1"/>
          </p:cNvSpPr>
          <p:nvPr>
            <p:ph idx="1"/>
          </p:nvPr>
        </p:nvSpPr>
        <p:spPr>
          <a:xfrm>
            <a:off x="886935" y="1330281"/>
            <a:ext cx="7800999" cy="4355717"/>
          </a:xfrm>
        </p:spPr>
        <p:txBody>
          <a:bodyPr/>
          <a:lstStyle/>
          <a:p>
            <a:r>
              <a:rPr lang="en-US" b="1" dirty="0"/>
              <a:t>2 </a:t>
            </a:r>
            <a:r>
              <a:rPr lang="en-US" dirty="0"/>
              <a:t>of 3 American adults have at least 1 Adverse Childhood Experience (ACE):</a:t>
            </a:r>
          </a:p>
          <a:p>
            <a:pPr marL="530352" lvl="1" indent="0">
              <a:buNone/>
            </a:pPr>
            <a:endParaRPr lang="en-US" i="0" dirty="0"/>
          </a:p>
        </p:txBody>
      </p:sp>
      <p:pic>
        <p:nvPicPr>
          <p:cNvPr id="7" name="Picture 6" descr="Screen Shot 2019-11-15 at 6.45.55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76480" y="2254956"/>
            <a:ext cx="5902934" cy="4603044"/>
          </a:xfrm>
          <a:prstGeom prst="rect">
            <a:avLst/>
          </a:prstGeom>
        </p:spPr>
      </p:pic>
    </p:spTree>
    <p:extLst>
      <p:ext uri="{BB962C8B-B14F-4D97-AF65-F5344CB8AC3E}">
        <p14:creationId xmlns:p14="http://schemas.microsoft.com/office/powerpoint/2010/main" val="7223860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Trauma’s impact on children is broader than originally thought</a:t>
            </a:r>
          </a:p>
        </p:txBody>
      </p:sp>
      <p:sp>
        <p:nvSpPr>
          <p:cNvPr id="3" name="Content Placeholder 2"/>
          <p:cNvSpPr>
            <a:spLocks noGrp="1"/>
          </p:cNvSpPr>
          <p:nvPr>
            <p:ph idx="1"/>
          </p:nvPr>
        </p:nvSpPr>
        <p:spPr/>
        <p:txBody>
          <a:bodyPr>
            <a:normAutofit/>
          </a:bodyPr>
          <a:lstStyle/>
          <a:p>
            <a:r>
              <a:rPr lang="en-US" sz="2400" dirty="0"/>
              <a:t>Causes toxic stress, disability, disease, early death</a:t>
            </a:r>
          </a:p>
          <a:p>
            <a:r>
              <a:rPr lang="en-US" sz="2400" dirty="0"/>
              <a:t>Changes the </a:t>
            </a:r>
            <a:r>
              <a:rPr lang="en-US" sz="2400" dirty="0">
                <a:sym typeface="Wingdings"/>
              </a:rPr>
              <a:t>brain’s architecture</a:t>
            </a:r>
          </a:p>
          <a:p>
            <a:r>
              <a:rPr lang="en-US" sz="2400" dirty="0">
                <a:sym typeface="Wingdings"/>
              </a:rPr>
              <a:t>Disrupts ability to form trusting relationships</a:t>
            </a:r>
          </a:p>
          <a:p>
            <a:r>
              <a:rPr lang="en-US" sz="2400" dirty="0"/>
              <a:t>Causes hypersensitivity to threat </a:t>
            </a:r>
            <a:endParaRPr lang="en-US" sz="2400" dirty="0">
              <a:sym typeface="Wingdings"/>
            </a:endParaRPr>
          </a:p>
          <a:p>
            <a:pPr marL="0" indent="0">
              <a:buNone/>
            </a:pPr>
            <a:r>
              <a:rPr lang="en-US" sz="2400" dirty="0">
                <a:sym typeface="Wingdings"/>
              </a:rPr>
              <a:t>   non-threatening stimuli  fight/flight/freeze mode</a:t>
            </a:r>
          </a:p>
          <a:p>
            <a:pPr marL="41148" indent="-342900"/>
            <a:r>
              <a:rPr lang="en-US" sz="2400" dirty="0">
                <a:sym typeface="Wingdings"/>
              </a:rPr>
              <a:t>Sensory processing and language problems</a:t>
            </a:r>
            <a:endParaRPr lang="en-US" sz="2400" i="0" dirty="0">
              <a:sym typeface="Wingdings"/>
            </a:endParaRPr>
          </a:p>
        </p:txBody>
      </p:sp>
      <p:pic>
        <p:nvPicPr>
          <p:cNvPr id="4" name="Picture 3"/>
          <p:cNvPicPr>
            <a:picLocks noChangeAspect="1"/>
          </p:cNvPicPr>
          <p:nvPr/>
        </p:nvPicPr>
        <p:blipFill>
          <a:blip r:embed="rId3"/>
          <a:stretch>
            <a:fillRect/>
          </a:stretch>
        </p:blipFill>
        <p:spPr>
          <a:xfrm>
            <a:off x="5266295" y="4953000"/>
            <a:ext cx="3000375" cy="1524000"/>
          </a:xfrm>
          <a:prstGeom prst="rect">
            <a:avLst/>
          </a:prstGeom>
        </p:spPr>
      </p:pic>
    </p:spTree>
    <p:extLst>
      <p:ext uri="{BB962C8B-B14F-4D97-AF65-F5344CB8AC3E}">
        <p14:creationId xmlns:p14="http://schemas.microsoft.com/office/powerpoint/2010/main" val="739576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201" y="302840"/>
            <a:ext cx="8627461" cy="1485900"/>
          </a:xfrm>
        </p:spPr>
        <p:txBody>
          <a:bodyPr/>
          <a:lstStyle/>
          <a:p>
            <a:r>
              <a:rPr lang="en-US" dirty="0"/>
              <a:t>Trauma impairs success at school</a:t>
            </a:r>
          </a:p>
        </p:txBody>
      </p:sp>
      <p:sp>
        <p:nvSpPr>
          <p:cNvPr id="3" name="Content Placeholder 2"/>
          <p:cNvSpPr>
            <a:spLocks noGrp="1"/>
          </p:cNvSpPr>
          <p:nvPr>
            <p:ph idx="1"/>
          </p:nvPr>
        </p:nvSpPr>
        <p:spPr>
          <a:xfrm>
            <a:off x="1028700" y="1612462"/>
            <a:ext cx="7200900" cy="4998630"/>
          </a:xfrm>
        </p:spPr>
        <p:txBody>
          <a:bodyPr>
            <a:normAutofit/>
          </a:bodyPr>
          <a:lstStyle/>
          <a:p>
            <a:r>
              <a:rPr lang="en-US" sz="2400" b="1" dirty="0"/>
              <a:t>Impairs learning</a:t>
            </a:r>
          </a:p>
          <a:p>
            <a:pPr lvl="1"/>
            <a:r>
              <a:rPr lang="en-US" sz="2400" i="0" dirty="0"/>
              <a:t>Impairs executive function, memory, language  development, and sensory processing</a:t>
            </a:r>
          </a:p>
          <a:p>
            <a:r>
              <a:rPr lang="en-US" sz="2400" b="1" dirty="0"/>
              <a:t>Impairs behavior</a:t>
            </a:r>
          </a:p>
          <a:p>
            <a:pPr lvl="1"/>
            <a:r>
              <a:rPr lang="en-US" sz="2400" i="0" dirty="0"/>
              <a:t>Increases impulsivity and hypersensitivity to threat (fight/flight/freeze response)</a:t>
            </a:r>
          </a:p>
          <a:p>
            <a:pPr lvl="1"/>
            <a:r>
              <a:rPr lang="en-US" sz="2400" i="0" dirty="0"/>
              <a:t>Impairs logical and sequential thinking</a:t>
            </a:r>
          </a:p>
          <a:p>
            <a:r>
              <a:rPr lang="en-US" sz="2400" b="1" dirty="0"/>
              <a:t>Impairs development of healthy relationships</a:t>
            </a:r>
          </a:p>
        </p:txBody>
      </p:sp>
      <p:pic>
        <p:nvPicPr>
          <p:cNvPr id="4" name="Picture 2">
            <a:extLst>
              <a:ext uri="{FF2B5EF4-FFF2-40B4-BE49-F238E27FC236}">
                <a16:creationId xmlns:a16="http://schemas.microsoft.com/office/drawing/2014/main" id="{74B7F346-A5EA-F14E-9952-BB8FFCBD09B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78931" y="5245538"/>
            <a:ext cx="2327672" cy="17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5965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Executive Functioning Problems Affect School Performance</a:t>
            </a:r>
          </a:p>
        </p:txBody>
      </p:sp>
      <p:sp>
        <p:nvSpPr>
          <p:cNvPr id="3" name="Content Placeholder 2"/>
          <p:cNvSpPr>
            <a:spLocks noGrp="1"/>
          </p:cNvSpPr>
          <p:nvPr>
            <p:ph idx="1"/>
          </p:nvPr>
        </p:nvSpPr>
        <p:spPr/>
        <p:txBody>
          <a:bodyPr>
            <a:normAutofit/>
          </a:bodyPr>
          <a:lstStyle/>
          <a:p>
            <a:r>
              <a:rPr lang="en-US" dirty="0"/>
              <a:t>Difficulty:</a:t>
            </a:r>
          </a:p>
          <a:p>
            <a:pPr lvl="1"/>
            <a:r>
              <a:rPr lang="en-US" dirty="0"/>
              <a:t>concentrating in school</a:t>
            </a:r>
          </a:p>
          <a:p>
            <a:pPr lvl="1"/>
            <a:r>
              <a:rPr lang="en-US" dirty="0"/>
              <a:t>accomplishing tasks at school</a:t>
            </a:r>
          </a:p>
          <a:p>
            <a:pPr lvl="1"/>
            <a:r>
              <a:rPr lang="en-US" dirty="0"/>
              <a:t>remembering what’s taught</a:t>
            </a:r>
          </a:p>
          <a:p>
            <a:pPr lvl="1"/>
            <a:r>
              <a:rPr lang="en-US" dirty="0"/>
              <a:t>completing homework</a:t>
            </a:r>
          </a:p>
          <a:p>
            <a:pPr lvl="1"/>
            <a:r>
              <a:rPr lang="en-US" dirty="0"/>
              <a:t>pursuing goals</a:t>
            </a:r>
          </a:p>
          <a:p>
            <a:pPr lvl="1"/>
            <a:endParaRPr lang="en-US" dirty="0"/>
          </a:p>
          <a:p>
            <a:pPr marL="150876" lvl="1" indent="0">
              <a:buNone/>
            </a:pPr>
            <a:r>
              <a:rPr lang="en-US" dirty="0">
                <a:sym typeface="Wingdings" panose="05000000000000000000" pitchFamily="2" charset="2"/>
              </a:rPr>
              <a:t>    Poorer grades and test scores, less likely to graduate</a:t>
            </a:r>
            <a:endParaRPr lang="en-US" dirty="0"/>
          </a:p>
          <a:p>
            <a:r>
              <a:rPr lang="en-US" dirty="0"/>
              <a:t>Impulse control problems </a:t>
            </a:r>
          </a:p>
          <a:p>
            <a:pPr lvl="1"/>
            <a:r>
              <a:rPr lang="en-US" dirty="0"/>
              <a:t>Problems in controlling behavior</a:t>
            </a:r>
          </a:p>
          <a:p>
            <a:pPr marL="150876" lvl="1" indent="0">
              <a:buNone/>
            </a:pPr>
            <a:r>
              <a:rPr lang="en-US" dirty="0">
                <a:sym typeface="Wingdings" panose="05000000000000000000" pitchFamily="2" charset="2"/>
              </a:rPr>
              <a:t>    </a:t>
            </a:r>
            <a:r>
              <a:rPr lang="en-US" dirty="0"/>
              <a:t>Discipline problems</a:t>
            </a:r>
          </a:p>
          <a:p>
            <a:pPr marL="150876" lvl="1" indent="0">
              <a:buNone/>
            </a:pPr>
            <a:r>
              <a:rPr lang="en-US" dirty="0"/>
              <a:t>   </a:t>
            </a:r>
            <a:r>
              <a:rPr lang="en-US" dirty="0">
                <a:sym typeface="Wingdings" panose="05000000000000000000" pitchFamily="2" charset="2"/>
              </a:rPr>
              <a:t> More likely to be incarcerated</a:t>
            </a:r>
            <a:endParaRPr lang="en-US" dirty="0"/>
          </a:p>
        </p:txBody>
      </p:sp>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87012" y="1876426"/>
            <a:ext cx="2699788"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324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87974" y="1860659"/>
            <a:ext cx="5922781" cy="4442085"/>
          </a:xfrm>
          <a:prstGeom prst="rect">
            <a:avLst/>
          </a:prstGeom>
        </p:spPr>
      </p:pic>
      <p:sp>
        <p:nvSpPr>
          <p:cNvPr id="2" name="Title 1"/>
          <p:cNvSpPr>
            <a:spLocks noGrp="1"/>
          </p:cNvSpPr>
          <p:nvPr>
            <p:ph type="title"/>
          </p:nvPr>
        </p:nvSpPr>
        <p:spPr/>
        <p:txBody>
          <a:bodyPr>
            <a:normAutofit fontScale="90000"/>
          </a:bodyPr>
          <a:lstStyle/>
          <a:p>
            <a:r>
              <a:rPr lang="en-US" dirty="0"/>
              <a:t>Trauma is associated with many mental health effects and diagnoses</a:t>
            </a:r>
          </a:p>
        </p:txBody>
      </p:sp>
      <p:sp>
        <p:nvSpPr>
          <p:cNvPr id="3" name="Content Placeholder 2"/>
          <p:cNvSpPr>
            <a:spLocks noGrp="1"/>
          </p:cNvSpPr>
          <p:nvPr>
            <p:ph idx="1"/>
          </p:nvPr>
        </p:nvSpPr>
        <p:spPr>
          <a:xfrm>
            <a:off x="0" y="1860659"/>
            <a:ext cx="3087974" cy="3880574"/>
          </a:xfrm>
        </p:spPr>
        <p:txBody>
          <a:bodyPr>
            <a:normAutofit fontScale="92500" lnSpcReduction="10000"/>
          </a:bodyPr>
          <a:lstStyle/>
          <a:p>
            <a:r>
              <a:rPr lang="en-US" dirty="0">
                <a:sym typeface="Wingdings" panose="05000000000000000000" pitchFamily="2" charset="2"/>
              </a:rPr>
              <a:t> depression, anxiety, PTSD</a:t>
            </a:r>
          </a:p>
          <a:p>
            <a:endParaRPr lang="en-US" dirty="0">
              <a:sym typeface="Wingdings" panose="05000000000000000000" pitchFamily="2" charset="2"/>
            </a:endParaRPr>
          </a:p>
          <a:p>
            <a:r>
              <a:rPr lang="en-US" dirty="0">
                <a:sym typeface="Wingdings" panose="05000000000000000000" pitchFamily="2" charset="2"/>
              </a:rPr>
              <a:t> ADHD</a:t>
            </a:r>
          </a:p>
          <a:p>
            <a:endParaRPr lang="en-US" dirty="0">
              <a:sym typeface="Wingdings" panose="05000000000000000000" pitchFamily="2" charset="2"/>
            </a:endParaRPr>
          </a:p>
          <a:p>
            <a:r>
              <a:rPr lang="en-US" dirty="0">
                <a:sym typeface="Wingdings" panose="05000000000000000000" pitchFamily="2" charset="2"/>
              </a:rPr>
              <a:t> oppositional defiant disorder,</a:t>
            </a:r>
          </a:p>
          <a:p>
            <a:pPr marL="0" indent="0">
              <a:buNone/>
            </a:pPr>
            <a:r>
              <a:rPr lang="en-US" dirty="0">
                <a:sym typeface="Wingdings" panose="05000000000000000000" pitchFamily="2" charset="2"/>
              </a:rPr>
              <a:t>  conduct disorder,</a:t>
            </a:r>
          </a:p>
          <a:p>
            <a:pPr marL="0" indent="0">
              <a:buNone/>
            </a:pPr>
            <a:r>
              <a:rPr lang="en-US" dirty="0">
                <a:sym typeface="Wingdings" panose="05000000000000000000" pitchFamily="2" charset="2"/>
              </a:rPr>
              <a:t>  reactive attachment     </a:t>
            </a:r>
          </a:p>
          <a:p>
            <a:pPr marL="0" indent="0">
              <a:buNone/>
            </a:pPr>
            <a:r>
              <a:rPr lang="en-US" dirty="0">
                <a:sym typeface="Wingdings" panose="05000000000000000000" pitchFamily="2" charset="2"/>
              </a:rPr>
              <a:t>  disorder </a:t>
            </a:r>
          </a:p>
        </p:txBody>
      </p:sp>
      <p:sp>
        <p:nvSpPr>
          <p:cNvPr id="5" name="TextBox 4">
            <a:extLst>
              <a:ext uri="{FF2B5EF4-FFF2-40B4-BE49-F238E27FC236}">
                <a16:creationId xmlns:a16="http://schemas.microsoft.com/office/drawing/2014/main" id="{F26299EF-7854-BC48-AFEA-207ECA2278C7}"/>
              </a:ext>
            </a:extLst>
          </p:cNvPr>
          <p:cNvSpPr txBox="1"/>
          <p:nvPr/>
        </p:nvSpPr>
        <p:spPr>
          <a:xfrm>
            <a:off x="2088292" y="6398833"/>
            <a:ext cx="5339988" cy="369332"/>
          </a:xfrm>
          <a:prstGeom prst="rect">
            <a:avLst/>
          </a:prstGeom>
          <a:noFill/>
        </p:spPr>
        <p:txBody>
          <a:bodyPr wrap="none" rtlCol="0">
            <a:spAutoFit/>
          </a:bodyPr>
          <a:lstStyle/>
          <a:p>
            <a:r>
              <a:rPr lang="en-US" dirty="0">
                <a:solidFill>
                  <a:srgbClr val="C00000"/>
                </a:solidFill>
              </a:rPr>
              <a:t>“Developmental Trauma” is a proposed diagnosis  </a:t>
            </a:r>
          </a:p>
        </p:txBody>
      </p:sp>
    </p:spTree>
    <p:extLst>
      <p:ext uri="{BB962C8B-B14F-4D97-AF65-F5344CB8AC3E}">
        <p14:creationId xmlns:p14="http://schemas.microsoft.com/office/powerpoint/2010/main" val="563095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13632" y="5243910"/>
            <a:ext cx="2347024" cy="1309290"/>
          </a:xfrm>
          <a:prstGeom prst="rect">
            <a:avLst/>
          </a:prstGeom>
        </p:spPr>
      </p:pic>
      <p:sp>
        <p:nvSpPr>
          <p:cNvPr id="2" name="Title 1"/>
          <p:cNvSpPr>
            <a:spLocks noGrp="1"/>
          </p:cNvSpPr>
          <p:nvPr>
            <p:ph type="title"/>
          </p:nvPr>
        </p:nvSpPr>
        <p:spPr/>
        <p:txBody>
          <a:bodyPr>
            <a:normAutofit fontScale="90000"/>
          </a:bodyPr>
          <a:lstStyle/>
          <a:p>
            <a:r>
              <a:rPr lang="en-US" dirty="0"/>
              <a:t>Trauma impairs language development</a:t>
            </a:r>
          </a:p>
        </p:txBody>
      </p:sp>
      <p:sp>
        <p:nvSpPr>
          <p:cNvPr id="3" name="Content Placeholder 2"/>
          <p:cNvSpPr>
            <a:spLocks noGrp="1"/>
          </p:cNvSpPr>
          <p:nvPr>
            <p:ph idx="1"/>
          </p:nvPr>
        </p:nvSpPr>
        <p:spPr/>
        <p:txBody>
          <a:bodyPr>
            <a:normAutofit/>
          </a:bodyPr>
          <a:lstStyle/>
          <a:p>
            <a:r>
              <a:rPr lang="en-US" dirty="0"/>
              <a:t>Trauma impairs the development of brain connections needed for language development. </a:t>
            </a:r>
          </a:p>
          <a:p>
            <a:pPr marL="0" indent="0">
              <a:buNone/>
            </a:pPr>
            <a:endParaRPr lang="en-US" dirty="0"/>
          </a:p>
          <a:p>
            <a:r>
              <a:rPr lang="en-US" dirty="0"/>
              <a:t>Traumatized children often have less developed verbal skills than non-verbal reasoning skills. </a:t>
            </a:r>
          </a:p>
          <a:p>
            <a:endParaRPr lang="en-US" dirty="0"/>
          </a:p>
        </p:txBody>
      </p:sp>
    </p:spTree>
    <p:extLst>
      <p:ext uri="{BB962C8B-B14F-4D97-AF65-F5344CB8AC3E}">
        <p14:creationId xmlns:p14="http://schemas.microsoft.com/office/powerpoint/2010/main" val="1891119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Impacts on Sensory Development</a:t>
            </a:r>
          </a:p>
        </p:txBody>
      </p:sp>
      <p:sp>
        <p:nvSpPr>
          <p:cNvPr id="3" name="Content Placeholder 2"/>
          <p:cNvSpPr>
            <a:spLocks noGrp="1"/>
          </p:cNvSpPr>
          <p:nvPr>
            <p:ph idx="1"/>
          </p:nvPr>
        </p:nvSpPr>
        <p:spPr/>
        <p:txBody>
          <a:bodyPr/>
          <a:lstStyle/>
          <a:p>
            <a:r>
              <a:rPr lang="en-US" dirty="0">
                <a:solidFill>
                  <a:srgbClr val="000000"/>
                </a:solidFill>
                <a:latin typeface="Chalkboard"/>
                <a:cs typeface="Chalkboard"/>
              </a:rPr>
              <a:t>Over or Under Response to:</a:t>
            </a:r>
          </a:p>
          <a:p>
            <a:pPr lvl="1"/>
            <a:r>
              <a:rPr lang="en-US" dirty="0">
                <a:solidFill>
                  <a:srgbClr val="000000"/>
                </a:solidFill>
                <a:latin typeface="Chalkboard"/>
                <a:cs typeface="Chalkboard"/>
              </a:rPr>
              <a:t>Sounds</a:t>
            </a:r>
          </a:p>
          <a:p>
            <a:pPr lvl="1"/>
            <a:r>
              <a:rPr lang="en-US" dirty="0">
                <a:solidFill>
                  <a:srgbClr val="000000"/>
                </a:solidFill>
                <a:latin typeface="Chalkboard"/>
                <a:cs typeface="Chalkboard"/>
              </a:rPr>
              <a:t>Lights</a:t>
            </a:r>
          </a:p>
          <a:p>
            <a:pPr lvl="1"/>
            <a:r>
              <a:rPr lang="en-US" dirty="0">
                <a:solidFill>
                  <a:srgbClr val="000000"/>
                </a:solidFill>
                <a:latin typeface="Chalkboard"/>
                <a:cs typeface="Chalkboard"/>
              </a:rPr>
              <a:t>Touch</a:t>
            </a:r>
          </a:p>
          <a:p>
            <a:pPr lvl="1"/>
            <a:r>
              <a:rPr lang="en-US" dirty="0">
                <a:solidFill>
                  <a:srgbClr val="000000"/>
                </a:solidFill>
                <a:latin typeface="Chalkboard"/>
                <a:cs typeface="Chalkboard"/>
              </a:rPr>
              <a:t>Pain</a:t>
            </a:r>
          </a:p>
          <a:p>
            <a:r>
              <a:rPr lang="en-US" dirty="0">
                <a:solidFill>
                  <a:srgbClr val="000000"/>
                </a:solidFill>
                <a:latin typeface="Chalkboard"/>
                <a:cs typeface="Chalkboard"/>
              </a:rPr>
              <a:t>Inability to verbally express what body is feeling:</a:t>
            </a:r>
          </a:p>
          <a:p>
            <a:pPr lvl="1"/>
            <a:r>
              <a:rPr lang="en-US" dirty="0">
                <a:solidFill>
                  <a:srgbClr val="000000"/>
                </a:solidFill>
                <a:latin typeface="Chalkboard"/>
                <a:cs typeface="Chalkboard"/>
              </a:rPr>
              <a:t>Hunger</a:t>
            </a:r>
          </a:p>
          <a:p>
            <a:pPr lvl="1"/>
            <a:r>
              <a:rPr lang="en-US" dirty="0">
                <a:solidFill>
                  <a:srgbClr val="000000"/>
                </a:solidFill>
                <a:latin typeface="Chalkboard"/>
                <a:cs typeface="Chalkboard"/>
              </a:rPr>
              <a:t>Exhaustion</a:t>
            </a:r>
          </a:p>
          <a:p>
            <a:pPr lvl="1"/>
            <a:r>
              <a:rPr lang="en-US" dirty="0">
                <a:solidFill>
                  <a:srgbClr val="000000"/>
                </a:solidFill>
                <a:latin typeface="Chalkboard"/>
                <a:cs typeface="Chalkboard"/>
              </a:rPr>
              <a:t>Anger</a:t>
            </a:r>
          </a:p>
          <a:p>
            <a:pPr lvl="1"/>
            <a:r>
              <a:rPr lang="en-US" dirty="0">
                <a:solidFill>
                  <a:srgbClr val="000000"/>
                </a:solidFill>
                <a:latin typeface="Chalkboard"/>
                <a:cs typeface="Chalkboard"/>
              </a:rPr>
              <a:t>Fear</a:t>
            </a:r>
          </a:p>
          <a:p>
            <a:r>
              <a:rPr lang="en-US" dirty="0">
                <a:solidFill>
                  <a:srgbClr val="000000"/>
                </a:solidFill>
                <a:latin typeface="Chalkboard"/>
                <a:cs typeface="Chalkboard"/>
              </a:rPr>
              <a:t>Hyper or hypo arousal to both sensory stimuli and trauma triggers</a:t>
            </a:r>
          </a:p>
          <a:p>
            <a:endParaRPr lang="en-US" dirty="0"/>
          </a:p>
        </p:txBody>
      </p:sp>
      <p:pic>
        <p:nvPicPr>
          <p:cNvPr id="6146" name="Picture 2" descr="Why are girls more stressed out than boys?">
            <a:extLst>
              <a:ext uri="{FF2B5EF4-FFF2-40B4-BE49-F238E27FC236}">
                <a16:creationId xmlns:a16="http://schemas.microsoft.com/office/drawing/2014/main" id="{C5C72AE6-16DF-9C43-80E4-DCEFEA76FE9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45886" y="1524000"/>
            <a:ext cx="2740914" cy="182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540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71436-5925-427A-819C-D6875E13A118}"/>
              </a:ext>
            </a:extLst>
          </p:cNvPr>
          <p:cNvSpPr>
            <a:spLocks noGrp="1"/>
          </p:cNvSpPr>
          <p:nvPr>
            <p:ph type="title"/>
          </p:nvPr>
        </p:nvSpPr>
        <p:spPr>
          <a:xfrm>
            <a:off x="525477" y="1411662"/>
            <a:ext cx="8018449" cy="1028273"/>
          </a:xfrm>
        </p:spPr>
        <p:txBody>
          <a:bodyPr/>
          <a:lstStyle/>
          <a:p>
            <a:r>
              <a:rPr lang="en-US"/>
              <a:t>Health Disparities and Memphis</a:t>
            </a:r>
          </a:p>
        </p:txBody>
      </p:sp>
      <p:pic>
        <p:nvPicPr>
          <p:cNvPr id="4" name="Picture 4" descr="Diagram&#10;&#10;Description automatically generated">
            <a:extLst>
              <a:ext uri="{FF2B5EF4-FFF2-40B4-BE49-F238E27FC236}">
                <a16:creationId xmlns:a16="http://schemas.microsoft.com/office/drawing/2014/main" id="{8EFB149F-B295-4E22-8964-FAE4A1486EEA}"/>
              </a:ext>
            </a:extLst>
          </p:cNvPr>
          <p:cNvPicPr>
            <a:picLocks noGrp="1" noChangeAspect="1"/>
          </p:cNvPicPr>
          <p:nvPr>
            <p:ph idx="1"/>
          </p:nvPr>
        </p:nvPicPr>
        <p:blipFill>
          <a:blip r:embed="rId3"/>
          <a:stretch>
            <a:fillRect/>
          </a:stretch>
        </p:blipFill>
        <p:spPr>
          <a:xfrm>
            <a:off x="854920" y="2087768"/>
            <a:ext cx="7359872" cy="4367425"/>
          </a:xfrm>
        </p:spPr>
      </p:pic>
    </p:spTree>
    <p:extLst>
      <p:ext uri="{BB962C8B-B14F-4D97-AF65-F5344CB8AC3E}">
        <p14:creationId xmlns:p14="http://schemas.microsoft.com/office/powerpoint/2010/main" val="110418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164F-FAD5-4314-A234-715A9B4668BE}"/>
              </a:ext>
            </a:extLst>
          </p:cNvPr>
          <p:cNvSpPr>
            <a:spLocks noGrp="1"/>
          </p:cNvSpPr>
          <p:nvPr>
            <p:ph type="title"/>
          </p:nvPr>
        </p:nvSpPr>
        <p:spPr>
          <a:xfrm>
            <a:off x="634335" y="3115568"/>
            <a:ext cx="7974050" cy="2852737"/>
          </a:xfrm>
        </p:spPr>
        <p:txBody>
          <a:bodyPr/>
          <a:lstStyle/>
          <a:p>
            <a:r>
              <a:rPr lang="en-US" dirty="0"/>
              <a:t>What is Health Equity?</a:t>
            </a:r>
          </a:p>
        </p:txBody>
      </p:sp>
      <p:sp>
        <p:nvSpPr>
          <p:cNvPr id="3" name="Content Placeholder 2">
            <a:extLst>
              <a:ext uri="{FF2B5EF4-FFF2-40B4-BE49-F238E27FC236}">
                <a16:creationId xmlns:a16="http://schemas.microsoft.com/office/drawing/2014/main" id="{A05AF416-3A5F-47E0-AE08-649FCF8EA929}"/>
              </a:ext>
            </a:extLst>
          </p:cNvPr>
          <p:cNvSpPr>
            <a:spLocks noGrp="1"/>
          </p:cNvSpPr>
          <p:nvPr>
            <p:ph type="body" idx="1"/>
          </p:nvPr>
        </p:nvSpPr>
        <p:spPr/>
        <p:txBody>
          <a:bodyPr/>
          <a:lstStyle/>
          <a:p>
            <a:endParaRPr lang="en-US"/>
          </a:p>
        </p:txBody>
      </p:sp>
      <p:pic>
        <p:nvPicPr>
          <p:cNvPr id="4" name="Picture 4">
            <a:extLst>
              <a:ext uri="{FF2B5EF4-FFF2-40B4-BE49-F238E27FC236}">
                <a16:creationId xmlns:a16="http://schemas.microsoft.com/office/drawing/2014/main" id="{DE73874F-9C57-4679-9942-72F60365D895}"/>
              </a:ext>
            </a:extLst>
          </p:cNvPr>
          <p:cNvPicPr>
            <a:picLocks noChangeAspect="1"/>
          </p:cNvPicPr>
          <p:nvPr/>
        </p:nvPicPr>
        <p:blipFill>
          <a:blip r:embed="rId2"/>
          <a:stretch>
            <a:fillRect/>
          </a:stretch>
        </p:blipFill>
        <p:spPr>
          <a:xfrm>
            <a:off x="3383768" y="113689"/>
            <a:ext cx="4894729" cy="4894729"/>
          </a:xfrm>
          <a:prstGeom prst="rect">
            <a:avLst/>
          </a:prstGeom>
        </p:spPr>
      </p:pic>
    </p:spTree>
    <p:extLst>
      <p:ext uri="{BB962C8B-B14F-4D97-AF65-F5344CB8AC3E}">
        <p14:creationId xmlns:p14="http://schemas.microsoft.com/office/powerpoint/2010/main" val="1524317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AEB56-44FA-4B6B-8C95-F2CD59423CCE}"/>
              </a:ext>
            </a:extLst>
          </p:cNvPr>
          <p:cNvSpPr>
            <a:spLocks noGrp="1"/>
          </p:cNvSpPr>
          <p:nvPr>
            <p:ph idx="1"/>
          </p:nvPr>
        </p:nvSpPr>
        <p:spPr>
          <a:xfrm>
            <a:off x="665572" y="1209202"/>
            <a:ext cx="7955584" cy="3801486"/>
          </a:xfrm>
        </p:spPr>
        <p:txBody>
          <a:bodyPr vert="horz" lIns="68580" tIns="34290" rIns="68580" bIns="34290" rtlCol="0" anchor="t">
            <a:normAutofit/>
          </a:bodyPr>
          <a:lstStyle/>
          <a:p>
            <a:pPr>
              <a:lnSpc>
                <a:spcPct val="100000"/>
              </a:lnSpc>
              <a:spcBef>
                <a:spcPts val="0"/>
              </a:spcBef>
            </a:pPr>
            <a:r>
              <a:rPr lang="en-US" sz="2100" dirty="0">
                <a:latin typeface="Helvetica"/>
                <a:cs typeface="Helvetica"/>
              </a:rPr>
              <a:t>The enjoyment of the highest attainable standard of health is one of the fundamental rights of every human being without distinction of race, religion, political belief, economic or social condition. </a:t>
            </a:r>
            <a:endParaRPr lang="en-US" sz="2100">
              <a:ea typeface="+mn-lt"/>
              <a:cs typeface="+mn-lt"/>
            </a:endParaRPr>
          </a:p>
          <a:p>
            <a:pPr>
              <a:lnSpc>
                <a:spcPct val="100000"/>
              </a:lnSpc>
              <a:spcBef>
                <a:spcPts val="0"/>
              </a:spcBef>
            </a:pPr>
            <a:endParaRPr lang="en-US" sz="2100">
              <a:ea typeface="+mn-lt"/>
              <a:cs typeface="+mn-lt"/>
            </a:endParaRPr>
          </a:p>
          <a:p>
            <a:pPr>
              <a:lnSpc>
                <a:spcPct val="100000"/>
              </a:lnSpc>
              <a:spcBef>
                <a:spcPts val="0"/>
              </a:spcBef>
            </a:pPr>
            <a:endParaRPr lang="en-US" sz="2100" dirty="0">
              <a:latin typeface="Helvetica"/>
              <a:cs typeface="Helvetica"/>
            </a:endParaRPr>
          </a:p>
        </p:txBody>
      </p:sp>
      <p:sp>
        <p:nvSpPr>
          <p:cNvPr id="2" name="TextBox 1">
            <a:extLst>
              <a:ext uri="{FF2B5EF4-FFF2-40B4-BE49-F238E27FC236}">
                <a16:creationId xmlns:a16="http://schemas.microsoft.com/office/drawing/2014/main" id="{12D164D5-A699-4D81-BA45-6B1B7E5DF319}"/>
              </a:ext>
            </a:extLst>
          </p:cNvPr>
          <p:cNvSpPr txBox="1"/>
          <p:nvPr/>
        </p:nvSpPr>
        <p:spPr>
          <a:xfrm>
            <a:off x="590035" y="790831"/>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dirty="0">
              <a:latin typeface="Helvetica"/>
              <a:cs typeface="Calibri"/>
            </a:endParaRPr>
          </a:p>
        </p:txBody>
      </p:sp>
      <p:pic>
        <p:nvPicPr>
          <p:cNvPr id="4" name="Picture 4" descr="Logo&#10;&#10;Description automatically generated">
            <a:extLst>
              <a:ext uri="{FF2B5EF4-FFF2-40B4-BE49-F238E27FC236}">
                <a16:creationId xmlns:a16="http://schemas.microsoft.com/office/drawing/2014/main" id="{71819827-D75E-4B42-963D-BF8869FD4964}"/>
              </a:ext>
            </a:extLst>
          </p:cNvPr>
          <p:cNvPicPr>
            <a:picLocks noChangeAspect="1"/>
          </p:cNvPicPr>
          <p:nvPr/>
        </p:nvPicPr>
        <p:blipFill>
          <a:blip r:embed="rId2"/>
          <a:stretch>
            <a:fillRect/>
          </a:stretch>
        </p:blipFill>
        <p:spPr>
          <a:xfrm>
            <a:off x="2134630" y="2981840"/>
            <a:ext cx="4612159" cy="2608819"/>
          </a:xfrm>
          <a:prstGeom prst="rect">
            <a:avLst/>
          </a:prstGeom>
        </p:spPr>
      </p:pic>
    </p:spTree>
    <p:extLst>
      <p:ext uri="{BB962C8B-B14F-4D97-AF65-F5344CB8AC3E}">
        <p14:creationId xmlns:p14="http://schemas.microsoft.com/office/powerpoint/2010/main" val="2845278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AB1DB-EDB1-46BF-B9BF-DE547006A581}"/>
              </a:ext>
            </a:extLst>
          </p:cNvPr>
          <p:cNvSpPr>
            <a:spLocks noGrp="1"/>
          </p:cNvSpPr>
          <p:nvPr>
            <p:ph type="title"/>
          </p:nvPr>
        </p:nvSpPr>
        <p:spPr/>
        <p:txBody>
          <a:bodyPr/>
          <a:lstStyle/>
          <a:p>
            <a:r>
              <a:rPr lang="en-US" dirty="0"/>
              <a:t>Health Equity Means...</a:t>
            </a:r>
          </a:p>
        </p:txBody>
      </p:sp>
      <p:sp>
        <p:nvSpPr>
          <p:cNvPr id="3" name="Content Placeholder 2">
            <a:extLst>
              <a:ext uri="{FF2B5EF4-FFF2-40B4-BE49-F238E27FC236}">
                <a16:creationId xmlns:a16="http://schemas.microsoft.com/office/drawing/2014/main" id="{A35C7AC3-F3CB-4A95-A47E-7F88ECA1C054}"/>
              </a:ext>
            </a:extLst>
          </p:cNvPr>
          <p:cNvSpPr>
            <a:spLocks noGrp="1"/>
          </p:cNvSpPr>
          <p:nvPr>
            <p:ph idx="1"/>
          </p:nvPr>
        </p:nvSpPr>
        <p:spPr/>
        <p:txBody>
          <a:bodyPr vert="horz" lIns="91440" tIns="45720" rIns="91440" bIns="45720" rtlCol="0" anchor="t">
            <a:noAutofit/>
          </a:bodyPr>
          <a:lstStyle/>
          <a:p>
            <a:pPr marL="0" indent="0">
              <a:buNone/>
            </a:pPr>
            <a:r>
              <a:rPr lang="en-US" sz="2500" dirty="0"/>
              <a:t>...Everyone has a fair and just opportunity to be healthy.</a:t>
            </a:r>
            <a:endParaRPr lang="en-US" dirty="0"/>
          </a:p>
          <a:p>
            <a:endParaRPr lang="en-US" sz="2500" dirty="0"/>
          </a:p>
          <a:p>
            <a:pPr marL="0" indent="0">
              <a:buNone/>
            </a:pPr>
            <a:r>
              <a:rPr lang="en-US" sz="2500" dirty="0"/>
              <a:t>It requires removing obstacles to health, such as poverty, discrimination, and their consequences, including powerlessness and lack of access to good jobs with fair pay, </a:t>
            </a:r>
            <a:r>
              <a:rPr lang="en-US" sz="2500" dirty="0" err="1"/>
              <a:t>quailty</a:t>
            </a:r>
            <a:r>
              <a:rPr lang="en-US" sz="2500" dirty="0"/>
              <a:t> education and housing, safe environments, and health care.</a:t>
            </a:r>
          </a:p>
        </p:txBody>
      </p:sp>
      <p:pic>
        <p:nvPicPr>
          <p:cNvPr id="4" name="Picture 4" descr="Logo&#10;&#10;Description automatically generated">
            <a:extLst>
              <a:ext uri="{FF2B5EF4-FFF2-40B4-BE49-F238E27FC236}">
                <a16:creationId xmlns:a16="http://schemas.microsoft.com/office/drawing/2014/main" id="{5942296A-97FD-48CB-A8A3-89B7EA678268}"/>
              </a:ext>
            </a:extLst>
          </p:cNvPr>
          <p:cNvPicPr>
            <a:picLocks noChangeAspect="1"/>
          </p:cNvPicPr>
          <p:nvPr/>
        </p:nvPicPr>
        <p:blipFill>
          <a:blip r:embed="rId2"/>
          <a:stretch>
            <a:fillRect/>
          </a:stretch>
        </p:blipFill>
        <p:spPr>
          <a:xfrm>
            <a:off x="4644596" y="310541"/>
            <a:ext cx="3971152" cy="1657194"/>
          </a:xfrm>
          <a:prstGeom prst="rect">
            <a:avLst/>
          </a:prstGeom>
        </p:spPr>
      </p:pic>
    </p:spTree>
    <p:extLst>
      <p:ext uri="{BB962C8B-B14F-4D97-AF65-F5344CB8AC3E}">
        <p14:creationId xmlns:p14="http://schemas.microsoft.com/office/powerpoint/2010/main" val="36241246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38085-442D-48FB-9F05-D0B63F3EE118}"/>
              </a:ext>
            </a:extLst>
          </p:cNvPr>
          <p:cNvSpPr>
            <a:spLocks noGrp="1"/>
          </p:cNvSpPr>
          <p:nvPr>
            <p:ph type="title"/>
          </p:nvPr>
        </p:nvSpPr>
        <p:spPr/>
        <p:txBody>
          <a:bodyPr/>
          <a:lstStyle/>
          <a:p>
            <a:r>
              <a:rPr lang="en-US"/>
              <a:t>What is Health Justice?</a:t>
            </a:r>
          </a:p>
        </p:txBody>
      </p:sp>
      <p:sp>
        <p:nvSpPr>
          <p:cNvPr id="3" name="Content Placeholder 2">
            <a:extLst>
              <a:ext uri="{FF2B5EF4-FFF2-40B4-BE49-F238E27FC236}">
                <a16:creationId xmlns:a16="http://schemas.microsoft.com/office/drawing/2014/main" id="{7AD2C4A9-044D-464B-ACEA-E9C5200F4B7B}"/>
              </a:ext>
            </a:extLst>
          </p:cNvPr>
          <p:cNvSpPr>
            <a:spLocks noGrp="1"/>
          </p:cNvSpPr>
          <p:nvPr>
            <p:ph idx="1"/>
          </p:nvPr>
        </p:nvSpPr>
        <p:spPr>
          <a:xfrm>
            <a:off x="525477" y="2146431"/>
            <a:ext cx="8018449" cy="3636088"/>
          </a:xfrm>
        </p:spPr>
        <p:txBody>
          <a:bodyPr vert="horz" lIns="68580" tIns="34290" rIns="68580" bIns="34290" rtlCol="0" anchor="t">
            <a:noAutofit/>
          </a:bodyPr>
          <a:lstStyle/>
          <a:p>
            <a:r>
              <a:rPr lang="en-US" sz="2000" dirty="0"/>
              <a:t>"Laws, policies, systems, and behaviors that are evenhanded with regard to and display genuine respect for </a:t>
            </a:r>
            <a:r>
              <a:rPr lang="en-US" sz="2000" i="1" dirty="0"/>
              <a:t>everyone</a:t>
            </a:r>
            <a:r>
              <a:rPr lang="en-US" sz="2000" dirty="0"/>
              <a:t>'s health and well being." - Joel Teitelbaum and Elizabeth Tobin-Tyler</a:t>
            </a:r>
          </a:p>
          <a:p>
            <a:endParaRPr lang="en-US" sz="2000" dirty="0"/>
          </a:p>
          <a:p>
            <a:r>
              <a:rPr lang="en-US" sz="2000" dirty="0"/>
              <a:t>"[T]he eradication of social injustice and health inequity caused by discrimination and poverty. The health justice framework provides a model . . . to recognize the structural and intermediary determinants of health at the root of clients' hardship, and to actively work with the community to address barriers to health equity and social justice." - Yael Cannon, Emily Benfer</a:t>
            </a:r>
          </a:p>
        </p:txBody>
      </p:sp>
      <p:pic>
        <p:nvPicPr>
          <p:cNvPr id="4" name="Picture 4" descr="A picture containing text, clipart, linedrawing&#10;&#10;Description automatically generated">
            <a:extLst>
              <a:ext uri="{FF2B5EF4-FFF2-40B4-BE49-F238E27FC236}">
                <a16:creationId xmlns:a16="http://schemas.microsoft.com/office/drawing/2014/main" id="{D801EA6B-3570-4015-B3E0-9405949AAD52}"/>
              </a:ext>
            </a:extLst>
          </p:cNvPr>
          <p:cNvPicPr>
            <a:picLocks noChangeAspect="1"/>
          </p:cNvPicPr>
          <p:nvPr/>
        </p:nvPicPr>
        <p:blipFill>
          <a:blip r:embed="rId2"/>
          <a:stretch>
            <a:fillRect/>
          </a:stretch>
        </p:blipFill>
        <p:spPr>
          <a:xfrm>
            <a:off x="6660799" y="470094"/>
            <a:ext cx="1964531" cy="1307306"/>
          </a:xfrm>
          <a:prstGeom prst="rect">
            <a:avLst/>
          </a:prstGeom>
        </p:spPr>
      </p:pic>
    </p:spTree>
    <p:extLst>
      <p:ext uri="{BB962C8B-B14F-4D97-AF65-F5344CB8AC3E}">
        <p14:creationId xmlns:p14="http://schemas.microsoft.com/office/powerpoint/2010/main" val="731121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3011-6508-4DAC-AEE1-BCEA274621B3}"/>
              </a:ext>
            </a:extLst>
          </p:cNvPr>
          <p:cNvSpPr>
            <a:spLocks noGrp="1"/>
          </p:cNvSpPr>
          <p:nvPr>
            <p:ph type="title"/>
          </p:nvPr>
        </p:nvSpPr>
        <p:spPr/>
        <p:txBody>
          <a:bodyPr/>
          <a:lstStyle/>
          <a:p>
            <a:r>
              <a:rPr lang="en-US" dirty="0"/>
              <a:t>Many health-harming </a:t>
            </a:r>
            <a:r>
              <a:rPr lang="en-US"/>
              <a:t>social conditions have legal </a:t>
            </a:r>
            <a:r>
              <a:rPr lang="en-US" dirty="0"/>
              <a:t>remedies</a:t>
            </a:r>
          </a:p>
        </p:txBody>
      </p:sp>
      <p:sp>
        <p:nvSpPr>
          <p:cNvPr id="3" name="Content Placeholder 2">
            <a:extLst>
              <a:ext uri="{FF2B5EF4-FFF2-40B4-BE49-F238E27FC236}">
                <a16:creationId xmlns:a16="http://schemas.microsoft.com/office/drawing/2014/main" id="{BD04B56D-8E25-4977-B49F-0E78952D012C}"/>
              </a:ext>
            </a:extLst>
          </p:cNvPr>
          <p:cNvSpPr>
            <a:spLocks noGrp="1"/>
          </p:cNvSpPr>
          <p:nvPr>
            <p:ph type="body" idx="1"/>
          </p:nvPr>
        </p:nvSpPr>
        <p:spPr/>
        <p:txBody>
          <a:bodyPr/>
          <a:lstStyle/>
          <a:p>
            <a:endParaRPr lang="en-US"/>
          </a:p>
        </p:txBody>
      </p:sp>
      <p:pic>
        <p:nvPicPr>
          <p:cNvPr id="4" name="Picture 4" descr="A picture containing tool, hammer&#10;&#10;Description automatically generated">
            <a:extLst>
              <a:ext uri="{FF2B5EF4-FFF2-40B4-BE49-F238E27FC236}">
                <a16:creationId xmlns:a16="http://schemas.microsoft.com/office/drawing/2014/main" id="{B2EE1B91-794F-45AF-934E-63AC676E12F2}"/>
              </a:ext>
            </a:extLst>
          </p:cNvPr>
          <p:cNvPicPr>
            <a:picLocks noChangeAspect="1"/>
          </p:cNvPicPr>
          <p:nvPr/>
        </p:nvPicPr>
        <p:blipFill>
          <a:blip r:embed="rId3"/>
          <a:stretch>
            <a:fillRect/>
          </a:stretch>
        </p:blipFill>
        <p:spPr>
          <a:xfrm>
            <a:off x="4806778" y="341444"/>
            <a:ext cx="3484605" cy="1958370"/>
          </a:xfrm>
          <a:prstGeom prst="rect">
            <a:avLst/>
          </a:prstGeom>
        </p:spPr>
      </p:pic>
    </p:spTree>
    <p:extLst>
      <p:ext uri="{BB962C8B-B14F-4D97-AF65-F5344CB8AC3E}">
        <p14:creationId xmlns:p14="http://schemas.microsoft.com/office/powerpoint/2010/main" val="777222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6047BD-7F74-4697-82F2-1B8AB77382AC}"/>
              </a:ext>
            </a:extLst>
          </p:cNvPr>
          <p:cNvSpPr>
            <a:spLocks noGrp="1"/>
          </p:cNvSpPr>
          <p:nvPr>
            <p:ph idx="1"/>
          </p:nvPr>
        </p:nvSpPr>
        <p:spPr>
          <a:xfrm>
            <a:off x="1282148" y="1983500"/>
            <a:ext cx="8229600" cy="3588026"/>
          </a:xfrm>
        </p:spPr>
        <p:txBody>
          <a:bodyPr>
            <a:normAutofit/>
          </a:bodyPr>
          <a:lstStyle/>
          <a:p>
            <a:pPr>
              <a:buClr>
                <a:schemeClr val="accent1">
                  <a:lumMod val="75000"/>
                </a:schemeClr>
              </a:buClr>
              <a:buFont typeface="Wingdings" panose="05000000000000000000" pitchFamily="2" charset="2"/>
              <a:buChar char="§"/>
            </a:pPr>
            <a:r>
              <a:rPr lang="en-US" sz="2400" dirty="0">
                <a:solidFill>
                  <a:schemeClr val="tx1">
                    <a:lumMod val="65000"/>
                    <a:lumOff val="35000"/>
                  </a:schemeClr>
                </a:solidFill>
                <a:latin typeface="Rockwell" panose="02060603020205020403" pitchFamily="18" charset="0"/>
              </a:rPr>
              <a:t>Income &amp; Insurance</a:t>
            </a:r>
          </a:p>
          <a:p>
            <a:pPr marL="0" indent="0">
              <a:buClr>
                <a:schemeClr val="accent1">
                  <a:lumMod val="75000"/>
                </a:schemeClr>
              </a:buClr>
              <a:buNone/>
            </a:pPr>
            <a:endParaRPr lang="en-US" sz="1500" dirty="0">
              <a:solidFill>
                <a:schemeClr val="tx1">
                  <a:lumMod val="65000"/>
                  <a:lumOff val="35000"/>
                </a:schemeClr>
              </a:solidFill>
              <a:latin typeface="Rockwell" panose="02060603020205020403" pitchFamily="18" charset="0"/>
            </a:endParaRPr>
          </a:p>
          <a:p>
            <a:pPr>
              <a:buClr>
                <a:schemeClr val="accent1">
                  <a:lumMod val="75000"/>
                </a:schemeClr>
              </a:buClr>
              <a:buFont typeface="Wingdings" panose="05000000000000000000" pitchFamily="2" charset="2"/>
              <a:buChar char="§"/>
            </a:pPr>
            <a:r>
              <a:rPr lang="en-US" sz="2400" dirty="0">
                <a:solidFill>
                  <a:schemeClr val="tx1">
                    <a:lumMod val="65000"/>
                    <a:lumOff val="35000"/>
                  </a:schemeClr>
                </a:solidFill>
                <a:latin typeface="Rockwell" panose="02060603020205020403" pitchFamily="18" charset="0"/>
              </a:rPr>
              <a:t>Housing &amp; Utilities</a:t>
            </a:r>
          </a:p>
          <a:p>
            <a:pPr marL="0" indent="0">
              <a:buNone/>
            </a:pPr>
            <a:endParaRPr lang="en-US" sz="1500" dirty="0">
              <a:solidFill>
                <a:schemeClr val="tx1">
                  <a:lumMod val="65000"/>
                  <a:lumOff val="35000"/>
                </a:schemeClr>
              </a:solidFill>
              <a:latin typeface="Rockwell" panose="02060603020205020403" pitchFamily="18" charset="0"/>
            </a:endParaRPr>
          </a:p>
          <a:p>
            <a:pPr>
              <a:buClr>
                <a:schemeClr val="accent1">
                  <a:lumMod val="75000"/>
                </a:schemeClr>
              </a:buClr>
              <a:buFont typeface="Wingdings" panose="05000000000000000000" pitchFamily="2" charset="2"/>
              <a:buChar char="§"/>
            </a:pPr>
            <a:r>
              <a:rPr lang="en-US" sz="2400" dirty="0">
                <a:solidFill>
                  <a:schemeClr val="tx1">
                    <a:lumMod val="65000"/>
                    <a:lumOff val="35000"/>
                  </a:schemeClr>
                </a:solidFill>
                <a:latin typeface="Rockwell" panose="02060603020205020403" pitchFamily="18" charset="0"/>
              </a:rPr>
              <a:t>Education &amp; Employment</a:t>
            </a:r>
          </a:p>
          <a:p>
            <a:pPr>
              <a:buFont typeface="Wingdings" panose="05000000000000000000" pitchFamily="2" charset="2"/>
              <a:buChar char="§"/>
            </a:pPr>
            <a:endParaRPr lang="en-US" sz="1500" dirty="0">
              <a:solidFill>
                <a:schemeClr val="tx1">
                  <a:lumMod val="65000"/>
                  <a:lumOff val="35000"/>
                </a:schemeClr>
              </a:solidFill>
              <a:latin typeface="Rockwell" panose="02060603020205020403" pitchFamily="18" charset="0"/>
            </a:endParaRPr>
          </a:p>
          <a:p>
            <a:pPr>
              <a:buClr>
                <a:schemeClr val="accent1">
                  <a:lumMod val="75000"/>
                </a:schemeClr>
              </a:buClr>
              <a:buFont typeface="Wingdings" panose="05000000000000000000" pitchFamily="2" charset="2"/>
              <a:buChar char="§"/>
            </a:pPr>
            <a:r>
              <a:rPr lang="en-US" sz="2400" dirty="0">
                <a:solidFill>
                  <a:schemeClr val="tx1">
                    <a:lumMod val="65000"/>
                    <a:lumOff val="35000"/>
                  </a:schemeClr>
                </a:solidFill>
                <a:latin typeface="Rockwell" panose="02060603020205020403" pitchFamily="18" charset="0"/>
              </a:rPr>
              <a:t>Legal Status</a:t>
            </a:r>
          </a:p>
          <a:p>
            <a:pPr>
              <a:buClr>
                <a:schemeClr val="accent1">
                  <a:lumMod val="75000"/>
                </a:schemeClr>
              </a:buClr>
              <a:buFont typeface="Wingdings" panose="05000000000000000000" pitchFamily="2" charset="2"/>
              <a:buChar char="§"/>
            </a:pPr>
            <a:endParaRPr lang="en-US" sz="1500" dirty="0">
              <a:solidFill>
                <a:schemeClr val="tx1">
                  <a:lumMod val="65000"/>
                  <a:lumOff val="35000"/>
                </a:schemeClr>
              </a:solidFill>
              <a:latin typeface="Rockwell" panose="02060603020205020403" pitchFamily="18" charset="0"/>
            </a:endParaRPr>
          </a:p>
          <a:p>
            <a:pPr>
              <a:buClr>
                <a:schemeClr val="accent1">
                  <a:lumMod val="75000"/>
                </a:schemeClr>
              </a:buClr>
              <a:buFont typeface="Wingdings" panose="05000000000000000000" pitchFamily="2" charset="2"/>
              <a:buChar char="§"/>
            </a:pPr>
            <a:r>
              <a:rPr lang="en-US" sz="2400" dirty="0">
                <a:solidFill>
                  <a:schemeClr val="tx1">
                    <a:lumMod val="65000"/>
                    <a:lumOff val="35000"/>
                  </a:schemeClr>
                </a:solidFill>
                <a:latin typeface="Rockwell" panose="02060603020205020403" pitchFamily="18" charset="0"/>
              </a:rPr>
              <a:t>Personal &amp; Family Stability</a:t>
            </a:r>
          </a:p>
          <a:p>
            <a:pPr>
              <a:buFont typeface="Wingdings" panose="05000000000000000000" pitchFamily="2" charset="2"/>
              <a:buChar char="§"/>
            </a:pPr>
            <a:endParaRPr lang="en-US" sz="1800" dirty="0">
              <a:latin typeface="Rockwell" panose="02060603020205020403" pitchFamily="18" charset="0"/>
            </a:endParaRPr>
          </a:p>
        </p:txBody>
      </p:sp>
      <p:sp>
        <p:nvSpPr>
          <p:cNvPr id="7" name="Title 8">
            <a:extLst>
              <a:ext uri="{FF2B5EF4-FFF2-40B4-BE49-F238E27FC236}">
                <a16:creationId xmlns:a16="http://schemas.microsoft.com/office/drawing/2014/main" id="{9866DAFC-4AE9-46E1-90DB-90EEB97383B0}"/>
              </a:ext>
            </a:extLst>
          </p:cNvPr>
          <p:cNvSpPr txBox="1">
            <a:spLocks/>
          </p:cNvSpPr>
          <p:nvPr/>
        </p:nvSpPr>
        <p:spPr>
          <a:xfrm>
            <a:off x="498474" y="484094"/>
            <a:ext cx="7556313" cy="1116106"/>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0"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174294"/>
                </a:solidFill>
                <a:effectLst/>
                <a:uLnTx/>
                <a:uFillTx/>
                <a:latin typeface="Rockwell"/>
                <a:ea typeface="+mj-ea"/>
                <a:cs typeface="+mj-cs"/>
              </a:rPr>
              <a:t>Legal Needs Impact Health</a:t>
            </a:r>
          </a:p>
        </p:txBody>
      </p:sp>
      <p:sp>
        <p:nvSpPr>
          <p:cNvPr id="8" name="Text Placeholder 4">
            <a:extLst>
              <a:ext uri="{FF2B5EF4-FFF2-40B4-BE49-F238E27FC236}">
                <a16:creationId xmlns:a16="http://schemas.microsoft.com/office/drawing/2014/main" id="{1F36EEF4-F366-4CCB-A0FD-357C9764BFA3}"/>
              </a:ext>
            </a:extLst>
          </p:cNvPr>
          <p:cNvSpPr txBox="1">
            <a:spLocks/>
          </p:cNvSpPr>
          <p:nvPr/>
        </p:nvSpPr>
        <p:spPr>
          <a:xfrm>
            <a:off x="496105" y="1177670"/>
            <a:ext cx="7466795" cy="422530"/>
          </a:xfrm>
          <a:prstGeom prst="rect">
            <a:avLst/>
          </a:prstGeom>
        </p:spPr>
        <p:txBody>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Clr>
                <a:srgbClr val="174294"/>
              </a:buClr>
              <a:buNone/>
            </a:pPr>
            <a:r>
              <a:rPr lang="en-US" sz="1200" dirty="0">
                <a:solidFill>
                  <a:prstClr val="black">
                    <a:lumMod val="65000"/>
                    <a:lumOff val="35000"/>
                  </a:prstClr>
                </a:solidFill>
                <a:latin typeface="Rockwell"/>
              </a:rPr>
              <a:t>Edited from Original Source:  National Center for Medical –Legal Partnerships, “Core Components and Activities,”  http://</a:t>
            </a:r>
            <a:r>
              <a:rPr lang="en-US" sz="1200" dirty="0" err="1">
                <a:solidFill>
                  <a:prstClr val="black">
                    <a:lumMod val="65000"/>
                    <a:lumOff val="35000"/>
                  </a:prstClr>
                </a:solidFill>
                <a:latin typeface="Rockwell"/>
              </a:rPr>
              <a:t>www.medical-legalpartnership.org</a:t>
            </a:r>
            <a:r>
              <a:rPr lang="en-US" sz="1200" dirty="0">
                <a:solidFill>
                  <a:prstClr val="black">
                    <a:lumMod val="65000"/>
                    <a:lumOff val="35000"/>
                  </a:prstClr>
                </a:solidFill>
                <a:latin typeface="Rockwell"/>
              </a:rPr>
              <a:t>/model/core-components, The Advisory Board Company interviews and analysis.</a:t>
            </a:r>
          </a:p>
        </p:txBody>
      </p:sp>
      <p:pic>
        <p:nvPicPr>
          <p:cNvPr id="13" name="Picture 2" descr="L:\public\share\ABC Templates and Resources\ABC Art Icons Logos\ABC Modern Icons\Insurance_card.png">
            <a:extLst>
              <a:ext uri="{FF2B5EF4-FFF2-40B4-BE49-F238E27FC236}">
                <a16:creationId xmlns:a16="http://schemas.microsoft.com/office/drawing/2014/main" id="{67DB3647-6D26-446F-9793-C743C25E07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474" y="2036222"/>
            <a:ext cx="646780" cy="3918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L:\public\share\ABC Templates and Resources\ABC Art Icons Logos\ABC Modern Icons\House.png">
            <a:extLst>
              <a:ext uri="{FF2B5EF4-FFF2-40B4-BE49-F238E27FC236}">
                <a16:creationId xmlns:a16="http://schemas.microsoft.com/office/drawing/2014/main" id="{2C1334DF-3439-487A-95E6-B9161C60A45A}"/>
              </a:ext>
            </a:extLst>
          </p:cNvPr>
          <p:cNvPicPr>
            <a:picLocks noChangeAspect="1" noChangeArrowheads="1"/>
          </p:cNvPicPr>
          <p:nvPr/>
        </p:nvPicPr>
        <p:blipFill>
          <a:blip r:embed="rId4" cstate="print"/>
          <a:srcRect/>
          <a:stretch>
            <a:fillRect/>
          </a:stretch>
        </p:blipFill>
        <p:spPr bwMode="auto">
          <a:xfrm>
            <a:off x="515983" y="2627643"/>
            <a:ext cx="595977" cy="522514"/>
          </a:xfrm>
          <a:prstGeom prst="rect">
            <a:avLst/>
          </a:prstGeom>
          <a:noFill/>
        </p:spPr>
      </p:pic>
      <p:pic>
        <p:nvPicPr>
          <p:cNvPr id="15" name="Picture 4" descr="L:\public\share\ABC Templates and Resources\ABC Art Icons Logos\ABC Modern Icons\Book.png">
            <a:extLst>
              <a:ext uri="{FF2B5EF4-FFF2-40B4-BE49-F238E27FC236}">
                <a16:creationId xmlns:a16="http://schemas.microsoft.com/office/drawing/2014/main" id="{361DD00D-9F3F-4764-B361-6D234FF4DA6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925" y="3402921"/>
            <a:ext cx="513014" cy="3918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L:\public\share\ABC Templates and Resources\ABC Art Icons Logos\ABC Modern Icons\Legal.png">
            <a:extLst>
              <a:ext uri="{FF2B5EF4-FFF2-40B4-BE49-F238E27FC236}">
                <a16:creationId xmlns:a16="http://schemas.microsoft.com/office/drawing/2014/main" id="{2F12EDC4-CE34-49CC-9AFC-B2F17FF1291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108" y="4066807"/>
            <a:ext cx="648607" cy="5624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L:\public\share\ABC Templates and Resources\ABC Art Icons Logos\ABC Modern Icons\Family.png">
            <a:extLst>
              <a:ext uri="{FF2B5EF4-FFF2-40B4-BE49-F238E27FC236}">
                <a16:creationId xmlns:a16="http://schemas.microsoft.com/office/drawing/2014/main" id="{A7A78F63-B0B3-452C-9AFF-1191E38DFCA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617" y="4869069"/>
            <a:ext cx="598346" cy="52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244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8A8F4-8C62-46BD-A25B-3DCCFDFEA516}"/>
              </a:ext>
            </a:extLst>
          </p:cNvPr>
          <p:cNvSpPr>
            <a:spLocks noGrp="1"/>
          </p:cNvSpPr>
          <p:nvPr>
            <p:ph type="title"/>
          </p:nvPr>
        </p:nvSpPr>
        <p:spPr/>
        <p:txBody>
          <a:bodyPr/>
          <a:lstStyle/>
          <a:p>
            <a:r>
              <a:rPr lang="en-US" dirty="0"/>
              <a:t>Hundreds of medical-legal partnerships exist in the U.S.</a:t>
            </a:r>
          </a:p>
        </p:txBody>
      </p:sp>
      <p:pic>
        <p:nvPicPr>
          <p:cNvPr id="4" name="Picture 4" descr="Graphical user interface, application, PowerPoint&#10;&#10;Description automatically generated">
            <a:extLst>
              <a:ext uri="{FF2B5EF4-FFF2-40B4-BE49-F238E27FC236}">
                <a16:creationId xmlns:a16="http://schemas.microsoft.com/office/drawing/2014/main" id="{F3E6000C-D672-4260-A12F-18E7D65CE10C}"/>
              </a:ext>
            </a:extLst>
          </p:cNvPr>
          <p:cNvPicPr>
            <a:picLocks noGrp="1" noChangeAspect="1"/>
          </p:cNvPicPr>
          <p:nvPr>
            <p:ph idx="1"/>
          </p:nvPr>
        </p:nvPicPr>
        <p:blipFill>
          <a:blip r:embed="rId3"/>
          <a:stretch>
            <a:fillRect/>
          </a:stretch>
        </p:blipFill>
        <p:spPr>
          <a:xfrm>
            <a:off x="1641406" y="2293126"/>
            <a:ext cx="5786591" cy="3636088"/>
          </a:xfrm>
        </p:spPr>
      </p:pic>
    </p:spTree>
    <p:extLst>
      <p:ext uri="{BB962C8B-B14F-4D97-AF65-F5344CB8AC3E}">
        <p14:creationId xmlns:p14="http://schemas.microsoft.com/office/powerpoint/2010/main" val="1159381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65C63-0ED6-44DC-8956-2ED6138B8531}"/>
              </a:ext>
            </a:extLst>
          </p:cNvPr>
          <p:cNvSpPr>
            <a:spLocks noGrp="1"/>
          </p:cNvSpPr>
          <p:nvPr>
            <p:ph type="title"/>
          </p:nvPr>
        </p:nvSpPr>
        <p:spPr/>
        <p:txBody>
          <a:bodyPr/>
          <a:lstStyle/>
          <a:p>
            <a:r>
              <a:rPr lang="en-US" dirty="0"/>
              <a:t>MLPs exist in 49 states and D.C.</a:t>
            </a:r>
          </a:p>
        </p:txBody>
      </p:sp>
      <p:pic>
        <p:nvPicPr>
          <p:cNvPr id="4" name="Picture 4" descr="A picture containing diagram&#10;&#10;Description automatically generated">
            <a:extLst>
              <a:ext uri="{FF2B5EF4-FFF2-40B4-BE49-F238E27FC236}">
                <a16:creationId xmlns:a16="http://schemas.microsoft.com/office/drawing/2014/main" id="{AE94B044-0059-4458-8E4E-4F558FD43DF6}"/>
              </a:ext>
            </a:extLst>
          </p:cNvPr>
          <p:cNvPicPr>
            <a:picLocks noGrp="1" noChangeAspect="1"/>
          </p:cNvPicPr>
          <p:nvPr>
            <p:ph idx="1"/>
          </p:nvPr>
        </p:nvPicPr>
        <p:blipFill>
          <a:blip r:embed="rId3"/>
          <a:stretch>
            <a:fillRect/>
          </a:stretch>
        </p:blipFill>
        <p:spPr>
          <a:xfrm>
            <a:off x="1794760" y="2293126"/>
            <a:ext cx="5479883" cy="3636088"/>
          </a:xfrm>
        </p:spPr>
      </p:pic>
    </p:spTree>
    <p:extLst>
      <p:ext uri="{BB962C8B-B14F-4D97-AF65-F5344CB8AC3E}">
        <p14:creationId xmlns:p14="http://schemas.microsoft.com/office/powerpoint/2010/main" val="4001218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E792D-2D9E-4DF1-9752-5E7E77EFB345}"/>
              </a:ext>
            </a:extLst>
          </p:cNvPr>
          <p:cNvSpPr>
            <a:spLocks noGrp="1"/>
          </p:cNvSpPr>
          <p:nvPr>
            <p:ph type="title"/>
          </p:nvPr>
        </p:nvSpPr>
        <p:spPr/>
        <p:txBody>
          <a:bodyPr/>
          <a:lstStyle/>
          <a:p>
            <a:r>
              <a:rPr lang="en-US"/>
              <a:t>MLPS holistically address social determinants of health in people's </a:t>
            </a:r>
            <a:r>
              <a:rPr lang="en-US" dirty="0"/>
              <a:t>lives</a:t>
            </a:r>
          </a:p>
        </p:txBody>
      </p:sp>
      <p:pic>
        <p:nvPicPr>
          <p:cNvPr id="4" name="Picture 4" descr="Icon&#10;&#10;Description automatically generated">
            <a:extLst>
              <a:ext uri="{FF2B5EF4-FFF2-40B4-BE49-F238E27FC236}">
                <a16:creationId xmlns:a16="http://schemas.microsoft.com/office/drawing/2014/main" id="{B2A9B797-C0AA-41EE-A2B1-EEDB16F05291}"/>
              </a:ext>
            </a:extLst>
          </p:cNvPr>
          <p:cNvPicPr>
            <a:picLocks noGrp="1" noChangeAspect="1"/>
          </p:cNvPicPr>
          <p:nvPr>
            <p:ph idx="1"/>
          </p:nvPr>
        </p:nvPicPr>
        <p:blipFill>
          <a:blip r:embed="rId2"/>
          <a:stretch>
            <a:fillRect/>
          </a:stretch>
        </p:blipFill>
        <p:spPr>
          <a:xfrm>
            <a:off x="2683247" y="2442364"/>
            <a:ext cx="3772414" cy="2565314"/>
          </a:xfrm>
        </p:spPr>
      </p:pic>
      <p:sp>
        <p:nvSpPr>
          <p:cNvPr id="6" name="TextBox 5">
            <a:extLst>
              <a:ext uri="{FF2B5EF4-FFF2-40B4-BE49-F238E27FC236}">
                <a16:creationId xmlns:a16="http://schemas.microsoft.com/office/drawing/2014/main" id="{304FA1B3-A525-4129-B58C-4548F7C3CF06}"/>
              </a:ext>
            </a:extLst>
          </p:cNvPr>
          <p:cNvSpPr txBox="1"/>
          <p:nvPr/>
        </p:nvSpPr>
        <p:spPr>
          <a:xfrm>
            <a:off x="362209" y="5467092"/>
            <a:ext cx="91841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using the expertise of medical, legal, and social work professionals</a:t>
            </a:r>
          </a:p>
        </p:txBody>
      </p:sp>
    </p:spTree>
    <p:extLst>
      <p:ext uri="{BB962C8B-B14F-4D97-AF65-F5344CB8AC3E}">
        <p14:creationId xmlns:p14="http://schemas.microsoft.com/office/powerpoint/2010/main" val="351071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6BB2A-B325-4C66-BB98-1722A202CD42}"/>
              </a:ext>
            </a:extLst>
          </p:cNvPr>
          <p:cNvSpPr>
            <a:spLocks noGrp="1"/>
          </p:cNvSpPr>
          <p:nvPr>
            <p:ph type="title"/>
          </p:nvPr>
        </p:nvSpPr>
        <p:spPr>
          <a:xfrm>
            <a:off x="525476" y="690407"/>
            <a:ext cx="9655718" cy="1371030"/>
          </a:xfrm>
        </p:spPr>
        <p:txBody>
          <a:bodyPr/>
          <a:lstStyle/>
          <a:p>
            <a:r>
              <a:rPr lang="en-US"/>
              <a:t>Problems  that MLPs can help to address</a:t>
            </a:r>
          </a:p>
        </p:txBody>
      </p:sp>
      <p:sp>
        <p:nvSpPr>
          <p:cNvPr id="3" name="Content Placeholder 2">
            <a:extLst>
              <a:ext uri="{FF2B5EF4-FFF2-40B4-BE49-F238E27FC236}">
                <a16:creationId xmlns:a16="http://schemas.microsoft.com/office/drawing/2014/main" id="{6E0E7C57-A75D-47C6-B26A-80D8EEDE8DEA}"/>
              </a:ext>
            </a:extLst>
          </p:cNvPr>
          <p:cNvSpPr>
            <a:spLocks noGrp="1"/>
          </p:cNvSpPr>
          <p:nvPr>
            <p:ph idx="1"/>
          </p:nvPr>
        </p:nvSpPr>
        <p:spPr>
          <a:xfrm>
            <a:off x="564092" y="1374092"/>
            <a:ext cx="8018449" cy="3636088"/>
          </a:xfrm>
        </p:spPr>
        <p:txBody>
          <a:bodyPr vert="horz" lIns="91440" tIns="45720" rIns="91440" bIns="45720" rtlCol="0" anchor="t">
            <a:noAutofit/>
          </a:bodyPr>
          <a:lstStyle/>
          <a:p>
            <a:r>
              <a:rPr lang="en-US" sz="2000"/>
              <a:t>Housing conditions (mold in the home, insecure doors, peeling paint, utilities shutoff)</a:t>
            </a:r>
            <a:endParaRPr lang="en-US" sz="2000" dirty="0"/>
          </a:p>
          <a:p>
            <a:r>
              <a:rPr lang="en-US" sz="2000" dirty="0"/>
              <a:t>Housing instability (preventing eviction; addressing homelessness)</a:t>
            </a:r>
          </a:p>
          <a:p>
            <a:r>
              <a:rPr lang="en-US" sz="2000" dirty="0"/>
              <a:t>Poor education (obtaining special education and accommodations; keeping kids in school and not suspended or arrested)</a:t>
            </a:r>
          </a:p>
          <a:p>
            <a:r>
              <a:rPr lang="en-US" sz="2000"/>
              <a:t>Family instability (addressing child custody and adoption; support parents when they accused of neglecting their children)</a:t>
            </a:r>
          </a:p>
          <a:p>
            <a:r>
              <a:rPr lang="en-US" sz="2000"/>
              <a:t>Financial and food instability (increase access to public benefits, including SNAP, TANF, and SSI)</a:t>
            </a:r>
            <a:endParaRPr lang="en-US" sz="2000" dirty="0"/>
          </a:p>
          <a:p>
            <a:r>
              <a:rPr lang="en-US" sz="2000"/>
              <a:t>Lack of access to health care (increase access Medicaid)</a:t>
            </a:r>
            <a:endParaRPr lang="en-US" sz="2000" dirty="0"/>
          </a:p>
          <a:p>
            <a:r>
              <a:rPr lang="en-US" sz="2000"/>
              <a:t>Domestic Violence (connecting victims to shelters, protective orders) </a:t>
            </a:r>
            <a:endParaRPr lang="en-US" sz="2000" dirty="0"/>
          </a:p>
          <a:p>
            <a:endParaRPr lang="en-US" sz="2000" dirty="0"/>
          </a:p>
        </p:txBody>
      </p:sp>
    </p:spTree>
    <p:extLst>
      <p:ext uri="{BB962C8B-B14F-4D97-AF65-F5344CB8AC3E}">
        <p14:creationId xmlns:p14="http://schemas.microsoft.com/office/powerpoint/2010/main" val="160892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951D-E1AE-41ED-A273-92F04202D825}"/>
              </a:ext>
            </a:extLst>
          </p:cNvPr>
          <p:cNvSpPr>
            <a:spLocks noGrp="1"/>
          </p:cNvSpPr>
          <p:nvPr>
            <p:ph type="title"/>
          </p:nvPr>
        </p:nvSpPr>
        <p:spPr/>
        <p:txBody>
          <a:bodyPr/>
          <a:lstStyle/>
          <a:p>
            <a:r>
              <a:rPr lang="en-US"/>
              <a:t>Economic hardship index</a:t>
            </a:r>
          </a:p>
        </p:txBody>
      </p:sp>
      <p:pic>
        <p:nvPicPr>
          <p:cNvPr id="7" name="Picture 7" descr="Diagram, map&#10;&#10;Description automatically generated">
            <a:extLst>
              <a:ext uri="{FF2B5EF4-FFF2-40B4-BE49-F238E27FC236}">
                <a16:creationId xmlns:a16="http://schemas.microsoft.com/office/drawing/2014/main" id="{C02DADA4-BB40-48EA-8870-81360AFF2E70}"/>
              </a:ext>
            </a:extLst>
          </p:cNvPr>
          <p:cNvPicPr>
            <a:picLocks noGrp="1" noChangeAspect="1"/>
          </p:cNvPicPr>
          <p:nvPr>
            <p:ph idx="1"/>
          </p:nvPr>
        </p:nvPicPr>
        <p:blipFill>
          <a:blip r:embed="rId3"/>
          <a:stretch>
            <a:fillRect/>
          </a:stretch>
        </p:blipFill>
        <p:spPr>
          <a:xfrm>
            <a:off x="3449062" y="2062745"/>
            <a:ext cx="5223089" cy="3441441"/>
          </a:xfrm>
        </p:spPr>
      </p:pic>
      <p:sp>
        <p:nvSpPr>
          <p:cNvPr id="8" name="TextBox 7">
            <a:extLst>
              <a:ext uri="{FF2B5EF4-FFF2-40B4-BE49-F238E27FC236}">
                <a16:creationId xmlns:a16="http://schemas.microsoft.com/office/drawing/2014/main" id="{9F4A60E8-5230-44D9-8E05-2D3C41237947}"/>
              </a:ext>
            </a:extLst>
          </p:cNvPr>
          <p:cNvSpPr txBox="1"/>
          <p:nvPr/>
        </p:nvSpPr>
        <p:spPr>
          <a:xfrm>
            <a:off x="982980" y="2360295"/>
            <a:ext cx="2514600" cy="253915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100"/>
              <a:t>Addresses: </a:t>
            </a:r>
          </a:p>
          <a:p>
            <a:pPr marL="214313" indent="-214313">
              <a:buFont typeface="Arial"/>
              <a:buChar char="•"/>
            </a:pPr>
            <a:r>
              <a:rPr lang="en-US" sz="2100">
                <a:ea typeface="+mn-lt"/>
                <a:cs typeface="+mn-lt"/>
              </a:rPr>
              <a:t>Unemployment</a:t>
            </a:r>
            <a:endParaRPr lang="en-US" sz="2100"/>
          </a:p>
          <a:p>
            <a:pPr marL="214313" indent="-214313">
              <a:buFont typeface="Arial"/>
              <a:buChar char="•"/>
            </a:pPr>
            <a:r>
              <a:rPr lang="en-US" sz="2100">
                <a:ea typeface="+mn-lt"/>
                <a:cs typeface="+mn-lt"/>
              </a:rPr>
              <a:t>Dependency</a:t>
            </a:r>
            <a:endParaRPr lang="en-US" sz="2100"/>
          </a:p>
          <a:p>
            <a:pPr marL="214313" indent="-214313">
              <a:buFont typeface="Arial"/>
              <a:buChar char="•"/>
            </a:pPr>
            <a:r>
              <a:rPr lang="en-US" sz="2100">
                <a:ea typeface="+mn-lt"/>
                <a:cs typeface="+mn-lt"/>
              </a:rPr>
              <a:t>Education</a:t>
            </a:r>
            <a:endParaRPr lang="en-US" sz="2100"/>
          </a:p>
          <a:p>
            <a:pPr marL="214313" indent="-214313">
              <a:buFont typeface="Arial"/>
              <a:buChar char="•"/>
            </a:pPr>
            <a:r>
              <a:rPr lang="en-US" sz="2100">
                <a:ea typeface="+mn-lt"/>
                <a:cs typeface="+mn-lt"/>
              </a:rPr>
              <a:t>Income</a:t>
            </a:r>
            <a:endParaRPr lang="en-US" sz="2100"/>
          </a:p>
          <a:p>
            <a:pPr marL="214313" indent="-214313">
              <a:buFont typeface="Arial"/>
              <a:buChar char="•"/>
            </a:pPr>
            <a:r>
              <a:rPr lang="en-US" sz="2100">
                <a:ea typeface="+mn-lt"/>
                <a:cs typeface="+mn-lt"/>
              </a:rPr>
              <a:t>Crowded housing</a:t>
            </a:r>
            <a:endParaRPr lang="en-US" sz="2100"/>
          </a:p>
          <a:p>
            <a:pPr marL="214313" indent="-214313">
              <a:buFont typeface="Arial"/>
              <a:buChar char="•"/>
            </a:pPr>
            <a:r>
              <a:rPr lang="en-US" sz="2100">
                <a:ea typeface="+mn-lt"/>
                <a:cs typeface="+mn-lt"/>
              </a:rPr>
              <a:t>Poverty</a:t>
            </a:r>
            <a:endParaRPr lang="en-US" sz="2100"/>
          </a:p>
          <a:p>
            <a:endParaRPr lang="en-US" sz="1350"/>
          </a:p>
        </p:txBody>
      </p:sp>
      <p:sp>
        <p:nvSpPr>
          <p:cNvPr id="3" name="TextBox 2">
            <a:extLst>
              <a:ext uri="{FF2B5EF4-FFF2-40B4-BE49-F238E27FC236}">
                <a16:creationId xmlns:a16="http://schemas.microsoft.com/office/drawing/2014/main" id="{DFE9A392-BB15-4DF2-928E-E4CA6C7DCD62}"/>
              </a:ext>
            </a:extLst>
          </p:cNvPr>
          <p:cNvSpPr txBox="1"/>
          <p:nvPr/>
        </p:nvSpPr>
        <p:spPr>
          <a:xfrm>
            <a:off x="165272" y="5710368"/>
            <a:ext cx="890613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The income disparity between Black and White Memphians has not changed in </a:t>
            </a:r>
            <a:r>
              <a:rPr lang="en-US" b="1" u="sng" dirty="0"/>
              <a:t>50 years</a:t>
            </a:r>
            <a:r>
              <a:rPr lang="en-US" b="1" dirty="0"/>
              <a:t>.</a:t>
            </a:r>
          </a:p>
        </p:txBody>
      </p:sp>
    </p:spTree>
    <p:extLst>
      <p:ext uri="{BB962C8B-B14F-4D97-AF65-F5344CB8AC3E}">
        <p14:creationId xmlns:p14="http://schemas.microsoft.com/office/powerpoint/2010/main" val="35585079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7CC93-6193-4D40-96E8-6DA99B08CC8D}"/>
              </a:ext>
            </a:extLst>
          </p:cNvPr>
          <p:cNvSpPr>
            <a:spLocks noGrp="1"/>
          </p:cNvSpPr>
          <p:nvPr>
            <p:ph type="title"/>
          </p:nvPr>
        </p:nvSpPr>
        <p:spPr/>
        <p:txBody>
          <a:bodyPr/>
          <a:lstStyle/>
          <a:p>
            <a:r>
              <a:rPr lang="en-US"/>
              <a:t>Documented benefits of MLPs</a:t>
            </a:r>
          </a:p>
        </p:txBody>
      </p:sp>
      <p:sp>
        <p:nvSpPr>
          <p:cNvPr id="3" name="Content Placeholder 2">
            <a:extLst>
              <a:ext uri="{FF2B5EF4-FFF2-40B4-BE49-F238E27FC236}">
                <a16:creationId xmlns:a16="http://schemas.microsoft.com/office/drawing/2014/main" id="{721D0F16-D2E6-4260-B890-0DEA1D275CCE}"/>
              </a:ext>
            </a:extLst>
          </p:cNvPr>
          <p:cNvSpPr>
            <a:spLocks noGrp="1"/>
          </p:cNvSpPr>
          <p:nvPr>
            <p:ph idx="1"/>
          </p:nvPr>
        </p:nvSpPr>
        <p:spPr/>
        <p:txBody>
          <a:bodyPr vert="horz" lIns="91440" tIns="45720" rIns="91440" bIns="45720" rtlCol="0" anchor="t">
            <a:noAutofit/>
          </a:bodyPr>
          <a:lstStyle/>
          <a:p>
            <a:r>
              <a:rPr lang="en-US" sz="2200"/>
              <a:t>Reduced hospitalization </a:t>
            </a:r>
          </a:p>
          <a:p>
            <a:r>
              <a:rPr lang="en-US" sz="2200"/>
              <a:t>Reduced health care spending</a:t>
            </a:r>
          </a:p>
          <a:p>
            <a:r>
              <a:rPr lang="en-US" sz="2200"/>
              <a:t>Increase coverage of health care by insurers</a:t>
            </a:r>
          </a:p>
          <a:p>
            <a:r>
              <a:rPr lang="en-US" sz="2200"/>
              <a:t>Greater patient compliance with prescriptions and other treatments</a:t>
            </a:r>
          </a:p>
          <a:p>
            <a:r>
              <a:rPr lang="en-US" sz="2200"/>
              <a:t>Reduced patient stress and improved mental health</a:t>
            </a:r>
          </a:p>
          <a:p>
            <a:r>
              <a:rPr lang="en-US" sz="2200"/>
              <a:t>Improved patient physical health in those with chronic conditions (like asthma, diabetes, sickle cell disease, etc.)</a:t>
            </a:r>
            <a:endParaRPr lang="en-US" sz="2200" dirty="0"/>
          </a:p>
        </p:txBody>
      </p:sp>
      <p:pic>
        <p:nvPicPr>
          <p:cNvPr id="4" name="Picture 4">
            <a:extLst>
              <a:ext uri="{FF2B5EF4-FFF2-40B4-BE49-F238E27FC236}">
                <a16:creationId xmlns:a16="http://schemas.microsoft.com/office/drawing/2014/main" id="{5A545CAD-A78D-41A3-959C-0BC7D3A486C3}"/>
              </a:ext>
            </a:extLst>
          </p:cNvPr>
          <p:cNvPicPr>
            <a:picLocks noChangeAspect="1"/>
          </p:cNvPicPr>
          <p:nvPr/>
        </p:nvPicPr>
        <p:blipFill>
          <a:blip r:embed="rId2"/>
          <a:stretch>
            <a:fillRect/>
          </a:stretch>
        </p:blipFill>
        <p:spPr>
          <a:xfrm>
            <a:off x="6487169" y="1029343"/>
            <a:ext cx="2409825" cy="1895475"/>
          </a:xfrm>
          <a:prstGeom prst="rect">
            <a:avLst/>
          </a:prstGeom>
        </p:spPr>
      </p:pic>
    </p:spTree>
    <p:extLst>
      <p:ext uri="{BB962C8B-B14F-4D97-AF65-F5344CB8AC3E}">
        <p14:creationId xmlns:p14="http://schemas.microsoft.com/office/powerpoint/2010/main" val="36406697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795F-0753-48E5-9EE6-A063641093A5}"/>
              </a:ext>
            </a:extLst>
          </p:cNvPr>
          <p:cNvSpPr>
            <a:spLocks noGrp="1"/>
          </p:cNvSpPr>
          <p:nvPr>
            <p:ph type="title"/>
          </p:nvPr>
        </p:nvSpPr>
        <p:spPr/>
        <p:txBody>
          <a:bodyPr/>
          <a:lstStyle/>
          <a:p>
            <a:r>
              <a:rPr lang="en-US" dirty="0"/>
              <a:t>MLPs can</a:t>
            </a:r>
          </a:p>
        </p:txBody>
      </p:sp>
      <p:sp>
        <p:nvSpPr>
          <p:cNvPr id="3" name="Content Placeholder 2">
            <a:extLst>
              <a:ext uri="{FF2B5EF4-FFF2-40B4-BE49-F238E27FC236}">
                <a16:creationId xmlns:a16="http://schemas.microsoft.com/office/drawing/2014/main" id="{F76FF7C2-C4DF-4567-8141-11B0664A7AAC}"/>
              </a:ext>
            </a:extLst>
          </p:cNvPr>
          <p:cNvSpPr>
            <a:spLocks noGrp="1"/>
          </p:cNvSpPr>
          <p:nvPr>
            <p:ph idx="1"/>
          </p:nvPr>
        </p:nvSpPr>
        <p:spPr>
          <a:xfrm>
            <a:off x="247450" y="2416694"/>
            <a:ext cx="8018449" cy="3636088"/>
          </a:xfrm>
        </p:spPr>
        <p:txBody>
          <a:bodyPr vert="horz" lIns="91440" tIns="45720" rIns="91440" bIns="45720" rtlCol="0" anchor="t">
            <a:normAutofit/>
          </a:bodyPr>
          <a:lstStyle/>
          <a:p>
            <a:r>
              <a:rPr lang="en-US" sz="2800"/>
              <a:t>Prevent/mitigate crises and trauma</a:t>
            </a:r>
            <a:endParaRPr lang="en-US" sz="2800" dirty="0"/>
          </a:p>
          <a:p>
            <a:r>
              <a:rPr lang="en-US" sz="2800"/>
              <a:t>Strengthen, support, &amp; protect families</a:t>
            </a:r>
          </a:p>
          <a:p>
            <a:r>
              <a:rPr lang="en-US" sz="2800" dirty="0"/>
              <a:t>Empower parents</a:t>
            </a:r>
          </a:p>
          <a:p>
            <a:r>
              <a:rPr lang="en-US" sz="2800" dirty="0"/>
              <a:t>Increase resources for families </a:t>
            </a:r>
          </a:p>
          <a:p>
            <a:r>
              <a:rPr lang="en-US" sz="2800" dirty="0"/>
              <a:t>Reduce stress</a:t>
            </a:r>
          </a:p>
          <a:p>
            <a:r>
              <a:rPr lang="en-US" sz="2800"/>
              <a:t>Advocate for changes in law and policy</a:t>
            </a:r>
            <a:endParaRPr lang="en-US" sz="2800" dirty="0"/>
          </a:p>
        </p:txBody>
      </p:sp>
      <p:pic>
        <p:nvPicPr>
          <p:cNvPr id="4" name="Picture 4" descr="A picture containing indoor, old&#10;&#10;Description automatically generated">
            <a:extLst>
              <a:ext uri="{FF2B5EF4-FFF2-40B4-BE49-F238E27FC236}">
                <a16:creationId xmlns:a16="http://schemas.microsoft.com/office/drawing/2014/main" id="{0A03634E-6001-4C60-945B-3CF02D8DD930}"/>
              </a:ext>
            </a:extLst>
          </p:cNvPr>
          <p:cNvPicPr>
            <a:picLocks noChangeAspect="1"/>
          </p:cNvPicPr>
          <p:nvPr/>
        </p:nvPicPr>
        <p:blipFill>
          <a:blip r:embed="rId3"/>
          <a:stretch>
            <a:fillRect/>
          </a:stretch>
        </p:blipFill>
        <p:spPr>
          <a:xfrm>
            <a:off x="3898686" y="352167"/>
            <a:ext cx="2505075" cy="1828800"/>
          </a:xfrm>
          <a:prstGeom prst="rect">
            <a:avLst/>
          </a:prstGeom>
        </p:spPr>
      </p:pic>
      <p:pic>
        <p:nvPicPr>
          <p:cNvPr id="5" name="Picture 5" descr="A picture containing text, clipart&#10;&#10;Description automatically generated">
            <a:extLst>
              <a:ext uri="{FF2B5EF4-FFF2-40B4-BE49-F238E27FC236}">
                <a16:creationId xmlns:a16="http://schemas.microsoft.com/office/drawing/2014/main" id="{A5CE3E4C-1F3A-4FA0-877E-01801DF4467E}"/>
              </a:ext>
            </a:extLst>
          </p:cNvPr>
          <p:cNvPicPr>
            <a:picLocks noChangeAspect="1"/>
          </p:cNvPicPr>
          <p:nvPr/>
        </p:nvPicPr>
        <p:blipFill>
          <a:blip r:embed="rId4"/>
          <a:stretch>
            <a:fillRect/>
          </a:stretch>
        </p:blipFill>
        <p:spPr>
          <a:xfrm>
            <a:off x="6397711" y="1263046"/>
            <a:ext cx="2743200" cy="1536192"/>
          </a:xfrm>
          <a:prstGeom prst="rect">
            <a:avLst/>
          </a:prstGeom>
        </p:spPr>
      </p:pic>
      <p:sp>
        <p:nvSpPr>
          <p:cNvPr id="6" name="Arrow: Right 5">
            <a:extLst>
              <a:ext uri="{FF2B5EF4-FFF2-40B4-BE49-F238E27FC236}">
                <a16:creationId xmlns:a16="http://schemas.microsoft.com/office/drawing/2014/main" id="{BFEAA560-FF9F-496A-B4D0-D9F397E76A6E}"/>
              </a:ext>
            </a:extLst>
          </p:cNvPr>
          <p:cNvSpPr/>
          <p:nvPr/>
        </p:nvSpPr>
        <p:spPr>
          <a:xfrm>
            <a:off x="6299288" y="3549664"/>
            <a:ext cx="934479" cy="9653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A49AE83-7CAE-42FB-816F-D78C248AB982}"/>
              </a:ext>
            </a:extLst>
          </p:cNvPr>
          <p:cNvSpPr txBox="1"/>
          <p:nvPr/>
        </p:nvSpPr>
        <p:spPr>
          <a:xfrm>
            <a:off x="7320607" y="3374166"/>
            <a:ext cx="176238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Increased Personal and </a:t>
            </a:r>
            <a:r>
              <a:rPr lang="en-US" dirty="0">
                <a:solidFill>
                  <a:srgbClr val="FF0000"/>
                </a:solidFill>
              </a:rPr>
              <a:t>Community Heallth and Resiliency</a:t>
            </a:r>
          </a:p>
        </p:txBody>
      </p:sp>
    </p:spTree>
    <p:extLst>
      <p:ext uri="{BB962C8B-B14F-4D97-AF65-F5344CB8AC3E}">
        <p14:creationId xmlns:p14="http://schemas.microsoft.com/office/powerpoint/2010/main" val="42520595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C5280-1E52-404E-ACE6-765643598FC4}"/>
              </a:ext>
            </a:extLst>
          </p:cNvPr>
          <p:cNvSpPr>
            <a:spLocks noGrp="1"/>
          </p:cNvSpPr>
          <p:nvPr>
            <p:ph type="title"/>
          </p:nvPr>
        </p:nvSpPr>
        <p:spPr/>
        <p:txBody>
          <a:bodyPr/>
          <a:lstStyle/>
          <a:p>
            <a:r>
              <a:rPr lang="en-US" dirty="0"/>
              <a:t>Healthcare providers involved with </a:t>
            </a:r>
            <a:r>
              <a:rPr lang="en-US"/>
              <a:t>MLPs see  the benefits of  their MLP:</a:t>
            </a:r>
          </a:p>
        </p:txBody>
      </p:sp>
      <p:sp>
        <p:nvSpPr>
          <p:cNvPr id="3" name="Content Placeholder 2">
            <a:extLst>
              <a:ext uri="{FF2B5EF4-FFF2-40B4-BE49-F238E27FC236}">
                <a16:creationId xmlns:a16="http://schemas.microsoft.com/office/drawing/2014/main" id="{E6AE69D5-3F3B-445C-87A5-DD1923E1E5B4}"/>
              </a:ext>
            </a:extLst>
          </p:cNvPr>
          <p:cNvSpPr>
            <a:spLocks noGrp="1"/>
          </p:cNvSpPr>
          <p:nvPr>
            <p:ph idx="1"/>
          </p:nvPr>
        </p:nvSpPr>
        <p:spPr/>
        <p:txBody>
          <a:bodyPr vert="horz" lIns="91440" tIns="45720" rIns="91440" bIns="45720" rtlCol="0" anchor="t">
            <a:noAutofit/>
          </a:bodyPr>
          <a:lstStyle/>
          <a:p>
            <a:pPr marL="285750" indent="-285750"/>
            <a:r>
              <a:rPr lang="en-US" sz="2500"/>
              <a:t>86% saw improved health outcomes for patients</a:t>
            </a:r>
            <a:endParaRPr lang="en-US" sz="2500" dirty="0"/>
          </a:p>
          <a:p>
            <a:r>
              <a:rPr lang="en-US" sz="2500"/>
              <a:t> 64% saw improved patient compliance with medical treatment</a:t>
            </a:r>
            <a:endParaRPr lang="en-US" sz="2500" dirty="0"/>
          </a:p>
          <a:p>
            <a:r>
              <a:rPr lang="en-US" sz="2500"/>
              <a:t> 38% experienced ability to practice at the "top of their license"</a:t>
            </a:r>
            <a:endParaRPr lang="en-US" sz="2500" dirty="0"/>
          </a:p>
          <a:p>
            <a:pPr marL="0" indent="0">
              <a:buNone/>
            </a:pPr>
            <a:endParaRPr lang="en-US" sz="2500" dirty="0"/>
          </a:p>
          <a:p>
            <a:pPr marL="0" indent="0">
              <a:buNone/>
            </a:pPr>
            <a:r>
              <a:rPr lang="en-US" sz="2500"/>
              <a:t>- 2016 survey of health care providers</a:t>
            </a:r>
          </a:p>
        </p:txBody>
      </p:sp>
    </p:spTree>
    <p:extLst>
      <p:ext uri="{BB962C8B-B14F-4D97-AF65-F5344CB8AC3E}">
        <p14:creationId xmlns:p14="http://schemas.microsoft.com/office/powerpoint/2010/main" val="6396242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Brief History of Memphis </a:t>
            </a:r>
            <a:r>
              <a:rPr lang="en-US" cap="small" dirty="0" err="1"/>
              <a:t>CHiLD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6967720"/>
              </p:ext>
            </p:extLst>
          </p:nvPr>
        </p:nvGraphicFramePr>
        <p:xfrm>
          <a:off x="920750" y="1400176"/>
          <a:ext cx="7302500" cy="395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69540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8638"/>
            <a:ext cx="8229600" cy="1143000"/>
          </a:xfrm>
        </p:spPr>
        <p:txBody>
          <a:bodyPr>
            <a:normAutofit/>
          </a:bodyPr>
          <a:lstStyle/>
          <a:p>
            <a:r>
              <a:rPr lang="en-US" sz="5400" b="1" cap="small" dirty="0"/>
              <a:t>MLP Partners</a:t>
            </a:r>
          </a:p>
        </p:txBody>
      </p:sp>
      <p:sp>
        <p:nvSpPr>
          <p:cNvPr id="3" name="Content Placeholder 2"/>
          <p:cNvSpPr>
            <a:spLocks noGrp="1"/>
          </p:cNvSpPr>
          <p:nvPr>
            <p:ph idx="1"/>
          </p:nvPr>
        </p:nvSpPr>
        <p:spPr>
          <a:xfrm>
            <a:off x="330200" y="2146300"/>
            <a:ext cx="8229600" cy="4525963"/>
          </a:xfrm>
        </p:spPr>
        <p:txBody>
          <a:bodyPr/>
          <a:lstStyle/>
          <a:p>
            <a:r>
              <a:rPr lang="en-US" b="1" dirty="0">
                <a:solidFill>
                  <a:srgbClr val="C00000"/>
                </a:solidFill>
              </a:rPr>
              <a:t>Le Bonheur Children’s Hospital (LB)</a:t>
            </a:r>
          </a:p>
          <a:p>
            <a:r>
              <a:rPr lang="en-US" b="1" dirty="0">
                <a:solidFill>
                  <a:schemeClr val="tx1">
                    <a:lumMod val="65000"/>
                    <a:lumOff val="35000"/>
                  </a:schemeClr>
                </a:solidFill>
              </a:rPr>
              <a:t>Memphis Area Legal Services (MALS)</a:t>
            </a:r>
          </a:p>
          <a:p>
            <a:r>
              <a:rPr lang="en-US" b="1" dirty="0">
                <a:solidFill>
                  <a:srgbClr val="002060"/>
                </a:solidFill>
              </a:rPr>
              <a:t>The University of Memphis School of Law</a:t>
            </a:r>
          </a:p>
          <a:p>
            <a:r>
              <a:rPr lang="en-US" b="1" dirty="0">
                <a:solidFill>
                  <a:schemeClr val="accent2"/>
                </a:solidFill>
              </a:rPr>
              <a:t>University of Tennessee Health Science Center, Department of Pediatrics</a:t>
            </a:r>
          </a:p>
        </p:txBody>
      </p:sp>
    </p:spTree>
    <p:extLst>
      <p:ext uri="{BB962C8B-B14F-4D97-AF65-F5344CB8AC3E}">
        <p14:creationId xmlns:p14="http://schemas.microsoft.com/office/powerpoint/2010/main" val="3431910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30561-0669-48E4-AEC2-913944EA76ED}"/>
              </a:ext>
            </a:extLst>
          </p:cNvPr>
          <p:cNvSpPr>
            <a:spLocks noGrp="1"/>
          </p:cNvSpPr>
          <p:nvPr>
            <p:ph type="title"/>
          </p:nvPr>
        </p:nvSpPr>
        <p:spPr/>
        <p:txBody>
          <a:bodyPr/>
          <a:lstStyle/>
          <a:p>
            <a:r>
              <a:rPr lang="en-US"/>
              <a:t>Shelby County Leading Causes of Death</a:t>
            </a:r>
          </a:p>
        </p:txBody>
      </p:sp>
      <p:pic>
        <p:nvPicPr>
          <p:cNvPr id="4" name="Picture 4" descr="Chart, bar chart&#10;&#10;Description automatically generated">
            <a:extLst>
              <a:ext uri="{FF2B5EF4-FFF2-40B4-BE49-F238E27FC236}">
                <a16:creationId xmlns:a16="http://schemas.microsoft.com/office/drawing/2014/main" id="{77891F5F-91B6-408B-B96A-D5CB53F1F82A}"/>
              </a:ext>
            </a:extLst>
          </p:cNvPr>
          <p:cNvPicPr>
            <a:picLocks noGrp="1" noChangeAspect="1"/>
          </p:cNvPicPr>
          <p:nvPr>
            <p:ph idx="1"/>
          </p:nvPr>
        </p:nvPicPr>
        <p:blipFill>
          <a:blip r:embed="rId3"/>
          <a:stretch>
            <a:fillRect/>
          </a:stretch>
        </p:blipFill>
        <p:spPr>
          <a:xfrm>
            <a:off x="852086" y="2142755"/>
            <a:ext cx="6913743" cy="3241416"/>
          </a:xfrm>
        </p:spPr>
      </p:pic>
    </p:spTree>
    <p:extLst>
      <p:ext uri="{BB962C8B-B14F-4D97-AF65-F5344CB8AC3E}">
        <p14:creationId xmlns:p14="http://schemas.microsoft.com/office/powerpoint/2010/main" val="4128317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5352A-483C-4D56-87F2-9907968A4D50}"/>
              </a:ext>
            </a:extLst>
          </p:cNvPr>
          <p:cNvSpPr>
            <a:spLocks noGrp="1"/>
          </p:cNvSpPr>
          <p:nvPr>
            <p:ph type="title"/>
          </p:nvPr>
        </p:nvSpPr>
        <p:spPr/>
        <p:txBody>
          <a:bodyPr>
            <a:normAutofit fontScale="90000"/>
          </a:bodyPr>
          <a:lstStyle/>
          <a:p>
            <a:r>
              <a:rPr lang="en-US" dirty="0"/>
              <a:t>In Shelby County, Black people die from these conditions at 2X  the rate as white people:</a:t>
            </a:r>
          </a:p>
        </p:txBody>
      </p:sp>
      <p:sp>
        <p:nvSpPr>
          <p:cNvPr id="3" name="Content Placeholder 2">
            <a:extLst>
              <a:ext uri="{FF2B5EF4-FFF2-40B4-BE49-F238E27FC236}">
                <a16:creationId xmlns:a16="http://schemas.microsoft.com/office/drawing/2014/main" id="{E8B60AC3-1160-43F5-991D-2ADF5A64934F}"/>
              </a:ext>
            </a:extLst>
          </p:cNvPr>
          <p:cNvSpPr>
            <a:spLocks noGrp="1"/>
          </p:cNvSpPr>
          <p:nvPr>
            <p:ph idx="1"/>
          </p:nvPr>
        </p:nvSpPr>
        <p:spPr/>
        <p:txBody>
          <a:bodyPr vert="horz" lIns="68580" tIns="34290" rIns="68580" bIns="34290" rtlCol="0" anchor="t">
            <a:normAutofit/>
          </a:bodyPr>
          <a:lstStyle/>
          <a:p>
            <a:pPr marL="0" indent="0">
              <a:buNone/>
            </a:pPr>
            <a:endParaRPr lang="en-US"/>
          </a:p>
          <a:p>
            <a:r>
              <a:rPr lang="en-US">
                <a:ea typeface="+mn-lt"/>
                <a:cs typeface="+mn-lt"/>
              </a:rPr>
              <a:t>Heart disease</a:t>
            </a:r>
            <a:endParaRPr lang="en-US"/>
          </a:p>
          <a:p>
            <a:r>
              <a:rPr lang="en-US">
                <a:ea typeface="+mn-lt"/>
                <a:cs typeface="+mn-lt"/>
              </a:rPr>
              <a:t>Diabetes</a:t>
            </a:r>
            <a:endParaRPr lang="en-US"/>
          </a:p>
          <a:p>
            <a:r>
              <a:rPr lang="en-US">
                <a:ea typeface="+mn-lt"/>
                <a:cs typeface="+mn-lt"/>
              </a:rPr>
              <a:t>Stroke</a:t>
            </a:r>
            <a:endParaRPr lang="en-US"/>
          </a:p>
          <a:p>
            <a:r>
              <a:rPr lang="en-US">
                <a:ea typeface="+mn-lt"/>
                <a:cs typeface="+mn-lt"/>
              </a:rPr>
              <a:t>Homicide</a:t>
            </a:r>
            <a:endParaRPr lang="en-US"/>
          </a:p>
          <a:p>
            <a:r>
              <a:rPr lang="en-US">
                <a:ea typeface="+mn-lt"/>
                <a:cs typeface="+mn-lt"/>
              </a:rPr>
              <a:t>HIV</a:t>
            </a:r>
            <a:endParaRPr lang="en-US"/>
          </a:p>
          <a:p>
            <a:endParaRPr lang="en-US"/>
          </a:p>
        </p:txBody>
      </p:sp>
    </p:spTree>
    <p:extLst>
      <p:ext uri="{BB962C8B-B14F-4D97-AF65-F5344CB8AC3E}">
        <p14:creationId xmlns:p14="http://schemas.microsoft.com/office/powerpoint/2010/main" val="4104332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EBF8-EF6B-437D-8F12-A6CCA64AACC3}"/>
              </a:ext>
            </a:extLst>
          </p:cNvPr>
          <p:cNvSpPr>
            <a:spLocks noGrp="1"/>
          </p:cNvSpPr>
          <p:nvPr>
            <p:ph type="title"/>
          </p:nvPr>
        </p:nvSpPr>
        <p:spPr/>
        <p:txBody>
          <a:bodyPr/>
          <a:lstStyle/>
          <a:p>
            <a:r>
              <a:rPr lang="en-US"/>
              <a:t>Childhood Trauma Is Increasing during the Pandemic</a:t>
            </a:r>
          </a:p>
        </p:txBody>
      </p:sp>
      <p:pic>
        <p:nvPicPr>
          <p:cNvPr id="4" name="Picture 4" descr="A picture containing text&#10;&#10;Description automatically generated">
            <a:extLst>
              <a:ext uri="{FF2B5EF4-FFF2-40B4-BE49-F238E27FC236}">
                <a16:creationId xmlns:a16="http://schemas.microsoft.com/office/drawing/2014/main" id="{269A126F-AF17-4D16-B52F-0DBD2DE52B2B}"/>
              </a:ext>
            </a:extLst>
          </p:cNvPr>
          <p:cNvPicPr>
            <a:picLocks noGrp="1" noChangeAspect="1"/>
          </p:cNvPicPr>
          <p:nvPr>
            <p:ph idx="1"/>
          </p:nvPr>
        </p:nvPicPr>
        <p:blipFill rotWithShape="1">
          <a:blip r:embed="rId3"/>
          <a:srcRect b="11386"/>
          <a:stretch/>
        </p:blipFill>
        <p:spPr>
          <a:xfrm>
            <a:off x="2354428" y="2700472"/>
            <a:ext cx="4120515" cy="2045972"/>
          </a:xfrm>
        </p:spPr>
      </p:pic>
    </p:spTree>
    <p:extLst>
      <p:ext uri="{BB962C8B-B14F-4D97-AF65-F5344CB8AC3E}">
        <p14:creationId xmlns:p14="http://schemas.microsoft.com/office/powerpoint/2010/main" val="2634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0DDA80-4601-4521-9DE7-4C905DDCF40D}"/>
              </a:ext>
            </a:extLst>
          </p:cNvPr>
          <p:cNvSpPr txBox="1"/>
          <p:nvPr/>
        </p:nvSpPr>
        <p:spPr>
          <a:xfrm>
            <a:off x="634248" y="2453818"/>
            <a:ext cx="7883573" cy="367023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600" u="sng" dirty="0">
                <a:latin typeface="Calibri"/>
                <a:cs typeface="Helvetica"/>
              </a:rPr>
              <a:t>"Health is</a:t>
            </a:r>
            <a:r>
              <a:rPr lang="en-US" sz="2600" dirty="0">
                <a:latin typeface="Calibri"/>
                <a:cs typeface="Helvetica"/>
              </a:rPr>
              <a:t> a state of complete physical, mental and social well-being and not merely the absence of disease or infirmity."</a:t>
            </a:r>
          </a:p>
          <a:p>
            <a:r>
              <a:rPr lang="en-US" sz="2600" dirty="0">
                <a:latin typeface="Calibri"/>
                <a:cs typeface="Helvetica"/>
              </a:rPr>
              <a:t>—Constitution of the World Health Organization, Geneva, 1948</a:t>
            </a:r>
          </a:p>
          <a:p>
            <a:endParaRPr lang="en-US" sz="2600" dirty="0">
              <a:latin typeface="Calibri"/>
              <a:cs typeface="Helvetica"/>
            </a:endParaRPr>
          </a:p>
          <a:p>
            <a:r>
              <a:rPr lang="en-US" sz="2600" dirty="0">
                <a:latin typeface="Calibri"/>
                <a:ea typeface="+mn-lt"/>
                <a:cs typeface="+mn-lt"/>
              </a:rPr>
              <a:t>A "state that allows the individual to adequately cope with all demands of daily life" - Norman Sartorius</a:t>
            </a:r>
          </a:p>
          <a:p>
            <a:endParaRPr lang="en-US" sz="2600" dirty="0">
              <a:latin typeface="Calibri"/>
              <a:cs typeface="Calibri"/>
            </a:endParaRPr>
          </a:p>
        </p:txBody>
      </p:sp>
      <p:pic>
        <p:nvPicPr>
          <p:cNvPr id="2" name="Picture 2" descr="A picture containing outdoor, sky, grass, tree&#10;&#10;Description automatically generated">
            <a:extLst>
              <a:ext uri="{FF2B5EF4-FFF2-40B4-BE49-F238E27FC236}">
                <a16:creationId xmlns:a16="http://schemas.microsoft.com/office/drawing/2014/main" id="{9BDA705E-1738-424E-B589-5C53E156E372}"/>
              </a:ext>
            </a:extLst>
          </p:cNvPr>
          <p:cNvPicPr>
            <a:picLocks noChangeAspect="1"/>
          </p:cNvPicPr>
          <p:nvPr/>
        </p:nvPicPr>
        <p:blipFill>
          <a:blip r:embed="rId3"/>
          <a:stretch>
            <a:fillRect/>
          </a:stretch>
        </p:blipFill>
        <p:spPr>
          <a:xfrm>
            <a:off x="3262184" y="842152"/>
            <a:ext cx="2743200" cy="1373994"/>
          </a:xfrm>
          <a:prstGeom prst="rect">
            <a:avLst/>
          </a:prstGeom>
        </p:spPr>
      </p:pic>
    </p:spTree>
    <p:extLst>
      <p:ext uri="{BB962C8B-B14F-4D97-AF65-F5344CB8AC3E}">
        <p14:creationId xmlns:p14="http://schemas.microsoft.com/office/powerpoint/2010/main" val="27144638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Memphis CHiL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hronicleVTI">
  <a:themeElements>
    <a:clrScheme name="AnalogousFromLightSeedRightStep">
      <a:dk1>
        <a:srgbClr val="000000"/>
      </a:dk1>
      <a:lt1>
        <a:srgbClr val="FFFFFF"/>
      </a:lt1>
      <a:dk2>
        <a:srgbClr val="272441"/>
      </a:dk2>
      <a:lt2>
        <a:srgbClr val="E2E6E8"/>
      </a:lt2>
      <a:accent1>
        <a:srgbClr val="BE9A88"/>
      </a:accent1>
      <a:accent2>
        <a:srgbClr val="AEA077"/>
      </a:accent2>
      <a:accent3>
        <a:srgbClr val="A0A77E"/>
      </a:accent3>
      <a:accent4>
        <a:srgbClr val="8BAB75"/>
      </a:accent4>
      <a:accent5>
        <a:srgbClr val="81AD81"/>
      </a:accent5>
      <a:accent6>
        <a:srgbClr val="77AE8E"/>
      </a:accent6>
      <a:hlink>
        <a:srgbClr val="5C879C"/>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3.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RegattaVTI">
  <a:themeElements>
    <a:clrScheme name="AnalogousFromRegularSeed_2SEEDS">
      <a:dk1>
        <a:srgbClr val="000000"/>
      </a:dk1>
      <a:lt1>
        <a:srgbClr val="FFFFFF"/>
      </a:lt1>
      <a:dk2>
        <a:srgbClr val="1B2130"/>
      </a:dk2>
      <a:lt2>
        <a:srgbClr val="F0F0F3"/>
      </a:lt2>
      <a:accent1>
        <a:srgbClr val="A0A712"/>
      </a:accent1>
      <a:accent2>
        <a:srgbClr val="D39326"/>
      </a:accent2>
      <a:accent3>
        <a:srgbClr val="6EB11F"/>
      </a:accent3>
      <a:accent4>
        <a:srgbClr val="1796D5"/>
      </a:accent4>
      <a:accent5>
        <a:srgbClr val="2959E7"/>
      </a:accent5>
      <a:accent6>
        <a:srgbClr val="492DD9"/>
      </a:accent6>
      <a:hlink>
        <a:srgbClr val="453FBF"/>
      </a:hlink>
      <a:folHlink>
        <a:srgbClr val="7F7F7F"/>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ppt/theme/theme5.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Memphis CHiLD.thmx</Template>
  <TotalTime>4563</TotalTime>
  <Words>4434</Words>
  <Application>Microsoft Office PowerPoint</Application>
  <PresentationFormat>On-screen Show (4:3)</PresentationFormat>
  <Paragraphs>418</Paragraphs>
  <Slides>54</Slides>
  <Notes>42</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54</vt:i4>
      </vt:variant>
    </vt:vector>
  </HeadingPairs>
  <TitlesOfParts>
    <vt:vector size="70" baseType="lpstr">
      <vt:lpstr>Arial</vt:lpstr>
      <vt:lpstr>Calibri</vt:lpstr>
      <vt:lpstr>Calisto MT</vt:lpstr>
      <vt:lpstr>Century Gothic</vt:lpstr>
      <vt:lpstr>Chalkboard</vt:lpstr>
      <vt:lpstr>Helvetica</vt:lpstr>
      <vt:lpstr>Perpetua</vt:lpstr>
      <vt:lpstr>Rockwell</vt:lpstr>
      <vt:lpstr>Univers Condensed</vt:lpstr>
      <vt:lpstr>Walbaum Display</vt:lpstr>
      <vt:lpstr>Wingdings</vt:lpstr>
      <vt:lpstr>Memphis CHiLD</vt:lpstr>
      <vt:lpstr>ChronicleVTI</vt:lpstr>
      <vt:lpstr>Clarity</vt:lpstr>
      <vt:lpstr>RegattaVTI</vt:lpstr>
      <vt:lpstr>Clarity</vt:lpstr>
      <vt:lpstr>PowerPoint Presentation</vt:lpstr>
      <vt:lpstr>Agenda</vt:lpstr>
      <vt:lpstr>What is MLP?</vt:lpstr>
      <vt:lpstr>Health Disparities and Memphis</vt:lpstr>
      <vt:lpstr>Economic hardship index</vt:lpstr>
      <vt:lpstr>Shelby County Leading Causes of Death</vt:lpstr>
      <vt:lpstr>In Shelby County, Black people die from these conditions at 2X  the rate as white people:</vt:lpstr>
      <vt:lpstr>Childhood Trauma Is Increasing during the Pandemic</vt:lpstr>
      <vt:lpstr>PowerPoint Presentation</vt:lpstr>
      <vt:lpstr>What determines health?</vt:lpstr>
      <vt:lpstr>Care systems that matter  go beyond health care systems</vt:lpstr>
      <vt:lpstr>Social Determinants of Health Matter</vt:lpstr>
      <vt:lpstr>Social Determinants of Health  </vt:lpstr>
      <vt:lpstr>Education as a social determinant of health for individuals</vt:lpstr>
      <vt:lpstr>Education as a social determinant of health for individuals</vt:lpstr>
      <vt:lpstr>Education as a social determinant of health for communities</vt:lpstr>
      <vt:lpstr>Black students generally still perform significantly less well than white students educationally</vt:lpstr>
      <vt:lpstr>Race and Education</vt:lpstr>
      <vt:lpstr>PowerPoint Presentation</vt:lpstr>
      <vt:lpstr>High School Graduation Rates</vt:lpstr>
      <vt:lpstr>PowerPoint Presentation</vt:lpstr>
      <vt:lpstr>What is the School to Prison Pipeline?</vt:lpstr>
      <vt:lpstr>Black students are disproportionately sent down the school-to-prison pipeline</vt:lpstr>
      <vt:lpstr>PowerPoint Presentation</vt:lpstr>
      <vt:lpstr>School Brutality</vt:lpstr>
      <vt:lpstr>Disproportionate school brutality upon Black children</vt:lpstr>
      <vt:lpstr>Most of this disproportionality occurs in the South</vt:lpstr>
      <vt:lpstr>PowerPoint Presentation</vt:lpstr>
      <vt:lpstr>Adversity/ Adverse Childhood experiences are significant Social determinants of health</vt:lpstr>
      <vt:lpstr>Trauma is…</vt:lpstr>
      <vt:lpstr>Adversity in any form can be trauma if it causes long-term harm</vt:lpstr>
      <vt:lpstr>Adversity in any form can be trauma if it causes long-term harm</vt:lpstr>
      <vt:lpstr>Trauma is common</vt:lpstr>
      <vt:lpstr>Trauma’s impact on children is broader than originally thought</vt:lpstr>
      <vt:lpstr>Trauma impairs success at school</vt:lpstr>
      <vt:lpstr>Executive Functioning Problems Affect School Performance</vt:lpstr>
      <vt:lpstr>Trauma is associated with many mental health effects and diagnoses</vt:lpstr>
      <vt:lpstr>Trauma impairs language development</vt:lpstr>
      <vt:lpstr>Impacts on Sensory Development</vt:lpstr>
      <vt:lpstr>What is Health Equity?</vt:lpstr>
      <vt:lpstr>PowerPoint Presentation</vt:lpstr>
      <vt:lpstr>Health Equity Means...</vt:lpstr>
      <vt:lpstr>What is Health Justice?</vt:lpstr>
      <vt:lpstr>Many health-harming social conditions have legal remedies</vt:lpstr>
      <vt:lpstr>PowerPoint Presentation</vt:lpstr>
      <vt:lpstr>Hundreds of medical-legal partnerships exist in the U.S.</vt:lpstr>
      <vt:lpstr>MLPs exist in 49 states and D.C.</vt:lpstr>
      <vt:lpstr>MLPS holistically address social determinants of health in people's lives</vt:lpstr>
      <vt:lpstr>Problems  that MLPs can help to address</vt:lpstr>
      <vt:lpstr>Documented benefits of MLPs</vt:lpstr>
      <vt:lpstr>MLPs can</vt:lpstr>
      <vt:lpstr>Healthcare providers involved with MLPs see  the benefits of  their MLP:</vt:lpstr>
      <vt:lpstr>Brief History of Memphis CHiLD</vt:lpstr>
      <vt:lpstr>MLP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Goode</dc:creator>
  <cp:lastModifiedBy>Susan Hendrick Elswick</cp:lastModifiedBy>
  <cp:revision>613</cp:revision>
  <cp:lastPrinted>2019-08-15T20:45:15Z</cp:lastPrinted>
  <dcterms:created xsi:type="dcterms:W3CDTF">2017-04-27T01:33:14Z</dcterms:created>
  <dcterms:modified xsi:type="dcterms:W3CDTF">2022-04-12T16:00:07Z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EACD3C86-7A18-4DE4-8391-EC5CE042374D</vt:lpwstr>
  </property>
  <property fmtid="{D5CDD505-2E9C-101B-9397-08002B2CF9AE}" pid="3" name="ArticulatePath">
    <vt:lpwstr>Nursing School Presentation</vt:lpwstr>
  </property>
</Properties>
</file>