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67" r:id="rId2"/>
    <p:sldId id="285" r:id="rId3"/>
    <p:sldId id="287" r:id="rId4"/>
    <p:sldId id="270" r:id="rId5"/>
    <p:sldId id="286" r:id="rId6"/>
    <p:sldId id="258" r:id="rId7"/>
    <p:sldId id="257" r:id="rId8"/>
    <p:sldId id="284" r:id="rId9"/>
    <p:sldId id="283" r:id="rId10"/>
    <p:sldId id="259" r:id="rId11"/>
    <p:sldId id="261" r:id="rId12"/>
    <p:sldId id="282" r:id="rId13"/>
    <p:sldId id="263" r:id="rId14"/>
    <p:sldId id="281" r:id="rId15"/>
    <p:sldId id="260" r:id="rId16"/>
    <p:sldId id="262"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D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A2900-AF65-0AD6-9474-1AAAE922F360}" v="152" dt="2022-04-02T00:39:19.762"/>
    <p1510:client id="{089D1172-F259-363D-0D04-B4484E3DCAC9}" v="28" dt="2022-04-05T16:15:59.468"/>
    <p1510:client id="{08B8A71F-C36A-B2F5-DC62-E8C136041771}" v="1" dt="2022-03-28T14:46:52.065"/>
    <p1510:client id="{0CAEF189-A7B4-AEDD-CDB0-40621A399A87}" v="7" dt="2022-04-04T15:44:05.082"/>
    <p1510:client id="{14B8F7ED-F8DF-0AF0-9A7C-BD863A85B493}" v="18" dt="2022-03-30T22:41:15.226"/>
    <p1510:client id="{18AA9AD2-EDF6-4518-944F-FD742AE27FC2}" v="7" dt="2022-03-29T15:28:37.083"/>
    <p1510:client id="{1D516CD5-92C0-5B7F-D012-6A66EC5FB981}" v="70" dt="2022-03-14T16:31:43.107"/>
    <p1510:client id="{23658AA8-F1F9-3A27-47C5-CEA8396B0189}" v="118" dt="2022-03-14T16:19:56.040"/>
    <p1510:client id="{2EBA011C-B72D-90AC-C71F-547B56525A61}" v="87" dt="2022-04-03T14:30:27.656"/>
    <p1510:client id="{30353FC1-6F32-E0D8-9BF9-4B026AC338DB}" v="347" dt="2022-03-28T16:40:01.134"/>
    <p1510:client id="{3A79A4D2-569D-82CC-F334-5C3FF5EC5985}" v="1902" dt="2022-03-15T16:09:43.009"/>
    <p1510:client id="{537E12A0-92CB-3DAE-DD2A-10CDF09A6C16}" v="61" dt="2022-04-04T18:30:59.177"/>
    <p1510:client id="{5C40B70A-7CB7-FE0F-8C30-614893B1CE42}" v="140" dt="2022-03-30T01:32:40.029"/>
    <p1510:client id="{5E3DF29C-61DC-3269-31CD-3FFFFD204AD4}" v="81" dt="2022-03-14T17:46:24.288"/>
    <p1510:client id="{68E68A83-0E19-5C1F-EBFF-D92E62E36FEA}" v="48" dt="2022-03-29T02:49:44.317"/>
    <p1510:client id="{730F9F6E-5BAB-FB67-4B38-759580CF26A2}" v="220" dt="2022-03-16T17:30:26.254"/>
    <p1510:client id="{79F63AA6-3F30-4DED-B5B7-00A2B8A438E1}" v="369" dt="2022-04-05T16:18:37.409"/>
    <p1510:client id="{9186849B-E4B4-2AB4-F9EF-C591025270E0}" v="86" dt="2021-11-05T11:58:50.724"/>
    <p1510:client id="{BC129CB0-BD11-3D46-22F2-1D50FB435664}" v="165" dt="2022-04-04T15:58:26.521"/>
    <p1510:client id="{D6630D21-162B-E4AE-7AA2-50C40A111D38}" v="187" dt="2021-11-04T20:49:30.904"/>
    <p1510:client id="{DAD45947-9B48-0132-AF49-6AD6C1244E08}" v="215" dt="2022-03-24T16:27:56.270"/>
    <p1510:client id="{EE0CC1CF-796F-6E16-60A2-633AC64C0913}" v="358" dt="2022-03-21T16:45:52.135"/>
    <p1510:client id="{EFD76719-6895-F95C-E0F9-F690A83884D1}" v="26" dt="2022-04-01T16:02:44.742"/>
    <p1510:client id="{FEBC760B-6010-4D9A-9B07-89651FE03934}" v="312" dt="2022-03-14T18:32:45.03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75" autoAdjust="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05/8/layout/cycle6" loCatId="cycle" qsTypeId="urn:microsoft.com/office/officeart/2005/8/quickstyle/simple1" qsCatId="simple" csTypeId="urn:microsoft.com/office/officeart/2005/8/colors/accent4_1" csCatId="accent4" phldr="1"/>
      <dgm:spPr/>
      <dgm:t>
        <a:bodyPr/>
        <a:lstStyle/>
        <a:p>
          <a:endParaRPr lang="en-US"/>
        </a:p>
      </dgm:t>
    </dgm:pt>
    <dgm:pt modelId="{AAC263CB-8256-4B03-92FE-1622698FB3E9}">
      <dgm:prSet/>
      <dgm:spPr/>
      <dgm:t>
        <a:bodyPr/>
        <a:lstStyle/>
        <a:p>
          <a:r>
            <a:rPr lang="en-US" b="1">
              <a:latin typeface="Century Gothic"/>
            </a:rPr>
            <a:t>Disbelief</a:t>
          </a:r>
          <a:endParaRPr lang="en-US" b="1"/>
        </a:p>
      </dgm:t>
    </dgm:pt>
    <dgm:pt modelId="{0BEED663-FC38-4EAD-940F-4C475D2C87DB}" type="parTrans" cxnId="{C5E94186-9CB6-4C42-92B3-C546CC53A7B9}">
      <dgm:prSet/>
      <dgm:spPr/>
      <dgm:t>
        <a:bodyPr/>
        <a:lstStyle/>
        <a:p>
          <a:endParaRPr lang="en-US" b="1"/>
        </a:p>
      </dgm:t>
    </dgm:pt>
    <dgm:pt modelId="{808B76D0-8EC7-469A-93AC-7A6017188A9D}" type="sibTrans" cxnId="{C5E94186-9CB6-4C42-92B3-C546CC53A7B9}">
      <dgm:prSet/>
      <dgm:spPr/>
      <dgm:t>
        <a:bodyPr/>
        <a:lstStyle/>
        <a:p>
          <a:endParaRPr lang="en-US" b="1"/>
        </a:p>
      </dgm:t>
    </dgm:pt>
    <dgm:pt modelId="{76D56F19-2708-49DB-8F92-D8AC45F23A9A}">
      <dgm:prSet/>
      <dgm:spPr/>
      <dgm:t>
        <a:bodyPr/>
        <a:lstStyle/>
        <a:p>
          <a:r>
            <a:rPr lang="en-US" b="1">
              <a:latin typeface="Century Gothic"/>
            </a:rPr>
            <a:t>Sadness</a:t>
          </a:r>
          <a:endParaRPr lang="en-US" b="1"/>
        </a:p>
      </dgm:t>
    </dgm:pt>
    <dgm:pt modelId="{9D5610C2-0A12-494A-AC46-8DD17C08B09F}" type="parTrans" cxnId="{32E90211-17E0-4DDF-9274-DD3E46D811B8}">
      <dgm:prSet/>
      <dgm:spPr/>
      <dgm:t>
        <a:bodyPr/>
        <a:lstStyle/>
        <a:p>
          <a:endParaRPr lang="en-US" b="1"/>
        </a:p>
      </dgm:t>
    </dgm:pt>
    <dgm:pt modelId="{EC8965A1-F755-4945-8AAC-DCF1F68F011E}" type="sibTrans" cxnId="{32E90211-17E0-4DDF-9274-DD3E46D811B8}">
      <dgm:prSet/>
      <dgm:spPr/>
      <dgm:t>
        <a:bodyPr/>
        <a:lstStyle/>
        <a:p>
          <a:endParaRPr lang="en-US" b="1"/>
        </a:p>
      </dgm:t>
    </dgm:pt>
    <dgm:pt modelId="{4267FE7D-D2BC-DC4A-92A5-DD8C44D3AE2D}">
      <dgm:prSet/>
      <dgm:spPr/>
      <dgm:t>
        <a:bodyPr/>
        <a:lstStyle/>
        <a:p>
          <a:r>
            <a:rPr lang="en-US" b="1">
              <a:latin typeface="Century Gothic"/>
            </a:rPr>
            <a:t>Anger</a:t>
          </a:r>
          <a:endParaRPr lang="en-US" b="1"/>
        </a:p>
      </dgm:t>
    </dgm:pt>
    <dgm:pt modelId="{5875558D-CF11-2840-A8E5-79BD4BC9E49A}" type="parTrans" cxnId="{1315A917-A53A-C244-8108-9A79435A1BA0}">
      <dgm:prSet/>
      <dgm:spPr/>
      <dgm:t>
        <a:bodyPr/>
        <a:lstStyle/>
        <a:p>
          <a:endParaRPr lang="en-US"/>
        </a:p>
      </dgm:t>
    </dgm:pt>
    <dgm:pt modelId="{461106BB-0DB8-DB49-98C3-55C5CBCC25FD}" type="sibTrans" cxnId="{1315A917-A53A-C244-8108-9A79435A1BA0}">
      <dgm:prSet/>
      <dgm:spPr/>
      <dgm:t>
        <a:bodyPr/>
        <a:lstStyle/>
        <a:p>
          <a:endParaRPr lang="en-US"/>
        </a:p>
      </dgm:t>
    </dgm:pt>
    <dgm:pt modelId="{283D1287-4C52-B845-8A74-5DD3A7774AF7}">
      <dgm:prSet/>
      <dgm:spPr/>
      <dgm:t>
        <a:bodyPr/>
        <a:lstStyle/>
        <a:p>
          <a:r>
            <a:rPr lang="en-US" b="1">
              <a:latin typeface="Century Gothic"/>
            </a:rPr>
            <a:t>Fear</a:t>
          </a:r>
          <a:endParaRPr lang="en-US" b="1"/>
        </a:p>
      </dgm:t>
    </dgm:pt>
    <dgm:pt modelId="{FC220DA8-160F-1844-BF8D-943D83FF6F2E}" type="parTrans" cxnId="{F0932D4B-D241-E64E-BEC9-189A785F79E8}">
      <dgm:prSet/>
      <dgm:spPr/>
      <dgm:t>
        <a:bodyPr/>
        <a:lstStyle/>
        <a:p>
          <a:endParaRPr lang="en-US"/>
        </a:p>
      </dgm:t>
    </dgm:pt>
    <dgm:pt modelId="{65C63C96-DC78-DA42-A576-342BAD715C77}" type="sibTrans" cxnId="{F0932D4B-D241-E64E-BEC9-189A785F79E8}">
      <dgm:prSet/>
      <dgm:spPr/>
      <dgm:t>
        <a:bodyPr/>
        <a:lstStyle/>
        <a:p>
          <a:endParaRPr lang="en-US"/>
        </a:p>
      </dgm:t>
    </dgm:pt>
    <dgm:pt modelId="{CB206889-C5B9-0C4F-B269-89935FF545CB}">
      <dgm:prSet/>
      <dgm:spPr/>
      <dgm:t>
        <a:bodyPr/>
        <a:lstStyle/>
        <a:p>
          <a:r>
            <a:rPr lang="en-US" b="1">
              <a:latin typeface="Century Gothic"/>
            </a:rPr>
            <a:t>Guilt</a:t>
          </a:r>
          <a:endParaRPr lang="en-US" b="1"/>
        </a:p>
      </dgm:t>
    </dgm:pt>
    <dgm:pt modelId="{9E2DA691-6516-2541-B613-1F727273A492}" type="parTrans" cxnId="{465394C7-8E37-A04C-8CCC-205E111CFBEF}">
      <dgm:prSet/>
      <dgm:spPr/>
      <dgm:t>
        <a:bodyPr/>
        <a:lstStyle/>
        <a:p>
          <a:endParaRPr lang="en-US"/>
        </a:p>
      </dgm:t>
    </dgm:pt>
    <dgm:pt modelId="{BEE581F7-6B1F-B14E-BB8B-4BA55FD8D31C}" type="sibTrans" cxnId="{465394C7-8E37-A04C-8CCC-205E111CFBEF}">
      <dgm:prSet/>
      <dgm:spPr/>
      <dgm:t>
        <a:bodyPr/>
        <a:lstStyle/>
        <a:p>
          <a:endParaRPr lang="en-US"/>
        </a:p>
      </dgm:t>
    </dgm:pt>
    <dgm:pt modelId="{9270C12A-E3E6-5A45-859C-6DAAB6C22FC3}">
      <dgm:prSet/>
      <dgm:spPr/>
      <dgm:t>
        <a:bodyPr/>
        <a:lstStyle/>
        <a:p>
          <a:r>
            <a:rPr lang="en-US" b="1">
              <a:latin typeface="Century Gothic"/>
            </a:rPr>
            <a:t>Anxiety</a:t>
          </a:r>
          <a:endParaRPr lang="en-US" b="1"/>
        </a:p>
      </dgm:t>
    </dgm:pt>
    <dgm:pt modelId="{4474FCE8-7793-2147-97FF-EEE48BD8C61D}" type="parTrans" cxnId="{7B14C4D3-58B3-2649-9849-372F995FE3C7}">
      <dgm:prSet/>
      <dgm:spPr/>
      <dgm:t>
        <a:bodyPr/>
        <a:lstStyle/>
        <a:p>
          <a:endParaRPr lang="en-US"/>
        </a:p>
      </dgm:t>
    </dgm:pt>
    <dgm:pt modelId="{6AFB0007-C558-BC43-BF0D-A07F8409D0BB}" type="sibTrans" cxnId="{7B14C4D3-58B3-2649-9849-372F995FE3C7}">
      <dgm:prSet/>
      <dgm:spPr/>
      <dgm:t>
        <a:bodyPr/>
        <a:lstStyle/>
        <a:p>
          <a:endParaRPr lang="en-US"/>
        </a:p>
      </dgm:t>
    </dgm:pt>
    <dgm:pt modelId="{16FD120A-A7D3-48A8-9394-F72F30B099ED}">
      <dgm:prSet phldr="0"/>
      <dgm:spPr/>
      <dgm:t>
        <a:bodyPr/>
        <a:lstStyle/>
        <a:p>
          <a:r>
            <a:rPr lang="en-US" b="1">
              <a:latin typeface="Century Gothic"/>
            </a:rPr>
            <a:t>Numbness</a:t>
          </a:r>
        </a:p>
      </dgm:t>
    </dgm:pt>
    <dgm:pt modelId="{E670CC91-2265-4FF1-BA18-5943F641EFA0}" type="parTrans" cxnId="{37CE2FF9-3CBA-4409-A7B7-15D9A560C158}">
      <dgm:prSet/>
      <dgm:spPr/>
    </dgm:pt>
    <dgm:pt modelId="{472101C7-619A-41A1-A126-69AC8F399F89}" type="sibTrans" cxnId="{37CE2FF9-3CBA-4409-A7B7-15D9A560C158}">
      <dgm:prSet/>
      <dgm:spPr/>
    </dgm:pt>
    <dgm:pt modelId="{0516E117-FF44-42B1-97D6-C8CA9857DA41}" type="pres">
      <dgm:prSet presAssocID="{D4503D04-C97E-4622-AE07-D0307CB3B4CA}" presName="cycle" presStyleCnt="0">
        <dgm:presLayoutVars>
          <dgm:dir/>
          <dgm:resizeHandles val="exact"/>
        </dgm:presLayoutVars>
      </dgm:prSet>
      <dgm:spPr/>
    </dgm:pt>
    <dgm:pt modelId="{A671E4E7-65F9-47DE-860D-6A441A218595}" type="pres">
      <dgm:prSet presAssocID="{AAC263CB-8256-4B03-92FE-1622698FB3E9}" presName="node" presStyleLbl="node1" presStyleIdx="0" presStyleCnt="7">
        <dgm:presLayoutVars>
          <dgm:bulletEnabled val="1"/>
        </dgm:presLayoutVars>
      </dgm:prSet>
      <dgm:spPr/>
    </dgm:pt>
    <dgm:pt modelId="{85F132B2-E798-471C-8A4C-4D727539268F}" type="pres">
      <dgm:prSet presAssocID="{AAC263CB-8256-4B03-92FE-1622698FB3E9}" presName="spNode" presStyleCnt="0"/>
      <dgm:spPr/>
    </dgm:pt>
    <dgm:pt modelId="{AD1A4D7A-EE5B-4F31-9683-72AD015B499A}" type="pres">
      <dgm:prSet presAssocID="{808B76D0-8EC7-469A-93AC-7A6017188A9D}" presName="sibTrans" presStyleLbl="sibTrans1D1" presStyleIdx="0" presStyleCnt="7"/>
      <dgm:spPr/>
    </dgm:pt>
    <dgm:pt modelId="{3BFE9A79-2208-4983-9CD8-93580062F0C4}" type="pres">
      <dgm:prSet presAssocID="{76D56F19-2708-49DB-8F92-D8AC45F23A9A}" presName="node" presStyleLbl="node1" presStyleIdx="1" presStyleCnt="7">
        <dgm:presLayoutVars>
          <dgm:bulletEnabled val="1"/>
        </dgm:presLayoutVars>
      </dgm:prSet>
      <dgm:spPr/>
    </dgm:pt>
    <dgm:pt modelId="{0ACB3789-65D8-4607-AE6D-95C2B17D744C}" type="pres">
      <dgm:prSet presAssocID="{76D56F19-2708-49DB-8F92-D8AC45F23A9A}" presName="spNode" presStyleCnt="0"/>
      <dgm:spPr/>
    </dgm:pt>
    <dgm:pt modelId="{5D3B14F9-1735-4D23-A9D1-1D54F93FC534}" type="pres">
      <dgm:prSet presAssocID="{EC8965A1-F755-4945-8AAC-DCF1F68F011E}" presName="sibTrans" presStyleLbl="sibTrans1D1" presStyleIdx="1" presStyleCnt="7"/>
      <dgm:spPr/>
    </dgm:pt>
    <dgm:pt modelId="{D963D771-2072-4258-A7C6-B91BE820CEC6}" type="pres">
      <dgm:prSet presAssocID="{4267FE7D-D2BC-DC4A-92A5-DD8C44D3AE2D}" presName="node" presStyleLbl="node1" presStyleIdx="2" presStyleCnt="7">
        <dgm:presLayoutVars>
          <dgm:bulletEnabled val="1"/>
        </dgm:presLayoutVars>
      </dgm:prSet>
      <dgm:spPr/>
    </dgm:pt>
    <dgm:pt modelId="{2E120174-0F45-4242-BB92-E9BDF339D8E0}" type="pres">
      <dgm:prSet presAssocID="{4267FE7D-D2BC-DC4A-92A5-DD8C44D3AE2D}" presName="spNode" presStyleCnt="0"/>
      <dgm:spPr/>
    </dgm:pt>
    <dgm:pt modelId="{AF582584-9C6C-46C2-848C-875946D3B490}" type="pres">
      <dgm:prSet presAssocID="{461106BB-0DB8-DB49-98C3-55C5CBCC25FD}" presName="sibTrans" presStyleLbl="sibTrans1D1" presStyleIdx="2" presStyleCnt="7"/>
      <dgm:spPr/>
    </dgm:pt>
    <dgm:pt modelId="{52E7EC4B-F337-4392-8A98-B5C80DE1AA81}" type="pres">
      <dgm:prSet presAssocID="{283D1287-4C52-B845-8A74-5DD3A7774AF7}" presName="node" presStyleLbl="node1" presStyleIdx="3" presStyleCnt="7">
        <dgm:presLayoutVars>
          <dgm:bulletEnabled val="1"/>
        </dgm:presLayoutVars>
      </dgm:prSet>
      <dgm:spPr/>
    </dgm:pt>
    <dgm:pt modelId="{2A2FD005-4A54-43CE-9A6C-5592D4032176}" type="pres">
      <dgm:prSet presAssocID="{283D1287-4C52-B845-8A74-5DD3A7774AF7}" presName="spNode" presStyleCnt="0"/>
      <dgm:spPr/>
    </dgm:pt>
    <dgm:pt modelId="{DB73C815-8157-4F7C-B3D6-582A8F7AC2F7}" type="pres">
      <dgm:prSet presAssocID="{65C63C96-DC78-DA42-A576-342BAD715C77}" presName="sibTrans" presStyleLbl="sibTrans1D1" presStyleIdx="3" presStyleCnt="7"/>
      <dgm:spPr/>
    </dgm:pt>
    <dgm:pt modelId="{80ACDA98-A329-4DA9-8EA5-323FADCB1479}" type="pres">
      <dgm:prSet presAssocID="{CB206889-C5B9-0C4F-B269-89935FF545CB}" presName="node" presStyleLbl="node1" presStyleIdx="4" presStyleCnt="7">
        <dgm:presLayoutVars>
          <dgm:bulletEnabled val="1"/>
        </dgm:presLayoutVars>
      </dgm:prSet>
      <dgm:spPr/>
    </dgm:pt>
    <dgm:pt modelId="{A6E37BA4-84CF-44C9-BBFA-595BEF295BE9}" type="pres">
      <dgm:prSet presAssocID="{CB206889-C5B9-0C4F-B269-89935FF545CB}" presName="spNode" presStyleCnt="0"/>
      <dgm:spPr/>
    </dgm:pt>
    <dgm:pt modelId="{4413DE65-9265-4451-82AD-286FA980768C}" type="pres">
      <dgm:prSet presAssocID="{BEE581F7-6B1F-B14E-BB8B-4BA55FD8D31C}" presName="sibTrans" presStyleLbl="sibTrans1D1" presStyleIdx="4" presStyleCnt="7"/>
      <dgm:spPr/>
    </dgm:pt>
    <dgm:pt modelId="{6F3889D9-C1FE-4C0B-B0A2-1846E309B7F7}" type="pres">
      <dgm:prSet presAssocID="{9270C12A-E3E6-5A45-859C-6DAAB6C22FC3}" presName="node" presStyleLbl="node1" presStyleIdx="5" presStyleCnt="7">
        <dgm:presLayoutVars>
          <dgm:bulletEnabled val="1"/>
        </dgm:presLayoutVars>
      </dgm:prSet>
      <dgm:spPr/>
    </dgm:pt>
    <dgm:pt modelId="{94788BE4-A637-42DD-96A2-0994E44BCDAB}" type="pres">
      <dgm:prSet presAssocID="{9270C12A-E3E6-5A45-859C-6DAAB6C22FC3}" presName="spNode" presStyleCnt="0"/>
      <dgm:spPr/>
    </dgm:pt>
    <dgm:pt modelId="{CE182A01-0E80-444F-B0D0-1C6FC92B2444}" type="pres">
      <dgm:prSet presAssocID="{6AFB0007-C558-BC43-BF0D-A07F8409D0BB}" presName="sibTrans" presStyleLbl="sibTrans1D1" presStyleIdx="5" presStyleCnt="7"/>
      <dgm:spPr/>
    </dgm:pt>
    <dgm:pt modelId="{CE66A213-EF3E-4B5F-8DF2-9BD1E7EA9109}" type="pres">
      <dgm:prSet presAssocID="{16FD120A-A7D3-48A8-9394-F72F30B099ED}" presName="node" presStyleLbl="node1" presStyleIdx="6" presStyleCnt="7">
        <dgm:presLayoutVars>
          <dgm:bulletEnabled val="1"/>
        </dgm:presLayoutVars>
      </dgm:prSet>
      <dgm:spPr/>
    </dgm:pt>
    <dgm:pt modelId="{7A1B7CE2-C71C-4941-B8CA-442D2CCB3F33}" type="pres">
      <dgm:prSet presAssocID="{16FD120A-A7D3-48A8-9394-F72F30B099ED}" presName="spNode" presStyleCnt="0"/>
      <dgm:spPr/>
    </dgm:pt>
    <dgm:pt modelId="{FD3116D0-6591-465A-9364-BFBCA2C952C0}" type="pres">
      <dgm:prSet presAssocID="{472101C7-619A-41A1-A126-69AC8F399F89}" presName="sibTrans" presStyleLbl="sibTrans1D1" presStyleIdx="6" presStyleCnt="7"/>
      <dgm:spPr/>
    </dgm:pt>
  </dgm:ptLst>
  <dgm:cxnLst>
    <dgm:cxn modelId="{32E90211-17E0-4DDF-9274-DD3E46D811B8}" srcId="{D4503D04-C97E-4622-AE07-D0307CB3B4CA}" destId="{76D56F19-2708-49DB-8F92-D8AC45F23A9A}" srcOrd="1" destOrd="0" parTransId="{9D5610C2-0A12-494A-AC46-8DD17C08B09F}" sibTransId="{EC8965A1-F755-4945-8AAC-DCF1F68F011E}"/>
    <dgm:cxn modelId="{985EFE13-7FF6-4CBE-ADFD-3D1EC5A52E09}" type="presOf" srcId="{AAC263CB-8256-4B03-92FE-1622698FB3E9}" destId="{A671E4E7-65F9-47DE-860D-6A441A218595}" srcOrd="0" destOrd="0" presId="urn:microsoft.com/office/officeart/2005/8/layout/cycle6"/>
    <dgm:cxn modelId="{3AA46B14-ADCF-4D5F-885F-67229352EEF0}" type="presOf" srcId="{9270C12A-E3E6-5A45-859C-6DAAB6C22FC3}" destId="{6F3889D9-C1FE-4C0B-B0A2-1846E309B7F7}" srcOrd="0" destOrd="0" presId="urn:microsoft.com/office/officeart/2005/8/layout/cycle6"/>
    <dgm:cxn modelId="{1315A917-A53A-C244-8108-9A79435A1BA0}" srcId="{D4503D04-C97E-4622-AE07-D0307CB3B4CA}" destId="{4267FE7D-D2BC-DC4A-92A5-DD8C44D3AE2D}" srcOrd="2" destOrd="0" parTransId="{5875558D-CF11-2840-A8E5-79BD4BC9E49A}" sibTransId="{461106BB-0DB8-DB49-98C3-55C5CBCC25FD}"/>
    <dgm:cxn modelId="{1240DD18-3F95-4BFD-9680-021599C63423}" type="presOf" srcId="{472101C7-619A-41A1-A126-69AC8F399F89}" destId="{FD3116D0-6591-465A-9364-BFBCA2C952C0}" srcOrd="0" destOrd="0" presId="urn:microsoft.com/office/officeart/2005/8/layout/cycle6"/>
    <dgm:cxn modelId="{D63F3D31-97E6-4B21-98D1-CE855CAFA63F}" type="presOf" srcId="{76D56F19-2708-49DB-8F92-D8AC45F23A9A}" destId="{3BFE9A79-2208-4983-9CD8-93580062F0C4}" srcOrd="0" destOrd="0" presId="urn:microsoft.com/office/officeart/2005/8/layout/cycle6"/>
    <dgm:cxn modelId="{FF405038-721F-4A43-A952-62B6F50F4288}" type="presOf" srcId="{6AFB0007-C558-BC43-BF0D-A07F8409D0BB}" destId="{CE182A01-0E80-444F-B0D0-1C6FC92B2444}" srcOrd="0" destOrd="0" presId="urn:microsoft.com/office/officeart/2005/8/layout/cycle6"/>
    <dgm:cxn modelId="{F50EEC3D-CB67-44E4-AA42-366830A2F835}" type="presOf" srcId="{16FD120A-A7D3-48A8-9394-F72F30B099ED}" destId="{CE66A213-EF3E-4B5F-8DF2-9BD1E7EA9109}" srcOrd="0" destOrd="0" presId="urn:microsoft.com/office/officeart/2005/8/layout/cycle6"/>
    <dgm:cxn modelId="{BED55941-ABD0-420C-8940-4BFF839B1B40}" type="presOf" srcId="{4267FE7D-D2BC-DC4A-92A5-DD8C44D3AE2D}" destId="{D963D771-2072-4258-A7C6-B91BE820CEC6}" srcOrd="0" destOrd="0" presId="urn:microsoft.com/office/officeart/2005/8/layout/cycle6"/>
    <dgm:cxn modelId="{F0932D4B-D241-E64E-BEC9-189A785F79E8}" srcId="{D4503D04-C97E-4622-AE07-D0307CB3B4CA}" destId="{283D1287-4C52-B845-8A74-5DD3A7774AF7}" srcOrd="3" destOrd="0" parTransId="{FC220DA8-160F-1844-BF8D-943D83FF6F2E}" sibTransId="{65C63C96-DC78-DA42-A576-342BAD715C77}"/>
    <dgm:cxn modelId="{0D47C076-01FA-4C2D-95CE-4D7FA16E1FBE}" type="presOf" srcId="{65C63C96-DC78-DA42-A576-342BAD715C77}" destId="{DB73C815-8157-4F7C-B3D6-582A8F7AC2F7}" srcOrd="0" destOrd="0" presId="urn:microsoft.com/office/officeart/2005/8/layout/cycle6"/>
    <dgm:cxn modelId="{C5E94186-9CB6-4C42-92B3-C546CC53A7B9}" srcId="{D4503D04-C97E-4622-AE07-D0307CB3B4CA}" destId="{AAC263CB-8256-4B03-92FE-1622698FB3E9}" srcOrd="0" destOrd="0" parTransId="{0BEED663-FC38-4EAD-940F-4C475D2C87DB}" sibTransId="{808B76D0-8EC7-469A-93AC-7A6017188A9D}"/>
    <dgm:cxn modelId="{E55DFAA6-4FD9-4512-A7F4-66F56863A30A}" type="presOf" srcId="{283D1287-4C52-B845-8A74-5DD3A7774AF7}" destId="{52E7EC4B-F337-4392-8A98-B5C80DE1AA81}" srcOrd="0" destOrd="0" presId="urn:microsoft.com/office/officeart/2005/8/layout/cycle6"/>
    <dgm:cxn modelId="{BE44E2B0-4ABB-426D-A43D-9479BC826325}" type="presOf" srcId="{D4503D04-C97E-4622-AE07-D0307CB3B4CA}" destId="{0516E117-FF44-42B1-97D6-C8CA9857DA41}" srcOrd="0" destOrd="0" presId="urn:microsoft.com/office/officeart/2005/8/layout/cycle6"/>
    <dgm:cxn modelId="{231FC4B3-EA84-46AF-9C8B-20C624CDF356}" type="presOf" srcId="{BEE581F7-6B1F-B14E-BB8B-4BA55FD8D31C}" destId="{4413DE65-9265-4451-82AD-286FA980768C}" srcOrd="0" destOrd="0" presId="urn:microsoft.com/office/officeart/2005/8/layout/cycle6"/>
    <dgm:cxn modelId="{1DB603B5-A899-4F44-9B53-E7CD8E44E0C1}" type="presOf" srcId="{CB206889-C5B9-0C4F-B269-89935FF545CB}" destId="{80ACDA98-A329-4DA9-8EA5-323FADCB1479}" srcOrd="0" destOrd="0" presId="urn:microsoft.com/office/officeart/2005/8/layout/cycle6"/>
    <dgm:cxn modelId="{1E9D56B8-C0A4-4088-8C3B-65D27338F69E}" type="presOf" srcId="{808B76D0-8EC7-469A-93AC-7A6017188A9D}" destId="{AD1A4D7A-EE5B-4F31-9683-72AD015B499A}" srcOrd="0" destOrd="0" presId="urn:microsoft.com/office/officeart/2005/8/layout/cycle6"/>
    <dgm:cxn modelId="{BA8714C7-111C-4A71-86CF-2C53F19721C1}" type="presOf" srcId="{461106BB-0DB8-DB49-98C3-55C5CBCC25FD}" destId="{AF582584-9C6C-46C2-848C-875946D3B490}" srcOrd="0" destOrd="0" presId="urn:microsoft.com/office/officeart/2005/8/layout/cycle6"/>
    <dgm:cxn modelId="{465394C7-8E37-A04C-8CCC-205E111CFBEF}" srcId="{D4503D04-C97E-4622-AE07-D0307CB3B4CA}" destId="{CB206889-C5B9-0C4F-B269-89935FF545CB}" srcOrd="4" destOrd="0" parTransId="{9E2DA691-6516-2541-B613-1F727273A492}" sibTransId="{BEE581F7-6B1F-B14E-BB8B-4BA55FD8D31C}"/>
    <dgm:cxn modelId="{7B14C4D3-58B3-2649-9849-372F995FE3C7}" srcId="{D4503D04-C97E-4622-AE07-D0307CB3B4CA}" destId="{9270C12A-E3E6-5A45-859C-6DAAB6C22FC3}" srcOrd="5" destOrd="0" parTransId="{4474FCE8-7793-2147-97FF-EEE48BD8C61D}" sibTransId="{6AFB0007-C558-BC43-BF0D-A07F8409D0BB}"/>
    <dgm:cxn modelId="{E4FEEFF7-7958-4CBF-A051-845D4B0D2299}" type="presOf" srcId="{EC8965A1-F755-4945-8AAC-DCF1F68F011E}" destId="{5D3B14F9-1735-4D23-A9D1-1D54F93FC534}" srcOrd="0" destOrd="0" presId="urn:microsoft.com/office/officeart/2005/8/layout/cycle6"/>
    <dgm:cxn modelId="{37CE2FF9-3CBA-4409-A7B7-15D9A560C158}" srcId="{D4503D04-C97E-4622-AE07-D0307CB3B4CA}" destId="{16FD120A-A7D3-48A8-9394-F72F30B099ED}" srcOrd="6" destOrd="0" parTransId="{E670CC91-2265-4FF1-BA18-5943F641EFA0}" sibTransId="{472101C7-619A-41A1-A126-69AC8F399F89}"/>
    <dgm:cxn modelId="{D6548155-F274-46D8-86E8-923C5734EEDF}" type="presParOf" srcId="{0516E117-FF44-42B1-97D6-C8CA9857DA41}" destId="{A671E4E7-65F9-47DE-860D-6A441A218595}" srcOrd="0" destOrd="0" presId="urn:microsoft.com/office/officeart/2005/8/layout/cycle6"/>
    <dgm:cxn modelId="{B5C3D6FD-C154-42AD-B251-0A0ABA8D4018}" type="presParOf" srcId="{0516E117-FF44-42B1-97D6-C8CA9857DA41}" destId="{85F132B2-E798-471C-8A4C-4D727539268F}" srcOrd="1" destOrd="0" presId="urn:microsoft.com/office/officeart/2005/8/layout/cycle6"/>
    <dgm:cxn modelId="{28836434-91B6-46F7-B4CC-C06584FEEB89}" type="presParOf" srcId="{0516E117-FF44-42B1-97D6-C8CA9857DA41}" destId="{AD1A4D7A-EE5B-4F31-9683-72AD015B499A}" srcOrd="2" destOrd="0" presId="urn:microsoft.com/office/officeart/2005/8/layout/cycle6"/>
    <dgm:cxn modelId="{C0CE28FA-044B-42BE-AEDB-3378C1E6C242}" type="presParOf" srcId="{0516E117-FF44-42B1-97D6-C8CA9857DA41}" destId="{3BFE9A79-2208-4983-9CD8-93580062F0C4}" srcOrd="3" destOrd="0" presId="urn:microsoft.com/office/officeart/2005/8/layout/cycle6"/>
    <dgm:cxn modelId="{341276B3-EF59-47E0-BF18-6CDC0791849E}" type="presParOf" srcId="{0516E117-FF44-42B1-97D6-C8CA9857DA41}" destId="{0ACB3789-65D8-4607-AE6D-95C2B17D744C}" srcOrd="4" destOrd="0" presId="urn:microsoft.com/office/officeart/2005/8/layout/cycle6"/>
    <dgm:cxn modelId="{A9A62A56-6C1C-4393-A60E-822EEC6FD201}" type="presParOf" srcId="{0516E117-FF44-42B1-97D6-C8CA9857DA41}" destId="{5D3B14F9-1735-4D23-A9D1-1D54F93FC534}" srcOrd="5" destOrd="0" presId="urn:microsoft.com/office/officeart/2005/8/layout/cycle6"/>
    <dgm:cxn modelId="{D9DE792B-8E3B-46C3-B708-6D7844447F34}" type="presParOf" srcId="{0516E117-FF44-42B1-97D6-C8CA9857DA41}" destId="{D963D771-2072-4258-A7C6-B91BE820CEC6}" srcOrd="6" destOrd="0" presId="urn:microsoft.com/office/officeart/2005/8/layout/cycle6"/>
    <dgm:cxn modelId="{3E061453-C752-4232-8640-3653E2BE3DB7}" type="presParOf" srcId="{0516E117-FF44-42B1-97D6-C8CA9857DA41}" destId="{2E120174-0F45-4242-BB92-E9BDF339D8E0}" srcOrd="7" destOrd="0" presId="urn:microsoft.com/office/officeart/2005/8/layout/cycle6"/>
    <dgm:cxn modelId="{12CA5F1D-A1B6-44FE-97D2-E688F7D19F4E}" type="presParOf" srcId="{0516E117-FF44-42B1-97D6-C8CA9857DA41}" destId="{AF582584-9C6C-46C2-848C-875946D3B490}" srcOrd="8" destOrd="0" presId="urn:microsoft.com/office/officeart/2005/8/layout/cycle6"/>
    <dgm:cxn modelId="{4EE6862E-A5A2-41E5-B220-A9B35D669EE9}" type="presParOf" srcId="{0516E117-FF44-42B1-97D6-C8CA9857DA41}" destId="{52E7EC4B-F337-4392-8A98-B5C80DE1AA81}" srcOrd="9" destOrd="0" presId="urn:microsoft.com/office/officeart/2005/8/layout/cycle6"/>
    <dgm:cxn modelId="{C9578B13-CE06-4A59-BBC0-94C885C68F6A}" type="presParOf" srcId="{0516E117-FF44-42B1-97D6-C8CA9857DA41}" destId="{2A2FD005-4A54-43CE-9A6C-5592D4032176}" srcOrd="10" destOrd="0" presId="urn:microsoft.com/office/officeart/2005/8/layout/cycle6"/>
    <dgm:cxn modelId="{2E2FB54E-1E9B-4681-8260-91DEE5362E89}" type="presParOf" srcId="{0516E117-FF44-42B1-97D6-C8CA9857DA41}" destId="{DB73C815-8157-4F7C-B3D6-582A8F7AC2F7}" srcOrd="11" destOrd="0" presId="urn:microsoft.com/office/officeart/2005/8/layout/cycle6"/>
    <dgm:cxn modelId="{D4F57553-FD5C-463F-98A0-5986628DDA30}" type="presParOf" srcId="{0516E117-FF44-42B1-97D6-C8CA9857DA41}" destId="{80ACDA98-A329-4DA9-8EA5-323FADCB1479}" srcOrd="12" destOrd="0" presId="urn:microsoft.com/office/officeart/2005/8/layout/cycle6"/>
    <dgm:cxn modelId="{98CEE19E-3854-4102-8112-FB80B740C0CD}" type="presParOf" srcId="{0516E117-FF44-42B1-97D6-C8CA9857DA41}" destId="{A6E37BA4-84CF-44C9-BBFA-595BEF295BE9}" srcOrd="13" destOrd="0" presId="urn:microsoft.com/office/officeart/2005/8/layout/cycle6"/>
    <dgm:cxn modelId="{46AA970C-0678-4398-9C75-711B538D3992}" type="presParOf" srcId="{0516E117-FF44-42B1-97D6-C8CA9857DA41}" destId="{4413DE65-9265-4451-82AD-286FA980768C}" srcOrd="14" destOrd="0" presId="urn:microsoft.com/office/officeart/2005/8/layout/cycle6"/>
    <dgm:cxn modelId="{6412EDFD-DD92-471B-8738-F0FB5BD87836}" type="presParOf" srcId="{0516E117-FF44-42B1-97D6-C8CA9857DA41}" destId="{6F3889D9-C1FE-4C0B-B0A2-1846E309B7F7}" srcOrd="15" destOrd="0" presId="urn:microsoft.com/office/officeart/2005/8/layout/cycle6"/>
    <dgm:cxn modelId="{7F4B8FA1-B988-416D-8DDC-A3AB667E4066}" type="presParOf" srcId="{0516E117-FF44-42B1-97D6-C8CA9857DA41}" destId="{94788BE4-A637-42DD-96A2-0994E44BCDAB}" srcOrd="16" destOrd="0" presId="urn:microsoft.com/office/officeart/2005/8/layout/cycle6"/>
    <dgm:cxn modelId="{339A4B51-353F-44F9-BC1F-B6D02C342128}" type="presParOf" srcId="{0516E117-FF44-42B1-97D6-C8CA9857DA41}" destId="{CE182A01-0E80-444F-B0D0-1C6FC92B2444}" srcOrd="17" destOrd="0" presId="urn:microsoft.com/office/officeart/2005/8/layout/cycle6"/>
    <dgm:cxn modelId="{17BFA53B-5AD8-4F13-835E-5BC4EC8E2A62}" type="presParOf" srcId="{0516E117-FF44-42B1-97D6-C8CA9857DA41}" destId="{CE66A213-EF3E-4B5F-8DF2-9BD1E7EA9109}" srcOrd="18" destOrd="0" presId="urn:microsoft.com/office/officeart/2005/8/layout/cycle6"/>
    <dgm:cxn modelId="{B488A583-5CD0-4AF4-95B3-16F3C11B63CD}" type="presParOf" srcId="{0516E117-FF44-42B1-97D6-C8CA9857DA41}" destId="{7A1B7CE2-C71C-4941-B8CA-442D2CCB3F33}" srcOrd="19" destOrd="0" presId="urn:microsoft.com/office/officeart/2005/8/layout/cycle6"/>
    <dgm:cxn modelId="{03E08ADB-4A19-4C95-9BAC-FF27339E7B0E}" type="presParOf" srcId="{0516E117-FF44-42B1-97D6-C8CA9857DA41}" destId="{FD3116D0-6591-465A-9364-BFBCA2C952C0}"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1E4E7-65F9-47DE-860D-6A441A218595}">
      <dsp:nvSpPr>
        <dsp:cNvPr id="0" name=""/>
        <dsp:cNvSpPr/>
      </dsp:nvSpPr>
      <dsp:spPr>
        <a:xfrm>
          <a:off x="4000432" y="289"/>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Disbelief</a:t>
          </a:r>
          <a:endParaRPr lang="en-US" sz="1300" b="1" kern="1200"/>
        </a:p>
      </dsp:txBody>
      <dsp:txXfrm>
        <a:off x="4033497" y="33354"/>
        <a:ext cx="975925" cy="611205"/>
      </dsp:txXfrm>
    </dsp:sp>
    <dsp:sp modelId="{AD1A4D7A-EE5B-4F31-9683-72AD015B499A}">
      <dsp:nvSpPr>
        <dsp:cNvPr id="0" name=""/>
        <dsp:cNvSpPr/>
      </dsp:nvSpPr>
      <dsp:spPr>
        <a:xfrm>
          <a:off x="2590120" y="338957"/>
          <a:ext cx="3862680" cy="3862680"/>
        </a:xfrm>
        <a:custGeom>
          <a:avLst/>
          <a:gdLst/>
          <a:ahLst/>
          <a:cxnLst/>
          <a:rect l="0" t="0" r="0" b="0"/>
          <a:pathLst>
            <a:path>
              <a:moveTo>
                <a:pt x="2459247" y="73548"/>
              </a:moveTo>
              <a:arcTo wR="1931340" hR="1931340" stAng="17151777" swAng="125430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FE9A79-2208-4983-9CD8-93580062F0C4}">
      <dsp:nvSpPr>
        <dsp:cNvPr id="0" name=""/>
        <dsp:cNvSpPr/>
      </dsp:nvSpPr>
      <dsp:spPr>
        <a:xfrm>
          <a:off x="5510415" y="727459"/>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Sadness</a:t>
          </a:r>
          <a:endParaRPr lang="en-US" sz="1300" b="1" kern="1200"/>
        </a:p>
      </dsp:txBody>
      <dsp:txXfrm>
        <a:off x="5543480" y="760524"/>
        <a:ext cx="975925" cy="611205"/>
      </dsp:txXfrm>
    </dsp:sp>
    <dsp:sp modelId="{5D3B14F9-1735-4D23-A9D1-1D54F93FC534}">
      <dsp:nvSpPr>
        <dsp:cNvPr id="0" name=""/>
        <dsp:cNvSpPr/>
      </dsp:nvSpPr>
      <dsp:spPr>
        <a:xfrm>
          <a:off x="2590120" y="338957"/>
          <a:ext cx="3862680" cy="3862680"/>
        </a:xfrm>
        <a:custGeom>
          <a:avLst/>
          <a:gdLst/>
          <a:ahLst/>
          <a:cxnLst/>
          <a:rect l="0" t="0" r="0" b="0"/>
          <a:pathLst>
            <a:path>
              <a:moveTo>
                <a:pt x="3662251" y="1074589"/>
              </a:moveTo>
              <a:arcTo wR="1931340" hR="1931340" stAng="20019956" swAng="1724847"/>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63D771-2072-4258-A7C6-B91BE820CEC6}">
      <dsp:nvSpPr>
        <dsp:cNvPr id="0" name=""/>
        <dsp:cNvSpPr/>
      </dsp:nvSpPr>
      <dsp:spPr>
        <a:xfrm>
          <a:off x="5883350" y="2361393"/>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Anger</a:t>
          </a:r>
          <a:endParaRPr lang="en-US" sz="1300" b="1" kern="1200"/>
        </a:p>
      </dsp:txBody>
      <dsp:txXfrm>
        <a:off x="5916415" y="2394458"/>
        <a:ext cx="975925" cy="611205"/>
      </dsp:txXfrm>
    </dsp:sp>
    <dsp:sp modelId="{AF582584-9C6C-46C2-848C-875946D3B490}">
      <dsp:nvSpPr>
        <dsp:cNvPr id="0" name=""/>
        <dsp:cNvSpPr/>
      </dsp:nvSpPr>
      <dsp:spPr>
        <a:xfrm>
          <a:off x="2590120" y="338957"/>
          <a:ext cx="3862680" cy="3862680"/>
        </a:xfrm>
        <a:custGeom>
          <a:avLst/>
          <a:gdLst/>
          <a:ahLst/>
          <a:cxnLst/>
          <a:rect l="0" t="0" r="0" b="0"/>
          <a:pathLst>
            <a:path>
              <a:moveTo>
                <a:pt x="3700140" y="2706853"/>
              </a:moveTo>
              <a:arcTo wR="1931340" hR="1931340" stAng="1420475" swAng="1356976"/>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E7EC4B-F337-4392-8A98-B5C80DE1AA81}">
      <dsp:nvSpPr>
        <dsp:cNvPr id="0" name=""/>
        <dsp:cNvSpPr/>
      </dsp:nvSpPr>
      <dsp:spPr>
        <a:xfrm>
          <a:off x="4838409" y="3671707"/>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Fear</a:t>
          </a:r>
          <a:endParaRPr lang="en-US" sz="1300" b="1" kern="1200"/>
        </a:p>
      </dsp:txBody>
      <dsp:txXfrm>
        <a:off x="4871474" y="3704772"/>
        <a:ext cx="975925" cy="611205"/>
      </dsp:txXfrm>
    </dsp:sp>
    <dsp:sp modelId="{DB73C815-8157-4F7C-B3D6-582A8F7AC2F7}">
      <dsp:nvSpPr>
        <dsp:cNvPr id="0" name=""/>
        <dsp:cNvSpPr/>
      </dsp:nvSpPr>
      <dsp:spPr>
        <a:xfrm>
          <a:off x="2590120" y="338957"/>
          <a:ext cx="3862680" cy="3862680"/>
        </a:xfrm>
        <a:custGeom>
          <a:avLst/>
          <a:gdLst/>
          <a:ahLst/>
          <a:cxnLst/>
          <a:rect l="0" t="0" r="0" b="0"/>
          <a:pathLst>
            <a:path>
              <a:moveTo>
                <a:pt x="2242034" y="3837525"/>
              </a:moveTo>
              <a:arcTo wR="1931340" hR="1931340" stAng="4844556" swAng="1110888"/>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ACDA98-A329-4DA9-8EA5-323FADCB1479}">
      <dsp:nvSpPr>
        <dsp:cNvPr id="0" name=""/>
        <dsp:cNvSpPr/>
      </dsp:nvSpPr>
      <dsp:spPr>
        <a:xfrm>
          <a:off x="3162455" y="3671707"/>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Guilt</a:t>
          </a:r>
          <a:endParaRPr lang="en-US" sz="1300" b="1" kern="1200"/>
        </a:p>
      </dsp:txBody>
      <dsp:txXfrm>
        <a:off x="3195520" y="3704772"/>
        <a:ext cx="975925" cy="611205"/>
      </dsp:txXfrm>
    </dsp:sp>
    <dsp:sp modelId="{4413DE65-9265-4451-82AD-286FA980768C}">
      <dsp:nvSpPr>
        <dsp:cNvPr id="0" name=""/>
        <dsp:cNvSpPr/>
      </dsp:nvSpPr>
      <dsp:spPr>
        <a:xfrm>
          <a:off x="2590120" y="338957"/>
          <a:ext cx="3862680" cy="3862680"/>
        </a:xfrm>
        <a:custGeom>
          <a:avLst/>
          <a:gdLst/>
          <a:ahLst/>
          <a:cxnLst/>
          <a:rect l="0" t="0" r="0" b="0"/>
          <a:pathLst>
            <a:path>
              <a:moveTo>
                <a:pt x="596787" y="3327422"/>
              </a:moveTo>
              <a:arcTo wR="1931340" hR="1931340" stAng="8022550" swAng="1356976"/>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3889D9-C1FE-4C0B-B0A2-1846E309B7F7}">
      <dsp:nvSpPr>
        <dsp:cNvPr id="0" name=""/>
        <dsp:cNvSpPr/>
      </dsp:nvSpPr>
      <dsp:spPr>
        <a:xfrm>
          <a:off x="2117515" y="2361393"/>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Anxiety</a:t>
          </a:r>
          <a:endParaRPr lang="en-US" sz="1300" b="1" kern="1200"/>
        </a:p>
      </dsp:txBody>
      <dsp:txXfrm>
        <a:off x="2150580" y="2394458"/>
        <a:ext cx="975925" cy="611205"/>
      </dsp:txXfrm>
    </dsp:sp>
    <dsp:sp modelId="{CE182A01-0E80-444F-B0D0-1C6FC92B2444}">
      <dsp:nvSpPr>
        <dsp:cNvPr id="0" name=""/>
        <dsp:cNvSpPr/>
      </dsp:nvSpPr>
      <dsp:spPr>
        <a:xfrm>
          <a:off x="2590120" y="338957"/>
          <a:ext cx="3862680" cy="3862680"/>
        </a:xfrm>
        <a:custGeom>
          <a:avLst/>
          <a:gdLst/>
          <a:ahLst/>
          <a:cxnLst/>
          <a:rect l="0" t="0" r="0" b="0"/>
          <a:pathLst>
            <a:path>
              <a:moveTo>
                <a:pt x="1713" y="2012667"/>
              </a:moveTo>
              <a:arcTo wR="1931340" hR="1931340" stAng="10655197" swAng="1724847"/>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66A213-EF3E-4B5F-8DF2-9BD1E7EA9109}">
      <dsp:nvSpPr>
        <dsp:cNvPr id="0" name=""/>
        <dsp:cNvSpPr/>
      </dsp:nvSpPr>
      <dsp:spPr>
        <a:xfrm>
          <a:off x="2490450" y="727459"/>
          <a:ext cx="1042055" cy="677335"/>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atin typeface="Century Gothic"/>
            </a:rPr>
            <a:t>Numbness</a:t>
          </a:r>
        </a:p>
      </dsp:txBody>
      <dsp:txXfrm>
        <a:off x="2523515" y="760524"/>
        <a:ext cx="975925" cy="611205"/>
      </dsp:txXfrm>
    </dsp:sp>
    <dsp:sp modelId="{FD3116D0-6591-465A-9364-BFBCA2C952C0}">
      <dsp:nvSpPr>
        <dsp:cNvPr id="0" name=""/>
        <dsp:cNvSpPr/>
      </dsp:nvSpPr>
      <dsp:spPr>
        <a:xfrm>
          <a:off x="2590120" y="338957"/>
          <a:ext cx="3862680" cy="3862680"/>
        </a:xfrm>
        <a:custGeom>
          <a:avLst/>
          <a:gdLst/>
          <a:ahLst/>
          <a:cxnLst/>
          <a:rect l="0" t="0" r="0" b="0"/>
          <a:pathLst>
            <a:path>
              <a:moveTo>
                <a:pt x="775282" y="384211"/>
              </a:moveTo>
              <a:arcTo wR="1931340" hR="1931340" stAng="13993913" swAng="125430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Sans-Serif"/>
              <a:buChar char="•"/>
            </a:pPr>
            <a:endParaRPr lang="en-US"/>
          </a:p>
          <a:p>
            <a:pPr marL="171450" indent="-171450">
              <a:buFont typeface="Arial,Sans-Serif"/>
              <a:buChar char="•"/>
            </a:pPr>
            <a:endParaRPr lang="en-US"/>
          </a:p>
        </p:txBody>
      </p:sp>
    </p:spTree>
    <p:extLst>
      <p:ext uri="{BB962C8B-B14F-4D97-AF65-F5344CB8AC3E}">
        <p14:creationId xmlns:p14="http://schemas.microsoft.com/office/powerpoint/2010/main" val="146048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381000" y="685800"/>
            <a:ext cx="6096000" cy="3429000"/>
          </a:xfrm>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r>
              <a:rPr lang="en-US"/>
              <a:t>Kiersten: Children</a:t>
            </a:r>
            <a:r>
              <a:t> and adults experiences the same </a:t>
            </a:r>
            <a:r>
              <a:rPr lang="en-US"/>
              <a:t> </a:t>
            </a:r>
            <a:r>
              <a:t>emotions that present after a traumatic experience…but children and teenagers express their thoughts and feelings differently from adults.</a:t>
            </a:r>
            <a:r>
              <a:rPr lang="en-US"/>
              <a:t> Counselors</a:t>
            </a:r>
            <a:r>
              <a:t> provide a safe, non judgmental, and confidential outlet to explore emotions. </a:t>
            </a:r>
            <a:endParaRPr lang="en-US"/>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xfrm>
            <a:off x="381000" y="685800"/>
            <a:ext cx="6096000" cy="3429000"/>
          </a:xfrm>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rPr lang="en-US"/>
              <a:t>Kiersten: Children and adults tend to </a:t>
            </a:r>
            <a:r>
              <a:t>thrive when </a:t>
            </a:r>
            <a:r>
              <a:rPr lang="en-US"/>
              <a:t>we operate in some element of structure</a:t>
            </a:r>
            <a:r>
              <a:t>. Typically when that schedule is </a:t>
            </a:r>
            <a:r>
              <a:rPr lang="en-US"/>
              <a:t>modified</a:t>
            </a:r>
            <a:r>
              <a:t> it effects our mood, our flow, our sleep, appetite.</a:t>
            </a:r>
          </a:p>
          <a:p>
            <a:r>
              <a:t>It’s the same experience as a our body adjusting to jetlag. It takes time.</a:t>
            </a:r>
            <a:r>
              <a:rPr lang="en-US"/>
              <a:t> When patients and caregivers are being treated at the hospital their lives have been flipped upside down. </a:t>
            </a:r>
            <a:endParaRPr/>
          </a:p>
          <a:p>
            <a:endParaRPr/>
          </a:p>
          <a:p>
            <a:r>
              <a:t>IPSRT encourages patients to also consider the role of circadian rhythms and their role in the cycling of their moods and how they relate to others.</a:t>
            </a:r>
          </a:p>
          <a:p>
            <a:r>
              <a:t>The ultimate goal, then, is to stabilize these rhythms as best as we can in a hospital settings and better regulate emotions. </a:t>
            </a:r>
          </a:p>
          <a:p>
            <a:endParaRPr/>
          </a:p>
          <a:p>
            <a:r>
              <a:t>-In our counseling sessions we discuss how the patient can regulate daily routines, discuss how regular routines and mood. So feeling anxious, depressed, on edge</a:t>
            </a:r>
          </a:p>
          <a:p>
            <a:endParaRPr/>
          </a:p>
          <a:p>
            <a:r>
              <a:t>The second component is how their injury has effected them interpersonally. Many of the children we work with are grieving.</a:t>
            </a:r>
            <a:r>
              <a:rPr lang="en-US"/>
              <a:t> </a:t>
            </a:r>
          </a:p>
          <a:p>
            <a:r>
              <a:t>They are grieving the loss of their ability. They are sad they can no longer participate in sports at the moment. In counseling we</a:t>
            </a:r>
            <a:r>
              <a:rPr lang="en-US"/>
              <a:t> </a:t>
            </a:r>
            <a:endParaRPr/>
          </a:p>
          <a:p>
            <a:r>
              <a:t>1) allow them to process those feelings 2) We are also sure to highlight what is LOST and what is NOT lost and 3) We explore other alternatives until they recover. </a:t>
            </a:r>
          </a:p>
          <a:p>
            <a:r>
              <a:t>Some children who can't play sports, we discuss getting involved with the team and offering assistance until they can return to the field or court or competition.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lang="en-US"/>
              <a:t>Kiersten: Grief and loss therapy is a major component of the work we do, because we typically counsel patients who are recovering from injuries where a fatality could have been involved. For example some of our patients were in car accidents or ATV accidents where a friend or relative did not make it.  We also counsel caregivers who might be in the process of planning their child's end of life care due to an accident. </a:t>
            </a:r>
          </a:p>
          <a:p>
            <a:endParaRPr lang="en-US">
              <a:solidFill>
                <a:srgbClr val="000000"/>
              </a:solidFill>
              <a:latin typeface="Calibri"/>
              <a:cs typeface="Calibri"/>
            </a:endParaRPr>
          </a:p>
          <a:p>
            <a:r>
              <a:rPr lang="en-US">
                <a:solidFill>
                  <a:srgbClr val="000000"/>
                </a:solidFill>
                <a:latin typeface="Calibri"/>
                <a:cs typeface="Calibri"/>
              </a:rPr>
              <a:t>During our initial consultation we are seeing children and families when they are still in shock and might still be processing the loss. During this time</a:t>
            </a:r>
          </a:p>
          <a:p>
            <a:r>
              <a:rPr lang="en-US">
                <a:solidFill>
                  <a:srgbClr val="000000"/>
                </a:solidFill>
                <a:latin typeface="Calibri"/>
                <a:cs typeface="Calibri"/>
              </a:rPr>
              <a:t>honest and concrete about a loss and continue to offer support as they experience the range of emotions that come up. </a:t>
            </a:r>
          </a:p>
        </p:txBody>
      </p:sp>
    </p:spTree>
    <p:extLst>
      <p:ext uri="{BB962C8B-B14F-4D97-AF65-F5344CB8AC3E}">
        <p14:creationId xmlns:p14="http://schemas.microsoft.com/office/powerpoint/2010/main" val="200349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rPr lang="en-US"/>
              <a:t>Sydnie: Sooths</a:t>
            </a:r>
            <a:r>
              <a:t> the nervous system</a:t>
            </a:r>
          </a:p>
          <a:p>
            <a:endParaRPr/>
          </a:p>
          <a:p>
            <a:r>
              <a:t>widely used for pain management. </a:t>
            </a:r>
          </a:p>
          <a:p>
            <a:r>
              <a:t>-Square breathing exercise (breath in for 4, hold for </a:t>
            </a:r>
            <a:r>
              <a:rPr err="1"/>
              <a:t>for</a:t>
            </a:r>
            <a:r>
              <a:t> 4, exhale for 4, and sit for 4. </a:t>
            </a:r>
          </a:p>
          <a:p>
            <a:endParaRPr/>
          </a:p>
          <a:p>
            <a:r>
              <a:t> Ronald M. Epstein, M.D. – a professor of medicine at the University of Rochester in New York. </a:t>
            </a:r>
          </a:p>
          <a:p>
            <a:r>
              <a:t>"</a:t>
            </a:r>
            <a:r>
              <a:rPr err="1"/>
              <a:t>Mindfulnness</a:t>
            </a:r>
            <a:r>
              <a:t> Doorknob"</a:t>
            </a:r>
          </a:p>
          <a:p>
            <a:r>
              <a:t>But what if you paused – for just 3 seconds – as you touch the door handle, took a breath to be present, and let go of all that has gone before and all that is ahead of you?</a:t>
            </a:r>
          </a:p>
          <a:p>
            <a:r>
              <a:t>Everyone has time to do this,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t> </a:t>
            </a:r>
            <a:r>
              <a:rPr lang="en-US"/>
              <a:t>Sydnie: Explain cases</a:t>
            </a:r>
          </a:p>
        </p:txBody>
      </p:sp>
    </p:spTree>
    <p:extLst>
      <p:ext uri="{BB962C8B-B14F-4D97-AF65-F5344CB8AC3E}">
        <p14:creationId xmlns:p14="http://schemas.microsoft.com/office/powerpoint/2010/main" val="370171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381000" y="685800"/>
            <a:ext cx="6096000" cy="3429000"/>
          </a:xfrm>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r>
              <a:rPr lang="en-US"/>
              <a:t>Kiersten: This</a:t>
            </a:r>
            <a:r>
              <a:t> work would not be possible without the clinical mental health counseling students who are so passionate about serving the families at LB.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Kiersten </a:t>
            </a:r>
          </a:p>
        </p:txBody>
      </p:sp>
    </p:spTree>
    <p:extLst>
      <p:ext uri="{BB962C8B-B14F-4D97-AF65-F5344CB8AC3E}">
        <p14:creationId xmlns:p14="http://schemas.microsoft.com/office/powerpoint/2010/main" val="65595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concept of childhood trauma received recognition in the medical field after the original ACE study findings were discovered by Dr. Vincent </a:t>
            </a:r>
            <a:r>
              <a:rPr lang="en-US" err="1"/>
              <a:t>Felitti</a:t>
            </a:r>
            <a:r>
              <a:rPr lang="en-US"/>
              <a:t> in 1981. </a:t>
            </a:r>
          </a:p>
          <a:p>
            <a:r>
              <a:rPr lang="en-US"/>
              <a:t>Results showed the link between previous exposure to adverse childhood experiences such as abuse neglect, and household dysfunction and chronic illness later in life. </a:t>
            </a:r>
          </a:p>
          <a:p>
            <a:endParaRPr lang="en-US"/>
          </a:p>
          <a:p>
            <a:r>
              <a:rPr lang="en-US"/>
              <a:t>Although the ACE study findings were significant and started the conversation about the connection between mental health and physical health, there are other types of trauma outside of the 10 ACES that impact the emotional and physical health of children and families that can escalate if left untreated.  </a:t>
            </a:r>
          </a:p>
          <a:p>
            <a:endParaRPr lang="en-US">
              <a:solidFill>
                <a:srgbClr val="000000"/>
              </a:solidFill>
              <a:latin typeface="Calibri"/>
              <a:cs typeface="Calibri"/>
            </a:endParaRPr>
          </a:p>
        </p:txBody>
      </p:sp>
    </p:spTree>
    <p:extLst>
      <p:ext uri="{BB962C8B-B14F-4D97-AF65-F5344CB8AC3E}">
        <p14:creationId xmlns:p14="http://schemas.microsoft.com/office/powerpoint/2010/main" val="351583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concept of childhood trauma received recognition in the medical field after the original ACE study findings were discovered by Dr. Vincent </a:t>
            </a:r>
            <a:r>
              <a:rPr lang="en-US" err="1"/>
              <a:t>Felitti</a:t>
            </a:r>
            <a:r>
              <a:rPr lang="en-US"/>
              <a:t> in 1981. </a:t>
            </a:r>
          </a:p>
          <a:p>
            <a:r>
              <a:rPr lang="en-US"/>
              <a:t>Results showed the link between previous exposure to adverse childhood experiences such as abuse neglect, and household dysfunction and chronic illness later in life. </a:t>
            </a:r>
          </a:p>
          <a:p>
            <a:endParaRPr lang="en-US"/>
          </a:p>
          <a:p>
            <a:r>
              <a:rPr lang="en-US"/>
              <a:t>Although the ACE study findings were significant and started the conversation about the connection between mental health and physical health, there are other types of trauma outside of the 10 ACES that impact the emotional and physical health of children and families that can escalate if left untreated.  </a:t>
            </a:r>
          </a:p>
          <a:p>
            <a:endParaRPr lang="en-US">
              <a:solidFill>
                <a:srgbClr val="000000"/>
              </a:solidFill>
              <a:latin typeface="Calibri"/>
              <a:cs typeface="Calibri"/>
            </a:endParaRPr>
          </a:p>
        </p:txBody>
      </p:sp>
    </p:spTree>
    <p:extLst>
      <p:ext uri="{BB962C8B-B14F-4D97-AF65-F5344CB8AC3E}">
        <p14:creationId xmlns:p14="http://schemas.microsoft.com/office/powerpoint/2010/main" val="105328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latin typeface="Calibri"/>
                <a:cs typeface="Calibri"/>
              </a:rPr>
              <a:t>Kiersten: Currently, in the pediatric hospital setting we serve patient's and caregivers who are in currently in crisis due to  trauma such as a....MVC, ATV. </a:t>
            </a:r>
          </a:p>
        </p:txBody>
      </p:sp>
    </p:spTree>
    <p:extLst>
      <p:ext uri="{BB962C8B-B14F-4D97-AF65-F5344CB8AC3E}">
        <p14:creationId xmlns:p14="http://schemas.microsoft.com/office/powerpoint/2010/main" val="45353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Sans-Serif"/>
              <a:buChar char="•"/>
            </a:pPr>
            <a:r>
              <a:rPr lang="en-US"/>
              <a:t>Kiersten So our goal and purpose is to provide trauma-informed counseling interventions at the bedside when a family is at their most critical point of need. </a:t>
            </a:r>
          </a:p>
          <a:p>
            <a:endParaRPr lang="en-US"/>
          </a:p>
          <a:p>
            <a:endParaRPr lang="en-US">
              <a:solidFill>
                <a:srgbClr val="000000"/>
              </a:solidFill>
              <a:latin typeface="Calibri"/>
              <a:cs typeface="Calibri"/>
            </a:endParaRPr>
          </a:p>
        </p:txBody>
      </p:sp>
    </p:spTree>
    <p:extLst>
      <p:ext uri="{BB962C8B-B14F-4D97-AF65-F5344CB8AC3E}">
        <p14:creationId xmlns:p14="http://schemas.microsoft.com/office/powerpoint/2010/main" val="15708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p>
            <a:r>
              <a:rPr lang="en-US"/>
              <a:t>Regardless</a:t>
            </a:r>
            <a:r>
              <a:t> of their acute stress screening score, all trauma patients and caregivers are offered counseling services free of charge. </a:t>
            </a:r>
          </a:p>
          <a:p>
            <a:r>
              <a:t>these include a wide range of interventions and are individually tailored to the unique needs of each child and family</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381000" y="685800"/>
            <a:ext cx="6096000" cy="3429000"/>
          </a:xfrm>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p>
            <a:r>
              <a:rPr lang="en-US"/>
              <a:t>Sydnie: Naturally</a:t>
            </a:r>
            <a:r>
              <a:t>, children and families are often distressed by a sudden or life threatening illness or injury, painful treatment procedure, or simply just being in the ED or hospital.</a:t>
            </a:r>
          </a:p>
          <a:p>
            <a:r>
              <a:t>Children who experience traumatic physical injuries are at risk of developing acute stress disorder and posttraumatic stress disorder (PTSD).</a:t>
            </a:r>
            <a:r>
              <a:rPr lang="en-US"/>
              <a:t> </a:t>
            </a:r>
            <a:endParaRPr/>
          </a:p>
          <a:p>
            <a:endParaRPr/>
          </a:p>
          <a:p>
            <a:r>
              <a:t>Acute stress and PTSD is a psychological and emotional response to an event after the event occurred that persists for over a month. Some of the symptoms are    </a:t>
            </a:r>
          </a:p>
          <a:p>
            <a:r>
              <a:t>Trauma Mental Counselors screen all of our trauma patients utilizing the Child Stress Disorders Checklist Short Form at the initial counseling consultation. Common acute stress symptoms are. (Children and families who are gun shot wound survivors are afraid to return home, or MVCs are afraid to drive or get in the car). </a:t>
            </a:r>
          </a:p>
          <a:p>
            <a:endParaRPr/>
          </a:p>
          <a:p>
            <a:r>
              <a:t>Early identification and treatment of these high-risk children can lead to improved mental health outcomes in this population.  </a:t>
            </a:r>
          </a:p>
          <a:p>
            <a:r>
              <a:t>Due to the particular developmental risks associated with young children's traumatic experiences, it is essential that vulnerable children be identified as early as possible after the trauma. </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dirty="0">
                <a:effectLst/>
                <a:latin typeface="+mn-lt"/>
                <a:ea typeface="+mn-ea"/>
                <a:cs typeface="+mn-cs"/>
                <a:sym typeface="Calibri"/>
              </a:rPr>
              <a:t>Mitch: Here is an example of the screening form that we give to all of our patients. The first questions is to evaluate the physical symptoms associated with thoughts of the event, the second questions is to evaluate if the patient now actively avoids the event, the third question is to evaluate a new startle response due to stress from the event, and the fourth question is to evaluate negative emotions associated with thoughts of the event. When asked each question, the child gives a score from 0-2 with 0 being not at all, 1 being somewhat or sometimes true, and 2 being very true or often true. A score of &gt;1 indicates signs of acute stress. While only 4 questions, it's been shown to be highly correlated to the longer 30 question form, and it yields timely results, which is critical in a trauma setting.</a:t>
            </a:r>
            <a:endParaRPr lang="en-US" dirty="0">
              <a:solidFill>
                <a:srgbClr val="000000"/>
              </a:solidFill>
              <a:latin typeface="Calibri"/>
              <a:ea typeface="Calibri"/>
              <a:cs typeface="Calibri"/>
            </a:endParaRPr>
          </a:p>
        </p:txBody>
      </p:sp>
    </p:spTree>
    <p:extLst>
      <p:ext uri="{BB962C8B-B14F-4D97-AF65-F5344CB8AC3E}">
        <p14:creationId xmlns:p14="http://schemas.microsoft.com/office/powerpoint/2010/main" val="191862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381000" y="685800"/>
            <a:ext cx="6096000" cy="3429000"/>
          </a:xfrm>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p>
            <a:r>
              <a:rPr lang="en-US" sz="1200" b="0" i="0" dirty="0">
                <a:effectLst/>
                <a:latin typeface="+mn-lt"/>
                <a:ea typeface="+mn-ea"/>
                <a:cs typeface="+mn-cs"/>
                <a:sym typeface="Calibri"/>
              </a:rPr>
              <a:t>Mitch: To give context to the importance of our counseling services and the urgency to advocate for widespread adoption of such programs, I want to share a little bit of our data with you. On the top of the slide you'll see some demographic information for our study population. In our study, the average CSDC-SF score was 1.71, and we found that almost 2/3rds of our participants reported signs of acute stress, which is a huge number considering acute stress can develop into more serious mental health issues such as PTSD over time, especially if left untreated. So now Dr. Hawes is going to discuss how we prevent and treat traumatic stress in our patients. </a:t>
            </a:r>
            <a:endParaRPr lang="en-US" dirty="0">
              <a:solidFill>
                <a:srgbClr val="000000"/>
              </a:solidFill>
              <a:latin typeface="+mn-lt"/>
              <a:ea typeface="+mn-ea"/>
              <a:cs typeface="+mn-cs"/>
            </a:endParaRPr>
          </a:p>
        </p:txBody>
      </p:sp>
    </p:spTree>
    <p:extLst>
      <p:ext uri="{BB962C8B-B14F-4D97-AF65-F5344CB8AC3E}">
        <p14:creationId xmlns:p14="http://schemas.microsoft.com/office/powerpoint/2010/main" val="385232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0"/>
          <p:cNvSpPr/>
          <p:nvPr/>
        </p:nvSpPr>
        <p:spPr>
          <a:xfrm>
            <a:off x="0" y="0"/>
            <a:ext cx="12192000" cy="6858000"/>
          </a:xfrm>
          <a:prstGeom prst="rect">
            <a:avLst/>
          </a:prstGeom>
          <a:gradFill>
            <a:gsLst>
              <a:gs pos="0">
                <a:srgbClr val="17305C"/>
              </a:gs>
              <a:gs pos="50000">
                <a:srgbClr val="214584"/>
              </a:gs>
              <a:gs pos="100000">
                <a:srgbClr val="28529E"/>
              </a:gs>
            </a:gsLst>
            <a:lin ang="5400000"/>
          </a:gradFill>
          <a:ln w="12700">
            <a:miter lim="400000"/>
          </a:ln>
        </p:spPr>
        <p:txBody>
          <a:bodyPr lIns="45718" tIns="45718" rIns="45718" bIns="45718" anchor="ctr"/>
          <a:lstStyle/>
          <a:p>
            <a:pPr algn="ctr">
              <a:defRPr>
                <a:solidFill>
                  <a:srgbClr val="FFFFFF"/>
                </a:solidFill>
              </a:defRPr>
            </a:pPr>
            <a:endParaRPr/>
          </a:p>
        </p:txBody>
      </p:sp>
      <p:sp>
        <p:nvSpPr>
          <p:cNvPr id="3" name="Straight Connector 11"/>
          <p:cNvSpPr/>
          <p:nvPr/>
        </p:nvSpPr>
        <p:spPr>
          <a:xfrm flipH="1">
            <a:off x="441630" y="0"/>
            <a:ext cx="2" cy="6858001"/>
          </a:xfrm>
          <a:prstGeom prst="line">
            <a:avLst/>
          </a:prstGeom>
          <a:ln w="12700">
            <a:solidFill>
              <a:srgbClr val="FFFFFF"/>
            </a:solidFill>
            <a:prstDash val="dash"/>
            <a:miter/>
          </a:ln>
        </p:spPr>
        <p:txBody>
          <a:bodyPr lIns="45718" tIns="45718" rIns="45718" bIns="45718"/>
          <a:lstStyle/>
          <a:p>
            <a:endParaRPr/>
          </a:p>
        </p:txBody>
      </p:sp>
      <p:sp>
        <p:nvSpPr>
          <p:cNvPr id="4" name="Straight Connector 20"/>
          <p:cNvSpPr/>
          <p:nvPr/>
        </p:nvSpPr>
        <p:spPr>
          <a:xfrm>
            <a:off x="10106745" y="6228207"/>
            <a:ext cx="2" cy="485403"/>
          </a:xfrm>
          <a:prstGeom prst="line">
            <a:avLst/>
          </a:prstGeom>
          <a:ln>
            <a:solidFill>
              <a:srgbClr val="FFFFFF"/>
            </a:solidFill>
            <a:miter/>
          </a:ln>
        </p:spPr>
        <p:txBody>
          <a:bodyPr lIns="45718" tIns="45718" rIns="45718" bIns="45718"/>
          <a:lstStyle/>
          <a:p>
            <a:endParaRPr/>
          </a:p>
        </p:txBody>
      </p:sp>
      <p:pic>
        <p:nvPicPr>
          <p:cNvPr id="5" name="Content Placeholder 15" descr="Content Placeholder 15"/>
          <p:cNvPicPr>
            <a:picLocks noChangeAspect="1"/>
          </p:cNvPicPr>
          <p:nvPr/>
        </p:nvPicPr>
        <p:blipFill>
          <a:blip r:embed="rId3"/>
          <a:stretch>
            <a:fillRect/>
          </a:stretch>
        </p:blipFill>
        <p:spPr>
          <a:xfrm>
            <a:off x="10275147" y="6222188"/>
            <a:ext cx="1730284" cy="497444"/>
          </a:xfrm>
          <a:prstGeom prst="rect">
            <a:avLst/>
          </a:prstGeom>
          <a:ln w="12700">
            <a:miter lim="400000"/>
          </a:ln>
        </p:spPr>
      </p:pic>
      <p:pic>
        <p:nvPicPr>
          <p:cNvPr id="6" name="Picture 23" descr="Picture 23"/>
          <p:cNvPicPr>
            <a:picLocks noChangeAspect="1"/>
          </p:cNvPicPr>
          <p:nvPr/>
        </p:nvPicPr>
        <p:blipFill>
          <a:blip r:embed="rId4"/>
          <a:stretch>
            <a:fillRect/>
          </a:stretch>
        </p:blipFill>
        <p:spPr>
          <a:xfrm>
            <a:off x="7613229" y="6105785"/>
            <a:ext cx="2493516" cy="774182"/>
          </a:xfrm>
          <a:prstGeom prst="rect">
            <a:avLst/>
          </a:prstGeom>
          <a:ln w="12700">
            <a:miter lim="400000"/>
          </a:ln>
        </p:spPr>
      </p:pic>
      <p:sp>
        <p:nvSpPr>
          <p:cNvPr id="7"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normAutofit/>
          </a:bodyPr>
          <a:lstStyle/>
          <a:p>
            <a:r>
              <a:t>Title Text</a:t>
            </a:r>
          </a:p>
        </p:txBody>
      </p:sp>
      <p:sp>
        <p:nvSpPr>
          <p:cNvPr id="8"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7186207" y="6609856"/>
            <a:ext cx="258622" cy="248304"/>
          </a:xfrm>
          <a:prstGeom prst="rect">
            <a:avLst/>
          </a:prstGeom>
          <a:ln w="12700">
            <a:miter lim="400000"/>
          </a:ln>
        </p:spPr>
        <p:txBody>
          <a:bodyPr wrap="none" lIns="45718" tIns="45718" rIns="45718" bIns="45718" anchor="ctr">
            <a:spAutoFit/>
          </a:bodyPr>
          <a:lstStyle>
            <a:lvl1pPr algn="r">
              <a:defRPr sz="1200">
                <a:solidFill>
                  <a:srgbClr val="C9C9C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effectLst>
            <a:outerShdw blurRad="38100" dist="38100" dir="2700000" rotWithShape="0">
              <a:srgbClr val="000000">
                <a:alpha val="43137"/>
              </a:srgbClr>
            </a:outerShdw>
          </a:effectLst>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3.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nctsn.org/trauma-typ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hyperlink" Target="https://www.flickr.com/photos/145558967@N03/32443464207" TargetMode="External"/><Relationship Id="rId18" Type="http://schemas.openxmlformats.org/officeDocument/2006/relationships/hyperlink" Target="https://pixabay.com/en/accident-auto-crash-car-road-734594/" TargetMode="External"/><Relationship Id="rId3" Type="http://schemas.openxmlformats.org/officeDocument/2006/relationships/image" Target="../media/image5.jpeg"/><Relationship Id="rId7" Type="http://schemas.openxmlformats.org/officeDocument/2006/relationships/hyperlink" Target="http://commons.wikimedia.org/wiki/File:2011_Joplin,_Missouri_tornado_damage.jpg" TargetMode="External"/><Relationship Id="rId12" Type="http://schemas.openxmlformats.org/officeDocument/2006/relationships/image" Target="../media/image11.jpeg"/><Relationship Id="rId17" Type="http://schemas.openxmlformats.org/officeDocument/2006/relationships/image" Target="../media/image13.jpeg"/><Relationship Id="rId2" Type="http://schemas.openxmlformats.org/officeDocument/2006/relationships/notesSlide" Target="../notesSlides/notesSlide4.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hyperlink" Target="http://yinyangjournal.blogspot.com/2017/06/penang-city-god-and-child-abuse-case.html" TargetMode="External"/><Relationship Id="rId5" Type="http://schemas.openxmlformats.org/officeDocument/2006/relationships/image" Target="../media/image7.png"/><Relationship Id="rId15" Type="http://schemas.openxmlformats.org/officeDocument/2006/relationships/hyperlink" Target="http://www.flickr.com/photos/dvs/3541132266/" TargetMode="External"/><Relationship Id="rId10" Type="http://schemas.openxmlformats.org/officeDocument/2006/relationships/image" Target="../media/image10.jpeg"/><Relationship Id="rId4" Type="http://schemas.openxmlformats.org/officeDocument/2006/relationships/image" Target="../media/image6.jpeg"/><Relationship Id="rId9" Type="http://schemas.openxmlformats.org/officeDocument/2006/relationships/hyperlink" Target="https://www.publicdomainpictures.net/en/view-image.php?image=281422&amp;picture=homelessness-on-beach" TargetMode="External"/><Relationship Id="rId1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4A9C8-3545-D44C-B8E5-981F92CE9229}"/>
              </a:ext>
            </a:extLst>
          </p:cNvPr>
          <p:cNvSpPr>
            <a:spLocks noGrp="1"/>
          </p:cNvSpPr>
          <p:nvPr>
            <p:ph type="title"/>
          </p:nvPr>
        </p:nvSpPr>
        <p:spPr>
          <a:xfrm>
            <a:off x="656046" y="386666"/>
            <a:ext cx="11147897" cy="1325563"/>
          </a:xfrm>
        </p:spPr>
        <p:txBody>
          <a:bodyPr/>
          <a:lstStyle/>
          <a:p>
            <a:pPr algn="ctr"/>
            <a:r>
              <a:rPr lang="en-US" sz="4000">
                <a:ea typeface="+mn-lt"/>
                <a:cs typeface="+mn-lt"/>
              </a:rPr>
              <a:t>Mental Health Counseling in an </a:t>
            </a:r>
            <a:br>
              <a:rPr lang="en-US" sz="4000">
                <a:ea typeface="+mn-lt"/>
                <a:cs typeface="+mn-lt"/>
              </a:rPr>
            </a:br>
            <a:r>
              <a:rPr lang="en-US" sz="4000">
                <a:ea typeface="+mn-lt"/>
                <a:cs typeface="+mn-lt"/>
              </a:rPr>
              <a:t>Acute-care Pediatric Hospital Setting</a:t>
            </a:r>
          </a:p>
          <a:p>
            <a:pPr algn="ctr"/>
            <a:endParaRPr lang="en-US"/>
          </a:p>
        </p:txBody>
      </p:sp>
      <p:sp>
        <p:nvSpPr>
          <p:cNvPr id="3" name="Text Placeholder 2">
            <a:extLst>
              <a:ext uri="{FF2B5EF4-FFF2-40B4-BE49-F238E27FC236}">
                <a16:creationId xmlns:a16="http://schemas.microsoft.com/office/drawing/2014/main" id="{C485E974-89AB-EC4E-8253-AB6A1F55263C}"/>
              </a:ext>
            </a:extLst>
          </p:cNvPr>
          <p:cNvSpPr>
            <a:spLocks noGrp="1"/>
          </p:cNvSpPr>
          <p:nvPr>
            <p:ph type="body" idx="1"/>
          </p:nvPr>
        </p:nvSpPr>
        <p:spPr>
          <a:xfrm>
            <a:off x="971136" y="1000217"/>
            <a:ext cx="10515600" cy="4351338"/>
          </a:xfrm>
        </p:spPr>
        <p:txBody>
          <a:bodyPr lIns="45718" tIns="45718" rIns="45718" bIns="45718" anchor="t">
            <a:noAutofit/>
          </a:bodyPr>
          <a:lstStyle/>
          <a:p>
            <a:pPr marL="0" indent="0" algn="ctr">
              <a:buNone/>
            </a:pPr>
            <a:endParaRPr lang="en-US" b="1" dirty="0"/>
          </a:p>
          <a:p>
            <a:pPr marL="0" indent="0" algn="ctr">
              <a:buNone/>
            </a:pPr>
            <a:r>
              <a:rPr lang="en-US" sz="2000" b="1" dirty="0">
                <a:effectLst/>
              </a:rPr>
              <a:t>Kiersten Hawes, Ph.D., LPC, NCC</a:t>
            </a:r>
            <a:endParaRPr lang="en-US" sz="2000" dirty="0">
              <a:effectLst/>
            </a:endParaRPr>
          </a:p>
          <a:p>
            <a:pPr marL="0" indent="0" algn="ctr">
              <a:buNone/>
            </a:pPr>
            <a:r>
              <a:rPr lang="en-US" sz="1800" dirty="0">
                <a:effectLst/>
              </a:rPr>
              <a:t>Clinical Director, The BRAIN Center </a:t>
            </a:r>
          </a:p>
          <a:p>
            <a:pPr marL="0" indent="0" algn="ctr">
              <a:buNone/>
            </a:pPr>
            <a:r>
              <a:rPr lang="en-US" sz="1800" dirty="0">
                <a:effectLst/>
              </a:rPr>
              <a:t>Le Bonheur Children's Hospital</a:t>
            </a:r>
          </a:p>
          <a:p>
            <a:pPr marL="0" indent="0" algn="ctr">
              <a:buNone/>
            </a:pPr>
            <a:endParaRPr lang="en-US" sz="1800" dirty="0"/>
          </a:p>
          <a:p>
            <a:pPr marL="0" indent="0" algn="ctr">
              <a:buNone/>
            </a:pPr>
            <a:r>
              <a:rPr lang="en-US" sz="2000" b="1" dirty="0">
                <a:ea typeface="+mn-lt"/>
                <a:cs typeface="+mn-lt"/>
              </a:rPr>
              <a:t>Sydnie Roberts, M.S.</a:t>
            </a:r>
            <a:endParaRPr lang="en-US" sz="2000" dirty="0">
              <a:ea typeface="+mn-lt"/>
              <a:cs typeface="+mn-lt"/>
            </a:endParaRPr>
          </a:p>
          <a:p>
            <a:pPr marL="0" indent="0" algn="ctr">
              <a:buNone/>
            </a:pPr>
            <a:r>
              <a:rPr lang="en-US" sz="1800" dirty="0">
                <a:ea typeface="+mn-lt"/>
                <a:cs typeface="+mn-lt"/>
              </a:rPr>
              <a:t>Trauma Mental Health Counselor, The BRAIN Center </a:t>
            </a:r>
          </a:p>
          <a:p>
            <a:pPr marL="0" indent="0" algn="ctr">
              <a:buNone/>
            </a:pPr>
            <a:r>
              <a:rPr lang="en-US" sz="1800" dirty="0">
                <a:ea typeface="+mn-lt"/>
                <a:cs typeface="+mn-lt"/>
              </a:rPr>
              <a:t>Doctoral Student in Counseling Education and Supervision</a:t>
            </a:r>
          </a:p>
          <a:p>
            <a:pPr marL="0" indent="0" algn="ctr">
              <a:buNone/>
            </a:pPr>
            <a:r>
              <a:rPr lang="en-US" sz="1800" dirty="0">
                <a:ea typeface="+mn-lt"/>
                <a:cs typeface="+mn-lt"/>
              </a:rPr>
              <a:t>Le Bonheur Children's Hospital</a:t>
            </a:r>
          </a:p>
          <a:p>
            <a:pPr marL="0" indent="0" algn="ctr">
              <a:buNone/>
            </a:pPr>
            <a:endParaRPr lang="en-US" sz="1800" dirty="0"/>
          </a:p>
          <a:p>
            <a:pPr marL="0" indent="0" algn="ctr">
              <a:buNone/>
            </a:pPr>
            <a:r>
              <a:rPr lang="en-US" sz="2000" b="1" dirty="0"/>
              <a:t>Mitch Clayton, MBA</a:t>
            </a:r>
          </a:p>
          <a:p>
            <a:pPr marL="0" indent="0" algn="ctr">
              <a:buNone/>
            </a:pPr>
            <a:r>
              <a:rPr lang="en-US" sz="1600" dirty="0"/>
              <a:t>M2 at The University of Tennessee Health Science Center</a:t>
            </a:r>
          </a:p>
          <a:p>
            <a:pPr marL="0" indent="0" algn="ctr">
              <a:buNone/>
            </a:pPr>
            <a:r>
              <a:rPr lang="en-US" sz="1600" dirty="0"/>
              <a:t>The BRAIN Center Research Team </a:t>
            </a:r>
          </a:p>
        </p:txBody>
      </p:sp>
      <p:pic>
        <p:nvPicPr>
          <p:cNvPr id="5" name="Picture 2" descr="Picture 2">
            <a:extLst>
              <a:ext uri="{FF2B5EF4-FFF2-40B4-BE49-F238E27FC236}">
                <a16:creationId xmlns:a16="http://schemas.microsoft.com/office/drawing/2014/main" id="{86BB8CB3-9636-47A9-9DFF-FDD882375C5D}"/>
              </a:ext>
            </a:extLst>
          </p:cNvPr>
          <p:cNvPicPr>
            <a:picLocks noChangeAspect="1"/>
          </p:cNvPicPr>
          <p:nvPr/>
        </p:nvPicPr>
        <p:blipFill>
          <a:blip r:embed="rId3"/>
          <a:srcRect t="10753" b="537"/>
          <a:stretch>
            <a:fillRect/>
          </a:stretch>
        </p:blipFill>
        <p:spPr>
          <a:xfrm>
            <a:off x="6226702" y="6171648"/>
            <a:ext cx="1313182" cy="633854"/>
          </a:xfrm>
          <a:prstGeom prst="rect">
            <a:avLst/>
          </a:prstGeom>
          <a:ln w="12700">
            <a:miter lim="400000"/>
          </a:ln>
        </p:spPr>
      </p:pic>
    </p:spTree>
    <p:extLst>
      <p:ext uri="{BB962C8B-B14F-4D97-AF65-F5344CB8AC3E}">
        <p14:creationId xmlns:p14="http://schemas.microsoft.com/office/powerpoint/2010/main" val="172267871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txBox="1">
            <a:spLocks noGrp="1"/>
          </p:cNvSpPr>
          <p:nvPr>
            <p:ph type="title"/>
          </p:nvPr>
        </p:nvSpPr>
        <p:spPr>
          <a:xfrm>
            <a:off x="1467817" y="-3464"/>
            <a:ext cx="10515601" cy="1325563"/>
          </a:xfrm>
          <a:prstGeom prst="rect">
            <a:avLst/>
          </a:prstGeom>
        </p:spPr>
        <p:txBody>
          <a:bodyPr/>
          <a:lstStyle/>
          <a:p>
            <a:r>
              <a:t>Preventing and Treating Traumatic Stress </a:t>
            </a:r>
          </a:p>
        </p:txBody>
      </p:sp>
      <p:sp>
        <p:nvSpPr>
          <p:cNvPr id="66" name="Content Placeholder 2"/>
          <p:cNvSpPr txBox="1">
            <a:spLocks noGrp="1"/>
          </p:cNvSpPr>
          <p:nvPr>
            <p:ph type="body" sz="half" idx="1"/>
          </p:nvPr>
        </p:nvSpPr>
        <p:spPr>
          <a:xfrm>
            <a:off x="873044" y="1652362"/>
            <a:ext cx="5963680" cy="3997845"/>
          </a:xfrm>
          <a:prstGeom prst="rect">
            <a:avLst/>
          </a:prstGeom>
        </p:spPr>
        <p:txBody>
          <a:bodyPr lIns="45718" tIns="45718" rIns="45718" bIns="45718" anchor="t">
            <a:normAutofit/>
          </a:bodyPr>
          <a:lstStyle/>
          <a:p>
            <a:pPr marL="0" indent="0" algn="ctr">
              <a:lnSpc>
                <a:spcPct val="72000"/>
              </a:lnSpc>
              <a:buSzTx/>
              <a:buNone/>
              <a:defRPr sz="2400" b="1" u="sng"/>
            </a:pPr>
            <a:endParaRPr lang="en-US"/>
          </a:p>
          <a:p>
            <a:pPr marL="342900" indent="-342900">
              <a:lnSpc>
                <a:spcPct val="72000"/>
              </a:lnSpc>
              <a:defRPr sz="2400"/>
            </a:pPr>
            <a:r>
              <a:t>Strengthen social emotional health</a:t>
            </a:r>
            <a:endParaRPr sz="1500"/>
          </a:p>
          <a:p>
            <a:pPr marL="342900" indent="-342900">
              <a:lnSpc>
                <a:spcPct val="72000"/>
              </a:lnSpc>
              <a:defRPr sz="2400"/>
            </a:pPr>
            <a:r>
              <a:t>Reduce feelings of distress</a:t>
            </a:r>
            <a:endParaRPr sz="1500"/>
          </a:p>
          <a:p>
            <a:pPr marL="342900" indent="-342900">
              <a:lnSpc>
                <a:spcPct val="72000"/>
              </a:lnSpc>
              <a:defRPr sz="2400"/>
            </a:pPr>
            <a:r>
              <a:t>Gain personal awareness and insight into current stress.</a:t>
            </a:r>
            <a:endParaRPr sz="1500"/>
          </a:p>
          <a:p>
            <a:pPr marL="342900" indent="-342900">
              <a:lnSpc>
                <a:spcPct val="72000"/>
              </a:lnSpc>
              <a:defRPr sz="2400"/>
            </a:pPr>
            <a:r>
              <a:t>Learn new skills for managing stress.</a:t>
            </a:r>
            <a:endParaRPr sz="1500"/>
          </a:p>
          <a:p>
            <a:pPr marL="342900" indent="-342900">
              <a:lnSpc>
                <a:spcPct val="72000"/>
              </a:lnSpc>
              <a:defRPr sz="2400"/>
            </a:pPr>
            <a:r>
              <a:t>Safe, non-judgmental, and confidential</a:t>
            </a:r>
            <a:r>
              <a:rPr sz="3200"/>
              <a:t> </a:t>
            </a:r>
          </a:p>
        </p:txBody>
      </p:sp>
      <p:pic>
        <p:nvPicPr>
          <p:cNvPr id="7" name="Picture 2" descr="Picture 2">
            <a:extLst>
              <a:ext uri="{FF2B5EF4-FFF2-40B4-BE49-F238E27FC236}">
                <a16:creationId xmlns:a16="http://schemas.microsoft.com/office/drawing/2014/main" id="{5265A06B-04DC-E441-A854-88FDC73C7CE9}"/>
              </a:ext>
            </a:extLst>
          </p:cNvPr>
          <p:cNvPicPr>
            <a:picLocks noChangeAspect="1"/>
          </p:cNvPicPr>
          <p:nvPr/>
        </p:nvPicPr>
        <p:blipFill>
          <a:blip r:embed="rId3"/>
          <a:srcRect t="10753" b="537"/>
          <a:stretch>
            <a:fillRect/>
          </a:stretch>
        </p:blipFill>
        <p:spPr>
          <a:xfrm>
            <a:off x="6327205" y="6145584"/>
            <a:ext cx="1241839" cy="604429"/>
          </a:xfrm>
          <a:prstGeom prst="rect">
            <a:avLst/>
          </a:prstGeom>
          <a:ln w="12700">
            <a:miter lim="400000"/>
          </a:ln>
        </p:spPr>
      </p:pic>
      <p:pic>
        <p:nvPicPr>
          <p:cNvPr id="3" name="Picture 3">
            <a:extLst>
              <a:ext uri="{FF2B5EF4-FFF2-40B4-BE49-F238E27FC236}">
                <a16:creationId xmlns:a16="http://schemas.microsoft.com/office/drawing/2014/main" id="{8D106B3A-6535-3F9B-7C71-8D8EABC1DA8B}"/>
              </a:ext>
            </a:extLst>
          </p:cNvPr>
          <p:cNvPicPr>
            <a:picLocks noChangeAspect="1"/>
          </p:cNvPicPr>
          <p:nvPr/>
        </p:nvPicPr>
        <p:blipFill>
          <a:blip r:embed="rId4"/>
          <a:stretch>
            <a:fillRect/>
          </a:stretch>
        </p:blipFill>
        <p:spPr>
          <a:xfrm>
            <a:off x="7205607" y="3714369"/>
            <a:ext cx="3832851" cy="2195498"/>
          </a:xfrm>
          <a:prstGeom prst="rect">
            <a:avLst/>
          </a:prstGeom>
        </p:spPr>
      </p:pic>
      <p:pic>
        <p:nvPicPr>
          <p:cNvPr id="4" name="Picture 4" descr="A group of people holding a sign&#10;&#10;Description automatically generated">
            <a:extLst>
              <a:ext uri="{FF2B5EF4-FFF2-40B4-BE49-F238E27FC236}">
                <a16:creationId xmlns:a16="http://schemas.microsoft.com/office/drawing/2014/main" id="{231E6386-11A1-EF66-0822-643487268FBF}"/>
              </a:ext>
            </a:extLst>
          </p:cNvPr>
          <p:cNvPicPr>
            <a:picLocks noChangeAspect="1"/>
          </p:cNvPicPr>
          <p:nvPr/>
        </p:nvPicPr>
        <p:blipFill>
          <a:blip r:embed="rId5"/>
          <a:stretch>
            <a:fillRect/>
          </a:stretch>
        </p:blipFill>
        <p:spPr>
          <a:xfrm>
            <a:off x="7264400" y="1314976"/>
            <a:ext cx="3710038" cy="21059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p:cNvSpPr txBox="1">
            <a:spLocks noGrp="1"/>
          </p:cNvSpPr>
          <p:nvPr>
            <p:ph type="title"/>
          </p:nvPr>
        </p:nvSpPr>
        <p:spPr>
          <a:xfrm>
            <a:off x="548249" y="56686"/>
            <a:ext cx="11562388" cy="1310170"/>
          </a:xfrm>
          <a:prstGeom prst="rect">
            <a:avLst/>
          </a:prstGeom>
        </p:spPr>
        <p:txBody>
          <a:bodyPr/>
          <a:lstStyle/>
          <a:p>
            <a:r>
              <a:rPr lang="en-US"/>
              <a:t>Interpersonal</a:t>
            </a:r>
            <a:r>
              <a:t> &amp; Social Rhythm Therapy</a:t>
            </a:r>
            <a:r>
              <a:rPr lang="en-US"/>
              <a:t> (IPSRT)</a:t>
            </a:r>
            <a:r>
              <a:t> </a:t>
            </a:r>
          </a:p>
        </p:txBody>
      </p:sp>
      <p:sp>
        <p:nvSpPr>
          <p:cNvPr id="82" name="Text Placeholder 2"/>
          <p:cNvSpPr txBox="1">
            <a:spLocks noGrp="1"/>
          </p:cNvSpPr>
          <p:nvPr>
            <p:ph type="body" sz="half" idx="1"/>
          </p:nvPr>
        </p:nvSpPr>
        <p:spPr>
          <a:xfrm>
            <a:off x="627115" y="3296288"/>
            <a:ext cx="5334479" cy="4509930"/>
          </a:xfrm>
          <a:prstGeom prst="rect">
            <a:avLst/>
          </a:prstGeom>
        </p:spPr>
        <p:txBody>
          <a:bodyPr lIns="45718" tIns="45718" rIns="45718" bIns="45718" anchor="t">
            <a:noAutofit/>
          </a:bodyPr>
          <a:lstStyle/>
          <a:p>
            <a:pPr marL="0" indent="0">
              <a:buSzTx/>
              <a:buNone/>
              <a:defRPr sz="2400" b="1"/>
            </a:pPr>
            <a:r>
              <a:rPr sz="1400"/>
              <a:t>Social rhythm</a:t>
            </a:r>
            <a:endParaRPr lang="en-US" sz="1400"/>
          </a:p>
          <a:p>
            <a:pPr marL="342900" indent="-342900">
              <a:defRPr sz="2400"/>
            </a:pPr>
            <a:r>
              <a:rPr sz="1600"/>
              <a:t>Regulate daily routines</a:t>
            </a:r>
          </a:p>
          <a:p>
            <a:pPr marL="342900" indent="-342900">
              <a:defRPr sz="2400"/>
            </a:pPr>
            <a:r>
              <a:rPr sz="1600"/>
              <a:t>Emphasizes the link between regular routines and mood</a:t>
            </a:r>
          </a:p>
          <a:p>
            <a:pPr marL="342900" indent="-342900">
              <a:defRPr sz="2400"/>
            </a:pPr>
            <a:r>
              <a:rPr sz="1600"/>
              <a:t>Emphasizes the link between mood and life events</a:t>
            </a:r>
          </a:p>
          <a:p>
            <a:pPr marL="0" indent="0">
              <a:buSzTx/>
              <a:buNone/>
              <a:defRPr sz="2400" b="1"/>
            </a:pPr>
            <a:endParaRPr sz="1600"/>
          </a:p>
          <a:p>
            <a:pPr marL="0" indent="0">
              <a:buSzTx/>
              <a:buNone/>
              <a:defRPr sz="2400" b="1"/>
            </a:pPr>
            <a:r>
              <a:rPr sz="1600"/>
              <a:t>Focus on interpersonal problem area</a:t>
            </a:r>
            <a:r>
              <a:rPr sz="1600" b="0"/>
              <a:t> </a:t>
            </a:r>
          </a:p>
          <a:p>
            <a:pPr marL="342900" indent="-342900">
              <a:defRPr sz="2400"/>
            </a:pPr>
            <a:r>
              <a:rPr sz="1600"/>
              <a:t>Grief (loss of the healthy self)</a:t>
            </a:r>
          </a:p>
          <a:p>
            <a:pPr marL="838200" lvl="1" indent="-342900">
              <a:defRPr sz="2400"/>
            </a:pPr>
            <a:r>
              <a:rPr sz="1600"/>
              <a:t>Discuss what is lost and what is not lost</a:t>
            </a:r>
          </a:p>
          <a:p>
            <a:pPr marL="342900" indent="-342900">
              <a:defRPr sz="2400"/>
            </a:pPr>
            <a:r>
              <a:rPr sz="1600"/>
              <a:t>Role transition </a:t>
            </a:r>
          </a:p>
        </p:txBody>
      </p:sp>
      <p:pic>
        <p:nvPicPr>
          <p:cNvPr id="83" name="Picture 4" descr="Picture 4"/>
          <p:cNvPicPr>
            <a:picLocks noChangeAspect="1"/>
          </p:cNvPicPr>
          <p:nvPr/>
        </p:nvPicPr>
        <p:blipFill>
          <a:blip r:embed="rId3"/>
          <a:stretch>
            <a:fillRect/>
          </a:stretch>
        </p:blipFill>
        <p:spPr>
          <a:xfrm>
            <a:off x="6093304" y="1421025"/>
            <a:ext cx="5701224" cy="4194111"/>
          </a:xfrm>
          <a:prstGeom prst="rect">
            <a:avLst/>
          </a:prstGeom>
          <a:ln w="12700">
            <a:miter lim="400000"/>
          </a:ln>
        </p:spPr>
      </p:pic>
      <p:pic>
        <p:nvPicPr>
          <p:cNvPr id="6" name="Picture 2" descr="Picture 2">
            <a:extLst>
              <a:ext uri="{FF2B5EF4-FFF2-40B4-BE49-F238E27FC236}">
                <a16:creationId xmlns:a16="http://schemas.microsoft.com/office/drawing/2014/main" id="{F243AF92-10A0-7949-A974-935190B0172D}"/>
              </a:ext>
            </a:extLst>
          </p:cNvPr>
          <p:cNvPicPr>
            <a:picLocks noChangeAspect="1"/>
          </p:cNvPicPr>
          <p:nvPr/>
        </p:nvPicPr>
        <p:blipFill>
          <a:blip r:embed="rId4"/>
          <a:srcRect t="10753" b="537"/>
          <a:stretch>
            <a:fillRect/>
          </a:stretch>
        </p:blipFill>
        <p:spPr>
          <a:xfrm>
            <a:off x="6327205" y="6195964"/>
            <a:ext cx="1241839" cy="604429"/>
          </a:xfrm>
          <a:prstGeom prst="rect">
            <a:avLst/>
          </a:prstGeom>
          <a:ln w="12700">
            <a:miter lim="400000"/>
          </a:ln>
        </p:spPr>
      </p:pic>
      <p:sp>
        <p:nvSpPr>
          <p:cNvPr id="2" name="TextBox 1">
            <a:extLst>
              <a:ext uri="{FF2B5EF4-FFF2-40B4-BE49-F238E27FC236}">
                <a16:creationId xmlns:a16="http://schemas.microsoft.com/office/drawing/2014/main" id="{7C921EEC-BB63-AC94-A329-8CB84F32EECD}"/>
              </a:ext>
            </a:extLst>
          </p:cNvPr>
          <p:cNvSpPr txBox="1"/>
          <p:nvPr/>
        </p:nvSpPr>
        <p:spPr>
          <a:xfrm>
            <a:off x="552162" y="1186942"/>
            <a:ext cx="5491263"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1600">
                <a:solidFill>
                  <a:schemeClr val="bg1"/>
                </a:solidFill>
              </a:rPr>
              <a:t>IPSRT encourages patients to also consider the role of circadian rhythms, the cycling of their moods, and how they relate to others.​</a:t>
            </a:r>
            <a:endParaRPr lang="en-US">
              <a:solidFill>
                <a:schemeClr val="bg1"/>
              </a:solidFill>
            </a:endParaRPr>
          </a:p>
          <a:p>
            <a:endParaRPr lang="en-US" sz="1600">
              <a:solidFill>
                <a:schemeClr val="bg1"/>
              </a:solidFill>
            </a:endParaRPr>
          </a:p>
          <a:p>
            <a:pPr marL="285750" indent="-285750">
              <a:buFont typeface="Arial"/>
              <a:buChar char="•"/>
            </a:pPr>
            <a:r>
              <a:rPr lang="en-US" sz="1600">
                <a:solidFill>
                  <a:schemeClr val="bg1"/>
                </a:solidFill>
              </a:rPr>
              <a:t>The ultimate goal, then, is to stabilize these rhythms as best as we can in a hospital settings and better regulate emotions. ​</a:t>
            </a:r>
            <a:endParaRPr 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noGrp="1"/>
          </p:cNvSpPr>
          <p:nvPr>
            <p:ph type="title"/>
          </p:nvPr>
        </p:nvSpPr>
        <p:spPr>
          <a:xfrm>
            <a:off x="1070738" y="-93428"/>
            <a:ext cx="10515601" cy="1325563"/>
          </a:xfrm>
          <a:prstGeom prst="rect">
            <a:avLst/>
          </a:prstGeom>
        </p:spPr>
        <p:txBody>
          <a:bodyPr/>
          <a:lstStyle/>
          <a:p>
            <a:pPr algn="ctr"/>
            <a:r>
              <a:rPr lang="en-US"/>
              <a:t>Grief and Loss Therapy </a:t>
            </a:r>
          </a:p>
        </p:txBody>
      </p:sp>
      <p:pic>
        <p:nvPicPr>
          <p:cNvPr id="6" name="Picture 2" descr="Picture 2">
            <a:extLst>
              <a:ext uri="{FF2B5EF4-FFF2-40B4-BE49-F238E27FC236}">
                <a16:creationId xmlns:a16="http://schemas.microsoft.com/office/drawing/2014/main" id="{597A868D-5298-2749-BAF8-0C11458F5BF3}"/>
              </a:ext>
            </a:extLst>
          </p:cNvPr>
          <p:cNvPicPr>
            <a:picLocks noChangeAspect="1"/>
          </p:cNvPicPr>
          <p:nvPr/>
        </p:nvPicPr>
        <p:blipFill>
          <a:blip r:embed="rId3"/>
          <a:srcRect t="10753" b="537"/>
          <a:stretch>
            <a:fillRect/>
          </a:stretch>
        </p:blipFill>
        <p:spPr>
          <a:xfrm>
            <a:off x="6327205" y="6145584"/>
            <a:ext cx="1241839" cy="604429"/>
          </a:xfrm>
          <a:prstGeom prst="rect">
            <a:avLst/>
          </a:prstGeom>
          <a:ln w="12700">
            <a:miter lim="400000"/>
          </a:ln>
        </p:spPr>
      </p:pic>
      <p:sp>
        <p:nvSpPr>
          <p:cNvPr id="3" name="Text Placeholder 2">
            <a:extLst>
              <a:ext uri="{FF2B5EF4-FFF2-40B4-BE49-F238E27FC236}">
                <a16:creationId xmlns:a16="http://schemas.microsoft.com/office/drawing/2014/main" id="{1224B400-28CA-4D5C-A5C6-D197F200B083}"/>
              </a:ext>
            </a:extLst>
          </p:cNvPr>
          <p:cNvSpPr>
            <a:spLocks noGrp="1"/>
          </p:cNvSpPr>
          <p:nvPr>
            <p:ph type="body" idx="1"/>
          </p:nvPr>
        </p:nvSpPr>
        <p:spPr>
          <a:xfrm>
            <a:off x="550017" y="1010937"/>
            <a:ext cx="5930962" cy="5651451"/>
          </a:xfrm>
        </p:spPr>
        <p:txBody>
          <a:bodyPr lIns="45718" tIns="45718" rIns="45718" bIns="45718" anchor="t">
            <a:normAutofit fontScale="77500" lnSpcReduction="20000"/>
          </a:bodyPr>
          <a:lstStyle/>
          <a:p>
            <a:pPr>
              <a:spcBef>
                <a:spcPts val="0"/>
              </a:spcBef>
              <a:spcAft>
                <a:spcPts val="600"/>
              </a:spcAft>
            </a:pPr>
            <a:r>
              <a:rPr lang="en-US">
                <a:ea typeface="+mn-lt"/>
                <a:cs typeface="+mn-lt"/>
              </a:rPr>
              <a:t>Be honest and concrete</a:t>
            </a:r>
          </a:p>
          <a:p>
            <a:pPr>
              <a:spcBef>
                <a:spcPts val="0"/>
              </a:spcBef>
              <a:spcAft>
                <a:spcPts val="600"/>
              </a:spcAft>
              <a:buFont typeface="Arial,Sans-Serif"/>
            </a:pPr>
            <a:r>
              <a:rPr lang="en-US">
                <a:ea typeface="+mn-lt"/>
                <a:cs typeface="+mn-lt"/>
              </a:rPr>
              <a:t>Grief Psychoeducation </a:t>
            </a:r>
          </a:p>
          <a:p>
            <a:pPr>
              <a:spcBef>
                <a:spcPts val="0"/>
              </a:spcBef>
              <a:spcAft>
                <a:spcPts val="600"/>
              </a:spcAft>
              <a:buFont typeface="Arial,Sans-Serif"/>
            </a:pPr>
            <a:r>
              <a:rPr lang="en-US">
                <a:ea typeface="+mn-lt"/>
                <a:cs typeface="+mn-lt"/>
              </a:rPr>
              <a:t>Process emotions, recall memories of loved one. </a:t>
            </a:r>
            <a:endParaRPr lang="en-US"/>
          </a:p>
          <a:p>
            <a:pPr>
              <a:spcBef>
                <a:spcPts val="0"/>
              </a:spcBef>
              <a:spcAft>
                <a:spcPts val="600"/>
              </a:spcAft>
              <a:buFont typeface="Arial,Sans-Serif"/>
            </a:pPr>
            <a:r>
              <a:rPr lang="en-US">
                <a:ea typeface="+mn-lt"/>
                <a:cs typeface="+mn-lt"/>
              </a:rPr>
              <a:t>Normalize and validate their emotions</a:t>
            </a:r>
          </a:p>
          <a:p>
            <a:pPr>
              <a:spcBef>
                <a:spcPts val="0"/>
              </a:spcBef>
              <a:spcAft>
                <a:spcPts val="600"/>
              </a:spcAft>
              <a:buFont typeface="Arial,Sans-Serif"/>
            </a:pPr>
            <a:r>
              <a:rPr lang="en-US">
                <a:ea typeface="+mn-lt"/>
                <a:cs typeface="+mn-lt"/>
              </a:rPr>
              <a:t>Encourage caregivers to share their emotions, children model their parents </a:t>
            </a:r>
          </a:p>
          <a:p>
            <a:pPr marL="0" indent="0">
              <a:spcBef>
                <a:spcPct val="0"/>
              </a:spcBef>
              <a:buNone/>
            </a:pPr>
            <a:endParaRPr lang="en-US" i="1">
              <a:ea typeface="+mn-lt"/>
              <a:cs typeface="+mn-lt"/>
            </a:endParaRPr>
          </a:p>
          <a:p>
            <a:pPr marL="0" indent="0">
              <a:spcBef>
                <a:spcPct val="0"/>
              </a:spcBef>
              <a:buNone/>
            </a:pPr>
            <a:endParaRPr lang="en-US" i="1">
              <a:ea typeface="+mn-lt"/>
              <a:cs typeface="+mn-lt"/>
            </a:endParaRPr>
          </a:p>
          <a:p>
            <a:pPr marL="0" indent="0">
              <a:spcBef>
                <a:spcPct val="0"/>
              </a:spcBef>
              <a:buNone/>
            </a:pPr>
            <a:r>
              <a:rPr lang="en-US" i="1">
                <a:ea typeface="+mn-lt"/>
                <a:cs typeface="+mn-lt"/>
              </a:rPr>
              <a:t>Children often feel guilty after a death has occurred. </a:t>
            </a:r>
            <a:endParaRPr lang="en-US">
              <a:ea typeface="+mn-lt"/>
              <a:cs typeface="+mn-lt"/>
            </a:endParaRPr>
          </a:p>
          <a:p>
            <a:pPr marL="285750" indent="-285750">
              <a:spcBef>
                <a:spcPts val="0"/>
              </a:spcBef>
              <a:spcAft>
                <a:spcPts val="600"/>
              </a:spcAft>
              <a:buFont typeface="Arial,Sans-Serif"/>
              <a:buChar char="•"/>
            </a:pPr>
            <a:endParaRPr lang="en-US">
              <a:ea typeface="+mn-lt"/>
              <a:cs typeface="+mn-lt"/>
            </a:endParaRPr>
          </a:p>
          <a:p>
            <a:pPr marL="285750" indent="-285750">
              <a:spcBef>
                <a:spcPts val="0"/>
              </a:spcBef>
              <a:spcAft>
                <a:spcPts val="600"/>
              </a:spcAft>
              <a:buFont typeface="Arial,Sans-Serif"/>
              <a:buChar char="•"/>
            </a:pPr>
            <a:r>
              <a:rPr lang="en-US">
                <a:ea typeface="+mn-lt"/>
                <a:cs typeface="+mn-lt"/>
              </a:rPr>
              <a:t>Explain that when painful or “bad” things happen, people often wonder if it was because they did something bad. </a:t>
            </a:r>
            <a:endParaRPr lang="en-US"/>
          </a:p>
          <a:p>
            <a:pPr marL="285750" indent="-285750">
              <a:spcBef>
                <a:spcPts val="0"/>
              </a:spcBef>
              <a:spcAft>
                <a:spcPts val="600"/>
              </a:spcAft>
              <a:buFont typeface="Arial,Sans-Serif"/>
              <a:buChar char="•"/>
            </a:pPr>
            <a:r>
              <a:rPr lang="en-US">
                <a:ea typeface="+mn-lt"/>
                <a:cs typeface="+mn-lt"/>
              </a:rPr>
              <a:t>Avoid being critical about these feelings. </a:t>
            </a:r>
          </a:p>
          <a:p>
            <a:pPr marL="285750" indent="-285750">
              <a:spcBef>
                <a:spcPts val="0"/>
              </a:spcBef>
              <a:spcAft>
                <a:spcPts val="600"/>
              </a:spcAft>
              <a:buFont typeface="Arial,Sans-Serif"/>
              <a:buChar char="•"/>
            </a:pPr>
            <a:r>
              <a:rPr lang="en-US">
                <a:ea typeface="+mn-lt"/>
                <a:cs typeface="+mn-lt"/>
              </a:rPr>
              <a:t>Help children identify appropriate ways to express their feelings:</a:t>
            </a:r>
          </a:p>
          <a:p>
            <a:pPr marL="781050" lvl="1" indent="0">
              <a:spcBef>
                <a:spcPts val="0"/>
              </a:spcBef>
              <a:spcAft>
                <a:spcPts val="600"/>
              </a:spcAft>
              <a:buFont typeface="Arial,Sans-Serif"/>
              <a:buChar char="•"/>
            </a:pPr>
            <a:r>
              <a:rPr lang="en-US">
                <a:ea typeface="+mn-lt"/>
                <a:cs typeface="+mn-lt"/>
              </a:rPr>
              <a:t> Journaling, writing a letter to their loved one, and expressive arts</a:t>
            </a:r>
            <a:endParaRPr lang="en-US"/>
          </a:p>
          <a:p>
            <a:pPr marL="0" indent="0">
              <a:spcBef>
                <a:spcPct val="0"/>
              </a:spcBef>
              <a:buNone/>
            </a:pPr>
            <a:endParaRPr lang="en-US" i="1">
              <a:ea typeface="+mn-lt"/>
              <a:cs typeface="+mn-lt"/>
            </a:endParaRPr>
          </a:p>
          <a:p>
            <a:pPr marL="0" indent="0">
              <a:spcBef>
                <a:spcPct val="0"/>
              </a:spcBef>
              <a:buNone/>
            </a:pPr>
            <a:endParaRPr lang="en-US">
              <a:ea typeface="+mn-lt"/>
              <a:cs typeface="+mn-lt"/>
            </a:endParaRPr>
          </a:p>
          <a:p>
            <a:pPr marL="0" indent="0">
              <a:spcBef>
                <a:spcPts val="0"/>
              </a:spcBef>
              <a:spcAft>
                <a:spcPts val="600"/>
              </a:spcAft>
              <a:buFont typeface="Arial,Sans-Serif"/>
              <a:buNone/>
            </a:pPr>
            <a:endParaRPr lang="en-US">
              <a:ea typeface="+mn-lt"/>
              <a:cs typeface="+mn-lt"/>
            </a:endParaRPr>
          </a:p>
        </p:txBody>
      </p:sp>
      <p:graphicFrame>
        <p:nvGraphicFramePr>
          <p:cNvPr id="7" name="Content Placeholder 2" descr="Smart Art">
            <a:extLst>
              <a:ext uri="{FF2B5EF4-FFF2-40B4-BE49-F238E27FC236}">
                <a16:creationId xmlns:a16="http://schemas.microsoft.com/office/drawing/2014/main" id="{E558B7D4-FFB0-475F-B48D-05B9437222E2}"/>
              </a:ext>
            </a:extLst>
          </p:cNvPr>
          <p:cNvGraphicFramePr>
            <a:graphicFrameLocks noGrp="1"/>
          </p:cNvGraphicFramePr>
          <p:nvPr>
            <p:extLst>
              <p:ext uri="{D42A27DB-BD31-4B8C-83A1-F6EECF244321}">
                <p14:modId xmlns:p14="http://schemas.microsoft.com/office/powerpoint/2010/main" val="3625764449"/>
              </p:ext>
            </p:extLst>
          </p:nvPr>
        </p:nvGraphicFramePr>
        <p:xfrm>
          <a:off x="4866806" y="1012964"/>
          <a:ext cx="9042921" cy="4349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9937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noGrp="1"/>
          </p:cNvSpPr>
          <p:nvPr>
            <p:ph type="title"/>
          </p:nvPr>
        </p:nvSpPr>
        <p:spPr>
          <a:xfrm>
            <a:off x="589720" y="690"/>
            <a:ext cx="10515601" cy="1325563"/>
          </a:xfrm>
          <a:prstGeom prst="rect">
            <a:avLst/>
          </a:prstGeom>
        </p:spPr>
        <p:txBody>
          <a:bodyPr/>
          <a:lstStyle/>
          <a:p>
            <a:r>
              <a:t>Mindfulness-Based Stress Reduction (MBSR)</a:t>
            </a:r>
          </a:p>
        </p:txBody>
      </p:sp>
      <p:sp>
        <p:nvSpPr>
          <p:cNvPr id="94" name="Text Placeholder 2"/>
          <p:cNvSpPr txBox="1">
            <a:spLocks noGrp="1"/>
          </p:cNvSpPr>
          <p:nvPr>
            <p:ph type="body" sz="half" idx="1"/>
          </p:nvPr>
        </p:nvSpPr>
        <p:spPr>
          <a:xfrm>
            <a:off x="5849178" y="1535815"/>
            <a:ext cx="5860776" cy="4351338"/>
          </a:xfrm>
          <a:prstGeom prst="rect">
            <a:avLst/>
          </a:prstGeom>
        </p:spPr>
        <p:txBody>
          <a:bodyPr/>
          <a:lstStyle/>
          <a:p>
            <a:pPr marL="457200" indent="-457200">
              <a:lnSpc>
                <a:spcPct val="72000"/>
              </a:lnSpc>
              <a:defRPr sz="2300"/>
            </a:pPr>
            <a:r>
              <a:t>MBSR: 8-week mindfulness training program that was created by Jon Kabat-Zinn in 1979 at the University of Massachusetts Medical Center for chronically ill patients who were not responding well to traditional treatments.</a:t>
            </a:r>
          </a:p>
          <a:p>
            <a:pPr marL="457200" indent="-457200">
              <a:lnSpc>
                <a:spcPct val="72000"/>
              </a:lnSpc>
              <a:defRPr sz="2300"/>
            </a:pPr>
            <a:r>
              <a:t>Present moment awareness and acceptance without judgement.</a:t>
            </a:r>
          </a:p>
          <a:p>
            <a:pPr marL="457200" indent="-457200">
              <a:lnSpc>
                <a:spcPct val="72000"/>
              </a:lnSpc>
              <a:defRPr sz="2300"/>
            </a:pPr>
            <a:r>
              <a:t>Avoid rumination, either on the past or the future. </a:t>
            </a:r>
          </a:p>
          <a:p>
            <a:pPr marL="457200" indent="-457200">
              <a:lnSpc>
                <a:spcPct val="72000"/>
              </a:lnSpc>
              <a:defRPr sz="2300"/>
            </a:pPr>
            <a:r>
              <a:t>Respond to stress, rather than reacting to it. </a:t>
            </a:r>
          </a:p>
          <a:p>
            <a:pPr marL="457200" indent="-457200">
              <a:lnSpc>
                <a:spcPct val="72000"/>
              </a:lnSpc>
              <a:defRPr sz="2300"/>
            </a:pPr>
            <a:r>
              <a:t>Change habitual reactivity patterns. </a:t>
            </a:r>
          </a:p>
        </p:txBody>
      </p:sp>
      <p:pic>
        <p:nvPicPr>
          <p:cNvPr id="95" name="Picture 4" descr="Picture 4"/>
          <p:cNvPicPr>
            <a:picLocks noChangeAspect="1"/>
          </p:cNvPicPr>
          <p:nvPr/>
        </p:nvPicPr>
        <p:blipFill>
          <a:blip r:embed="rId3"/>
          <a:srcRect t="7007" b="3942"/>
          <a:stretch>
            <a:fillRect/>
          </a:stretch>
        </p:blipFill>
        <p:spPr>
          <a:xfrm>
            <a:off x="947531" y="1016380"/>
            <a:ext cx="4299202" cy="5728436"/>
          </a:xfrm>
          <a:prstGeom prst="rect">
            <a:avLst/>
          </a:prstGeom>
          <a:ln w="12700">
            <a:miter lim="400000"/>
          </a:ln>
        </p:spPr>
      </p:pic>
      <p:pic>
        <p:nvPicPr>
          <p:cNvPr id="6" name="Picture 2" descr="Picture 2">
            <a:extLst>
              <a:ext uri="{FF2B5EF4-FFF2-40B4-BE49-F238E27FC236}">
                <a16:creationId xmlns:a16="http://schemas.microsoft.com/office/drawing/2014/main" id="{597A868D-5298-2749-BAF8-0C11458F5BF3}"/>
              </a:ext>
            </a:extLst>
          </p:cNvPr>
          <p:cNvPicPr>
            <a:picLocks noChangeAspect="1"/>
          </p:cNvPicPr>
          <p:nvPr/>
        </p:nvPicPr>
        <p:blipFill>
          <a:blip r:embed="rId4"/>
          <a:srcRect t="10753" b="537"/>
          <a:stretch>
            <a:fillRect/>
          </a:stretch>
        </p:blipFill>
        <p:spPr>
          <a:xfrm>
            <a:off x="6327205" y="6145584"/>
            <a:ext cx="1241839" cy="6044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txBox="1">
            <a:spLocks noGrp="1"/>
          </p:cNvSpPr>
          <p:nvPr>
            <p:ph type="title"/>
          </p:nvPr>
        </p:nvSpPr>
        <p:spPr>
          <a:xfrm>
            <a:off x="589720" y="690"/>
            <a:ext cx="10515601" cy="1325563"/>
          </a:xfrm>
          <a:prstGeom prst="rect">
            <a:avLst/>
          </a:prstGeom>
        </p:spPr>
        <p:txBody>
          <a:bodyPr/>
          <a:lstStyle/>
          <a:p>
            <a:pPr algn="ctr"/>
            <a:r>
              <a:rPr lang="en-US"/>
              <a:t>Play and Expressive Arts Therapy </a:t>
            </a:r>
          </a:p>
        </p:txBody>
      </p:sp>
      <p:pic>
        <p:nvPicPr>
          <p:cNvPr id="6" name="Picture 2" descr="Picture 2">
            <a:extLst>
              <a:ext uri="{FF2B5EF4-FFF2-40B4-BE49-F238E27FC236}">
                <a16:creationId xmlns:a16="http://schemas.microsoft.com/office/drawing/2014/main" id="{597A868D-5298-2749-BAF8-0C11458F5BF3}"/>
              </a:ext>
            </a:extLst>
          </p:cNvPr>
          <p:cNvPicPr>
            <a:picLocks noChangeAspect="1"/>
          </p:cNvPicPr>
          <p:nvPr/>
        </p:nvPicPr>
        <p:blipFill>
          <a:blip r:embed="rId3"/>
          <a:srcRect t="10753" b="537"/>
          <a:stretch>
            <a:fillRect/>
          </a:stretch>
        </p:blipFill>
        <p:spPr>
          <a:xfrm>
            <a:off x="6327205" y="6145584"/>
            <a:ext cx="1241839" cy="604429"/>
          </a:xfrm>
          <a:prstGeom prst="rect">
            <a:avLst/>
          </a:prstGeom>
          <a:ln w="12700">
            <a:miter lim="400000"/>
          </a:ln>
        </p:spPr>
      </p:pic>
      <p:sp>
        <p:nvSpPr>
          <p:cNvPr id="3" name="Text Placeholder 2">
            <a:extLst>
              <a:ext uri="{FF2B5EF4-FFF2-40B4-BE49-F238E27FC236}">
                <a16:creationId xmlns:a16="http://schemas.microsoft.com/office/drawing/2014/main" id="{1224B400-28CA-4D5C-A5C6-D197F200B083}"/>
              </a:ext>
            </a:extLst>
          </p:cNvPr>
          <p:cNvSpPr>
            <a:spLocks noGrp="1"/>
          </p:cNvSpPr>
          <p:nvPr>
            <p:ph type="body" idx="1"/>
          </p:nvPr>
        </p:nvSpPr>
        <p:spPr>
          <a:xfrm>
            <a:off x="838200" y="1825625"/>
            <a:ext cx="5021179" cy="4190917"/>
          </a:xfrm>
        </p:spPr>
        <p:txBody>
          <a:bodyPr lIns="45718" tIns="45718" rIns="45718" bIns="45718" anchor="t">
            <a:normAutofit/>
          </a:bodyPr>
          <a:lstStyle/>
          <a:p>
            <a:r>
              <a:rPr lang="en-US"/>
              <a:t>Combines psychology principles with the creative process to promote emotional growth and healing. </a:t>
            </a:r>
          </a:p>
          <a:p>
            <a:r>
              <a:rPr lang="en-US"/>
              <a:t>Assists with communicating and processing emotions, self-discovery, and helps decrease anxiety and stress. </a:t>
            </a:r>
          </a:p>
          <a:p>
            <a:r>
              <a:rPr lang="en-US">
                <a:ea typeface="+mn-lt"/>
                <a:cs typeface="+mn-lt"/>
              </a:rPr>
              <a:t>Music, poetry, dance, coloring, or other artistic activities.</a:t>
            </a:r>
            <a:endParaRPr lang="en-US"/>
          </a:p>
          <a:p>
            <a:pPr marL="0" indent="0">
              <a:buNone/>
            </a:pPr>
            <a:endParaRPr lang="en-US"/>
          </a:p>
        </p:txBody>
      </p:sp>
      <p:sp>
        <p:nvSpPr>
          <p:cNvPr id="2" name="TextBox 1">
            <a:extLst>
              <a:ext uri="{FF2B5EF4-FFF2-40B4-BE49-F238E27FC236}">
                <a16:creationId xmlns:a16="http://schemas.microsoft.com/office/drawing/2014/main" id="{BCD3AD34-7206-48E7-B275-FFD3F070B10F}"/>
              </a:ext>
            </a:extLst>
          </p:cNvPr>
          <p:cNvSpPr txBox="1"/>
          <p:nvPr/>
        </p:nvSpPr>
        <p:spPr>
          <a:xfrm>
            <a:off x="4724400" y="3200400"/>
            <a:ext cx="2743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endParaRPr lang="en-US" sz="1800" b="0" i="0" u="none" strike="noStrike" cap="none" spc="0" normalizeH="0" baseline="0">
              <a:ln>
                <a:noFill/>
              </a:ln>
              <a:solidFill>
                <a:srgbClr val="000000"/>
              </a:solidFill>
              <a:effectLst/>
              <a:uFillTx/>
              <a:latin typeface="+mn-lt"/>
              <a:ea typeface="+mn-ea"/>
              <a:cs typeface="+mn-cs"/>
            </a:endParaRPr>
          </a:p>
        </p:txBody>
      </p:sp>
      <p:pic>
        <p:nvPicPr>
          <p:cNvPr id="4" name="Picture 4" descr="A picture containing background pattern&#10;&#10;Description automatically generated">
            <a:extLst>
              <a:ext uri="{FF2B5EF4-FFF2-40B4-BE49-F238E27FC236}">
                <a16:creationId xmlns:a16="http://schemas.microsoft.com/office/drawing/2014/main" id="{9B262BC2-9A5B-4D62-AE8A-02666D428233}"/>
              </a:ext>
            </a:extLst>
          </p:cNvPr>
          <p:cNvPicPr>
            <a:picLocks noChangeAspect="1"/>
          </p:cNvPicPr>
          <p:nvPr/>
        </p:nvPicPr>
        <p:blipFill>
          <a:blip r:embed="rId4"/>
          <a:stretch>
            <a:fillRect/>
          </a:stretch>
        </p:blipFill>
        <p:spPr>
          <a:xfrm>
            <a:off x="6741460" y="1450131"/>
            <a:ext cx="5118845" cy="4237884"/>
          </a:xfrm>
          <a:prstGeom prst="rect">
            <a:avLst/>
          </a:prstGeom>
        </p:spPr>
      </p:pic>
    </p:spTree>
    <p:extLst>
      <p:ext uri="{BB962C8B-B14F-4D97-AF65-F5344CB8AC3E}">
        <p14:creationId xmlns:p14="http://schemas.microsoft.com/office/powerpoint/2010/main" val="144308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noGrp="1"/>
          </p:cNvSpPr>
          <p:nvPr>
            <p:ph type="title"/>
          </p:nvPr>
        </p:nvSpPr>
        <p:spPr>
          <a:xfrm>
            <a:off x="3891353" y="-97504"/>
            <a:ext cx="10620982" cy="1325563"/>
          </a:xfrm>
          <a:prstGeom prst="rect">
            <a:avLst/>
          </a:prstGeom>
        </p:spPr>
        <p:txBody>
          <a:bodyPr/>
          <a:lstStyle/>
          <a:p>
            <a:r>
              <a:t>Student Training</a:t>
            </a:r>
          </a:p>
        </p:txBody>
      </p:sp>
      <p:sp>
        <p:nvSpPr>
          <p:cNvPr id="74" name="Text Placeholder 2"/>
          <p:cNvSpPr txBox="1">
            <a:spLocks noGrp="1"/>
          </p:cNvSpPr>
          <p:nvPr>
            <p:ph type="body" sz="half" idx="1"/>
          </p:nvPr>
        </p:nvSpPr>
        <p:spPr>
          <a:xfrm>
            <a:off x="480548" y="1154757"/>
            <a:ext cx="4658497" cy="5302921"/>
          </a:xfrm>
          <a:prstGeom prst="rect">
            <a:avLst/>
          </a:prstGeom>
        </p:spPr>
        <p:txBody>
          <a:bodyPr lIns="45718" tIns="45718" rIns="45718" bIns="45718" anchor="t">
            <a:normAutofit/>
          </a:bodyPr>
          <a:lstStyle/>
          <a:p>
            <a:pPr>
              <a:lnSpc>
                <a:spcPct val="100000"/>
              </a:lnSpc>
              <a:defRPr sz="2000"/>
            </a:pPr>
            <a:r>
              <a:rPr sz="1800"/>
              <a:t>Advanced Internship students in the Masters and Doctoral  Degree Programs in Clinical Mental Health Counseling, Counselor Education and Supervision and Counseling Psychology provide trauma-informed counseling services</a:t>
            </a:r>
            <a:r>
              <a:rPr lang="en-US" sz="1800"/>
              <a:t> </a:t>
            </a:r>
            <a:r>
              <a:rPr sz="1800"/>
              <a:t>to patients and families under the supervision of Dr. Kiersten Hawes and Dr. Eraina Schauss.</a:t>
            </a:r>
            <a:endParaRPr lang="en-US" sz="1800"/>
          </a:p>
          <a:p>
            <a:pPr>
              <a:lnSpc>
                <a:spcPct val="100000"/>
              </a:lnSpc>
              <a:defRPr sz="2200"/>
            </a:pPr>
            <a:r>
              <a:rPr sz="2000"/>
              <a:t>All students are trained and certified in the following neuroscience and trauma-informed interventions:</a:t>
            </a:r>
          </a:p>
          <a:p>
            <a:pPr lvl="1">
              <a:lnSpc>
                <a:spcPct val="100000"/>
              </a:lnSpc>
              <a:defRPr sz="2000"/>
            </a:pPr>
            <a:r>
              <a:rPr sz="1800"/>
              <a:t>Interpersonal Social Rhythm Therapy</a:t>
            </a:r>
          </a:p>
          <a:p>
            <a:pPr lvl="1">
              <a:lnSpc>
                <a:spcPct val="100000"/>
              </a:lnSpc>
              <a:defRPr sz="2000"/>
            </a:pPr>
            <a:r>
              <a:rPr sz="1800"/>
              <a:t>Mindfulness Based Stress Reduction</a:t>
            </a:r>
          </a:p>
          <a:p>
            <a:pPr lvl="1">
              <a:lnSpc>
                <a:spcPct val="100000"/>
              </a:lnSpc>
              <a:defRPr sz="2000"/>
            </a:pPr>
            <a:r>
              <a:rPr sz="1800"/>
              <a:t>ACTIVE Parenting</a:t>
            </a:r>
          </a:p>
        </p:txBody>
      </p:sp>
      <p:pic>
        <p:nvPicPr>
          <p:cNvPr id="75" name="Picture 4" descr="Picture 4"/>
          <p:cNvPicPr>
            <a:picLocks noChangeAspect="1"/>
          </p:cNvPicPr>
          <p:nvPr/>
        </p:nvPicPr>
        <p:blipFill>
          <a:blip r:embed="rId3"/>
          <a:stretch>
            <a:fillRect/>
          </a:stretch>
        </p:blipFill>
        <p:spPr>
          <a:xfrm>
            <a:off x="8894092" y="564936"/>
            <a:ext cx="3182813" cy="2329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 name="Picture 6" descr="Picture 6"/>
          <p:cNvPicPr>
            <a:picLocks noChangeAspect="1"/>
          </p:cNvPicPr>
          <p:nvPr/>
        </p:nvPicPr>
        <p:blipFill>
          <a:blip r:embed="rId4"/>
          <a:stretch>
            <a:fillRect/>
          </a:stretch>
        </p:blipFill>
        <p:spPr>
          <a:xfrm>
            <a:off x="8879765" y="3032182"/>
            <a:ext cx="3214934" cy="2434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Picture 2">
            <a:extLst>
              <a:ext uri="{FF2B5EF4-FFF2-40B4-BE49-F238E27FC236}">
                <a16:creationId xmlns:a16="http://schemas.microsoft.com/office/drawing/2014/main" id="{A1BD540C-34DC-1643-9BFD-30479C683C24}"/>
              </a:ext>
            </a:extLst>
          </p:cNvPr>
          <p:cNvPicPr>
            <a:picLocks noChangeAspect="1"/>
          </p:cNvPicPr>
          <p:nvPr/>
        </p:nvPicPr>
        <p:blipFill>
          <a:blip r:embed="rId5"/>
          <a:srcRect t="10753" b="537"/>
          <a:stretch>
            <a:fillRect/>
          </a:stretch>
        </p:blipFill>
        <p:spPr>
          <a:xfrm>
            <a:off x="6327205" y="6145584"/>
            <a:ext cx="1241839" cy="604429"/>
          </a:xfrm>
          <a:prstGeom prst="rect">
            <a:avLst/>
          </a:prstGeom>
          <a:ln w="12700">
            <a:miter lim="400000"/>
          </a:ln>
        </p:spPr>
      </p:pic>
      <p:pic>
        <p:nvPicPr>
          <p:cNvPr id="2" name="Picture 2" descr="A group of women posing for a photo&#10;&#10;Description automatically generated">
            <a:extLst>
              <a:ext uri="{FF2B5EF4-FFF2-40B4-BE49-F238E27FC236}">
                <a16:creationId xmlns:a16="http://schemas.microsoft.com/office/drawing/2014/main" id="{88AB0B2A-A906-3810-3186-1E1090CC7C1D}"/>
              </a:ext>
            </a:extLst>
          </p:cNvPr>
          <p:cNvPicPr>
            <a:picLocks noChangeAspect="1"/>
          </p:cNvPicPr>
          <p:nvPr/>
        </p:nvPicPr>
        <p:blipFill>
          <a:blip r:embed="rId6"/>
          <a:stretch>
            <a:fillRect/>
          </a:stretch>
        </p:blipFill>
        <p:spPr>
          <a:xfrm>
            <a:off x="5391856" y="1883062"/>
            <a:ext cx="3313882" cy="248297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1"/>
          <p:cNvSpPr txBox="1">
            <a:spLocks noGrp="1"/>
          </p:cNvSpPr>
          <p:nvPr>
            <p:ph type="title"/>
          </p:nvPr>
        </p:nvSpPr>
        <p:spPr>
          <a:xfrm>
            <a:off x="988325" y="104511"/>
            <a:ext cx="11294920" cy="1325563"/>
          </a:xfrm>
          <a:prstGeom prst="rect">
            <a:avLst/>
          </a:prstGeom>
        </p:spPr>
        <p:txBody>
          <a:bodyPr/>
          <a:lstStyle/>
          <a:p>
            <a:r>
              <a:t>Mental Health in an Integrated Health Setting </a:t>
            </a:r>
          </a:p>
        </p:txBody>
      </p:sp>
      <p:sp>
        <p:nvSpPr>
          <p:cNvPr id="89" name="Text Placeholder 2"/>
          <p:cNvSpPr txBox="1">
            <a:spLocks noGrp="1"/>
          </p:cNvSpPr>
          <p:nvPr>
            <p:ph type="body" sz="half" idx="1"/>
          </p:nvPr>
        </p:nvSpPr>
        <p:spPr>
          <a:xfrm>
            <a:off x="542188" y="1429985"/>
            <a:ext cx="5956658" cy="4371071"/>
          </a:xfrm>
          <a:prstGeom prst="rect">
            <a:avLst/>
          </a:prstGeom>
        </p:spPr>
        <p:txBody>
          <a:bodyPr lIns="45718" tIns="45718" rIns="45718" bIns="45718" anchor="t">
            <a:normAutofit/>
          </a:bodyPr>
          <a:lstStyle/>
          <a:p>
            <a:pPr marL="221615" indent="-221615" defTabSz="886968">
              <a:lnSpc>
                <a:spcPct val="81000"/>
              </a:lnSpc>
              <a:spcBef>
                <a:spcPts val="900"/>
              </a:spcBef>
              <a:defRPr sz="2231">
                <a:effectLst>
                  <a:outerShdw blurRad="36957" dist="36957" dir="2700000" rotWithShape="0">
                    <a:srgbClr val="000000">
                      <a:alpha val="43137"/>
                    </a:srgbClr>
                  </a:outerShdw>
                </a:effectLst>
              </a:defRPr>
            </a:pPr>
            <a:r>
              <a:rPr sz="2200"/>
              <a:t>Number of counseling sessions since program start date February 2021:</a:t>
            </a:r>
            <a:r>
              <a:rPr lang="en-US" sz="2200"/>
              <a:t> 1,900 counseling sessions</a:t>
            </a:r>
            <a:endParaRPr lang="en-US"/>
          </a:p>
          <a:p>
            <a:pPr marL="701675" lvl="1" indent="-258445" defTabSz="886968">
              <a:lnSpc>
                <a:spcPct val="81000"/>
              </a:lnSpc>
              <a:spcBef>
                <a:spcPts val="900"/>
              </a:spcBef>
              <a:defRPr sz="2231" b="1">
                <a:effectLst>
                  <a:outerShdw blurRad="36957" dist="36957" dir="2700000" rotWithShape="0">
                    <a:srgbClr val="000000">
                      <a:alpha val="43137"/>
                    </a:srgbClr>
                  </a:outerShdw>
                </a:effectLst>
              </a:defRPr>
            </a:pPr>
            <a:endParaRPr lang="en-US" sz="2200"/>
          </a:p>
          <a:p>
            <a:pPr marL="221615" indent="-221615" defTabSz="886968">
              <a:lnSpc>
                <a:spcPct val="81000"/>
              </a:lnSpc>
              <a:spcBef>
                <a:spcPts val="900"/>
              </a:spcBef>
              <a:defRPr sz="2231">
                <a:effectLst>
                  <a:outerShdw blurRad="36957" dist="36957" dir="2700000" rotWithShape="0">
                    <a:srgbClr val="000000">
                      <a:alpha val="43137"/>
                    </a:srgbClr>
                  </a:outerShdw>
                </a:effectLst>
              </a:defRPr>
            </a:pPr>
            <a:r>
              <a:rPr lang="en-US" sz="2200"/>
              <a:t>Families</a:t>
            </a:r>
            <a:r>
              <a:rPr sz="2200"/>
              <a:t> served:</a:t>
            </a:r>
            <a:r>
              <a:rPr lang="en-US" sz="2200"/>
              <a:t> 830 families</a:t>
            </a:r>
            <a:endParaRPr sz="2200"/>
          </a:p>
          <a:p>
            <a:pPr marL="443230" lvl="1" indent="0" defTabSz="886968">
              <a:lnSpc>
                <a:spcPct val="81000"/>
              </a:lnSpc>
              <a:spcBef>
                <a:spcPts val="900"/>
              </a:spcBef>
              <a:buNone/>
              <a:defRPr sz="2231" b="1">
                <a:effectLst>
                  <a:outerShdw blurRad="36957" dist="36957" dir="2700000" rotWithShape="0">
                    <a:srgbClr val="000000">
                      <a:alpha val="43137"/>
                    </a:srgbClr>
                  </a:outerShdw>
                </a:effectLst>
              </a:defRPr>
            </a:pPr>
            <a:endParaRPr lang="en-US" sz="2200"/>
          </a:p>
          <a:p>
            <a:pPr marL="221615" indent="-221615" defTabSz="886968">
              <a:lnSpc>
                <a:spcPct val="81000"/>
              </a:lnSpc>
              <a:spcBef>
                <a:spcPts val="900"/>
              </a:spcBef>
              <a:defRPr sz="2231">
                <a:effectLst>
                  <a:outerShdw blurRad="36957" dist="36957" dir="2700000" rotWithShape="0">
                    <a:srgbClr val="000000">
                      <a:alpha val="43137"/>
                    </a:srgbClr>
                  </a:outerShdw>
                </a:effectLst>
              </a:defRPr>
            </a:pPr>
            <a:r>
              <a:rPr sz="2200"/>
              <a:t>Reduces mental health help-seeking barriers </a:t>
            </a:r>
          </a:p>
          <a:p>
            <a:pPr marL="701675" lvl="1" indent="-258445" defTabSz="886968">
              <a:lnSpc>
                <a:spcPct val="81000"/>
              </a:lnSpc>
              <a:spcBef>
                <a:spcPts val="900"/>
              </a:spcBef>
              <a:defRPr sz="2231">
                <a:effectLst>
                  <a:outerShdw blurRad="36957" dist="36957" dir="2700000" rotWithShape="0">
                    <a:srgbClr val="000000">
                      <a:alpha val="43137"/>
                    </a:srgbClr>
                  </a:outerShdw>
                </a:effectLst>
              </a:defRPr>
            </a:pPr>
            <a:r>
              <a:rPr sz="2200"/>
              <a:t>Access to counseling services</a:t>
            </a:r>
          </a:p>
          <a:p>
            <a:pPr marL="701675" lvl="1" indent="-258445" defTabSz="886968">
              <a:lnSpc>
                <a:spcPct val="81000"/>
              </a:lnSpc>
              <a:spcBef>
                <a:spcPts val="900"/>
              </a:spcBef>
              <a:defRPr sz="2231">
                <a:effectLst>
                  <a:outerShdw blurRad="36957" dist="36957" dir="2700000" rotWithShape="0">
                    <a:srgbClr val="000000">
                      <a:alpha val="43137"/>
                    </a:srgbClr>
                  </a:outerShdw>
                </a:effectLst>
              </a:defRPr>
            </a:pPr>
            <a:r>
              <a:rPr sz="2200"/>
              <a:t>Willingness to engage in counseling </a:t>
            </a:r>
          </a:p>
          <a:p>
            <a:pPr marL="443230" lvl="1" indent="0" defTabSz="886968">
              <a:lnSpc>
                <a:spcPct val="81000"/>
              </a:lnSpc>
              <a:spcBef>
                <a:spcPts val="900"/>
              </a:spcBef>
              <a:buNone/>
              <a:defRPr sz="2231">
                <a:effectLst>
                  <a:outerShdw blurRad="36957" dist="36957" dir="2700000" rotWithShape="0">
                    <a:srgbClr val="000000">
                      <a:alpha val="43137"/>
                    </a:srgbClr>
                  </a:outerShdw>
                </a:effectLst>
              </a:defRPr>
            </a:pPr>
            <a:endParaRPr lang="en-US" sz="2200"/>
          </a:p>
          <a:p>
            <a:pPr marL="221615" indent="-221615" defTabSz="886968">
              <a:lnSpc>
                <a:spcPct val="81000"/>
              </a:lnSpc>
              <a:spcBef>
                <a:spcPts val="900"/>
              </a:spcBef>
              <a:defRPr sz="2231">
                <a:effectLst>
                  <a:outerShdw blurRad="36957" dist="36957" dir="2700000" rotWithShape="0">
                    <a:srgbClr val="000000">
                      <a:alpha val="43137"/>
                    </a:srgbClr>
                  </a:outerShdw>
                </a:effectLst>
              </a:defRPr>
            </a:pPr>
            <a:r>
              <a:rPr sz="2200"/>
              <a:t>Integrated Health Team collaboration to treat the "whole child and family" </a:t>
            </a:r>
          </a:p>
        </p:txBody>
      </p:sp>
      <p:pic>
        <p:nvPicPr>
          <p:cNvPr id="90" name="Picture 4" descr="Picture 4"/>
          <p:cNvPicPr>
            <a:picLocks noChangeAspect="1"/>
          </p:cNvPicPr>
          <p:nvPr/>
        </p:nvPicPr>
        <p:blipFill>
          <a:blip r:embed="rId3"/>
          <a:stretch>
            <a:fillRect/>
          </a:stretch>
        </p:blipFill>
        <p:spPr>
          <a:xfrm>
            <a:off x="6506862" y="1113284"/>
            <a:ext cx="3276504" cy="2413672"/>
          </a:xfrm>
          <a:prstGeom prst="rect">
            <a:avLst/>
          </a:prstGeom>
          <a:ln>
            <a:noFill/>
          </a:ln>
          <a:effectLst>
            <a:outerShdw blurRad="292100" dist="139700" dir="2700000" algn="tl" rotWithShape="0">
              <a:srgbClr val="333333">
                <a:alpha val="65000"/>
              </a:srgbClr>
            </a:outerShdw>
          </a:effectLst>
        </p:spPr>
      </p:pic>
      <p:pic>
        <p:nvPicPr>
          <p:cNvPr id="6" name="Picture 2" descr="Picture 2">
            <a:extLst>
              <a:ext uri="{FF2B5EF4-FFF2-40B4-BE49-F238E27FC236}">
                <a16:creationId xmlns:a16="http://schemas.microsoft.com/office/drawing/2014/main" id="{1A69AE10-B006-C644-B72E-95B674F7E1CE}"/>
              </a:ext>
            </a:extLst>
          </p:cNvPr>
          <p:cNvPicPr>
            <a:picLocks noChangeAspect="1"/>
          </p:cNvPicPr>
          <p:nvPr/>
        </p:nvPicPr>
        <p:blipFill>
          <a:blip r:embed="rId4"/>
          <a:srcRect t="10753" b="537"/>
          <a:stretch>
            <a:fillRect/>
          </a:stretch>
        </p:blipFill>
        <p:spPr>
          <a:xfrm>
            <a:off x="6327205" y="6145584"/>
            <a:ext cx="1241839" cy="604429"/>
          </a:xfrm>
          <a:prstGeom prst="rect">
            <a:avLst/>
          </a:prstGeom>
          <a:ln w="12700">
            <a:miter lim="400000"/>
          </a:ln>
        </p:spPr>
      </p:pic>
      <p:pic>
        <p:nvPicPr>
          <p:cNvPr id="2" name="Picture 2">
            <a:extLst>
              <a:ext uri="{FF2B5EF4-FFF2-40B4-BE49-F238E27FC236}">
                <a16:creationId xmlns:a16="http://schemas.microsoft.com/office/drawing/2014/main" id="{870DB262-A39F-1E27-EB0B-DE622E3B60F6}"/>
              </a:ext>
            </a:extLst>
          </p:cNvPr>
          <p:cNvPicPr>
            <a:picLocks noChangeAspect="1"/>
          </p:cNvPicPr>
          <p:nvPr/>
        </p:nvPicPr>
        <p:blipFill>
          <a:blip r:embed="rId5"/>
          <a:stretch>
            <a:fillRect/>
          </a:stretch>
        </p:blipFill>
        <p:spPr>
          <a:xfrm>
            <a:off x="8685213" y="3673059"/>
            <a:ext cx="3259137" cy="231382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p:cNvSpPr txBox="1">
            <a:spLocks noGrp="1"/>
          </p:cNvSpPr>
          <p:nvPr>
            <p:ph type="title"/>
          </p:nvPr>
        </p:nvSpPr>
        <p:spPr>
          <a:xfrm>
            <a:off x="838200" y="365125"/>
            <a:ext cx="10515600" cy="1325563"/>
          </a:xfrm>
          <a:prstGeom prst="rect">
            <a:avLst/>
          </a:prstGeom>
        </p:spPr>
        <p:txBody>
          <a:bodyPr/>
          <a:lstStyle/>
          <a:p>
            <a:r>
              <a:t>References</a:t>
            </a:r>
          </a:p>
        </p:txBody>
      </p:sp>
      <p:sp>
        <p:nvSpPr>
          <p:cNvPr id="115" name="Text Placeholder 2"/>
          <p:cNvSpPr txBox="1">
            <a:spLocks noGrp="1"/>
          </p:cNvSpPr>
          <p:nvPr>
            <p:ph type="body" idx="1"/>
          </p:nvPr>
        </p:nvSpPr>
        <p:spPr>
          <a:xfrm>
            <a:off x="831953" y="1613264"/>
            <a:ext cx="10515601" cy="4351338"/>
          </a:xfrm>
          <a:prstGeom prst="rect">
            <a:avLst/>
          </a:prstGeom>
        </p:spPr>
        <p:txBody>
          <a:bodyPr/>
          <a:lstStyle/>
          <a:p>
            <a:pPr>
              <a:lnSpc>
                <a:spcPct val="72000"/>
              </a:lnSpc>
              <a:defRPr sz="1700"/>
            </a:pPr>
            <a:r>
              <a:t> Felitti VJ, Anda RF (2010). The relationship of adverse childhood experiences to adult medical disease, psychiatric disorders, and sexual behavior: implications for healthcare. In: Lanius R, Vermetten E, eds. The Hidden Epidemic: The Impact of Early Life Trauma on Health and Disease. Cambridge University Press :77–87.</a:t>
            </a:r>
          </a:p>
          <a:p>
            <a:pPr>
              <a:lnSpc>
                <a:spcPct val="72000"/>
              </a:lnSpc>
              <a:defRPr sz="1700"/>
            </a:pPr>
            <a:r>
              <a:t>Kaufman, A. S. (2004). Kaufman Brief Intelligence Test-Second Edition (KBIT-2). Circle Pines, MN: American Guidance Service.</a:t>
            </a:r>
          </a:p>
          <a:p>
            <a:pPr>
              <a:lnSpc>
                <a:spcPct val="72000"/>
              </a:lnSpc>
              <a:defRPr sz="1700"/>
            </a:pPr>
            <a:r>
              <a:t>Kinniburgh, K. J., Blaustein, M., Spinazzola, J., &amp; van der Kolk, B. A. (2017). Attachment, Self-Regulation, and Competency: A comprehensive intervention framework for children with complex trauma. Psychiatric Annals, 35(5), 424-430.</a:t>
            </a:r>
          </a:p>
          <a:p>
            <a:pPr>
              <a:lnSpc>
                <a:spcPct val="72000"/>
              </a:lnSpc>
              <a:defRPr sz="1700"/>
            </a:pPr>
            <a:r>
              <a:t>National Child Traumatic Stress Network. Types of traumatic stress, 2015. (</a:t>
            </a:r>
            <a:r>
              <a:rPr u="sng">
                <a:solidFill>
                  <a:srgbClr val="0000FF"/>
                </a:solidFill>
                <a:uFill>
                  <a:solidFill>
                    <a:srgbClr val="0000FF"/>
                  </a:solidFill>
                </a:uFill>
                <a:hlinkClick r:id="rId2"/>
              </a:rPr>
              <a:t>http://www.nctsn.org/trauma-types</a:t>
            </a:r>
            <a:r>
              <a:t>.)</a:t>
            </a:r>
          </a:p>
          <a:p>
            <a:pPr>
              <a:lnSpc>
                <a:spcPct val="72000"/>
              </a:lnSpc>
              <a:defRPr sz="1700"/>
            </a:pPr>
            <a:r>
              <a:t>Oral, R., Ramirez, M., Coohey, C., Nakada, S., Walz, A., Kuntz, A., Benoit, J., &amp; Asa, C.P (2015). Adverse childhood experience and trauma informed care: the future of healthcare. Pediatric Research, 79, 229-233.</a:t>
            </a:r>
          </a:p>
          <a:p>
            <a:pPr>
              <a:lnSpc>
                <a:spcPct val="72000"/>
              </a:lnSpc>
              <a:defRPr sz="1700"/>
            </a:pPr>
            <a:r>
              <a:t>Rizzo, C., Serg, S., Winokur, R., Weaves, C., Thad, P., &amp; Youngblade, L. (2020). Implementing trauma screening and trauma assessment in child welfare, the journey of seven Colorado counties. Child Welfare, 98(4). Child Welfare League of America Inc.</a:t>
            </a:r>
          </a:p>
          <a:p>
            <a:pPr>
              <a:lnSpc>
                <a:spcPct val="72000"/>
              </a:lnSpc>
              <a:defRPr sz="1700"/>
            </a:pPr>
            <a:r>
              <a:t>Wiig, E. H., Secord, W. A., &amp; Semel, E. (2013). Clinical evaluation of language fundamentals: CELF-5. San Antonio, TX: Pearson.</a:t>
            </a:r>
          </a:p>
        </p:txBody>
      </p:sp>
      <p:pic>
        <p:nvPicPr>
          <p:cNvPr id="116" name="Picture 2" descr="Picture 2"/>
          <p:cNvPicPr>
            <a:picLocks noChangeAspect="1"/>
          </p:cNvPicPr>
          <p:nvPr/>
        </p:nvPicPr>
        <p:blipFill>
          <a:blip r:embed="rId3"/>
          <a:srcRect t="10753" b="537"/>
          <a:stretch>
            <a:fillRect/>
          </a:stretch>
        </p:blipFill>
        <p:spPr>
          <a:xfrm>
            <a:off x="6352759" y="6218625"/>
            <a:ext cx="1241841" cy="60442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B609-099F-CF41-AA5E-9FD9AD060687}"/>
              </a:ext>
            </a:extLst>
          </p:cNvPr>
          <p:cNvSpPr>
            <a:spLocks noGrp="1"/>
          </p:cNvSpPr>
          <p:nvPr>
            <p:ph type="title"/>
          </p:nvPr>
        </p:nvSpPr>
        <p:spPr>
          <a:xfrm>
            <a:off x="1114607" y="153879"/>
            <a:ext cx="10515600" cy="1325563"/>
          </a:xfrm>
        </p:spPr>
        <p:txBody>
          <a:bodyPr/>
          <a:lstStyle/>
          <a:p>
            <a:pPr algn="ctr"/>
            <a:r>
              <a:rPr lang="en-US">
                <a:ea typeface="+mn-lt"/>
                <a:cs typeface="+mn-lt"/>
              </a:rPr>
              <a:t>Mental Health Counseling in the Acute-care Pediatric Hospital Setting</a:t>
            </a:r>
            <a:endParaRPr lang="en-US"/>
          </a:p>
        </p:txBody>
      </p:sp>
      <p:pic>
        <p:nvPicPr>
          <p:cNvPr id="5" name="Picture 2" descr="Picture 2">
            <a:extLst>
              <a:ext uri="{FF2B5EF4-FFF2-40B4-BE49-F238E27FC236}">
                <a16:creationId xmlns:a16="http://schemas.microsoft.com/office/drawing/2014/main" id="{1EAB32AA-22CA-44EB-B52F-817887FAE366}"/>
              </a:ext>
            </a:extLst>
          </p:cNvPr>
          <p:cNvPicPr>
            <a:picLocks noChangeAspect="1"/>
          </p:cNvPicPr>
          <p:nvPr/>
        </p:nvPicPr>
        <p:blipFill>
          <a:blip r:embed="rId3"/>
          <a:srcRect t="10753" b="537"/>
          <a:stretch>
            <a:fillRect/>
          </a:stretch>
        </p:blipFill>
        <p:spPr>
          <a:xfrm>
            <a:off x="6328502" y="6207107"/>
            <a:ext cx="1242264" cy="598395"/>
          </a:xfrm>
          <a:prstGeom prst="rect">
            <a:avLst/>
          </a:prstGeom>
          <a:ln w="12700">
            <a:miter lim="400000"/>
          </a:ln>
        </p:spPr>
      </p:pic>
      <p:sp>
        <p:nvSpPr>
          <p:cNvPr id="3" name="TextBox 2">
            <a:extLst>
              <a:ext uri="{FF2B5EF4-FFF2-40B4-BE49-F238E27FC236}">
                <a16:creationId xmlns:a16="http://schemas.microsoft.com/office/drawing/2014/main" id="{CEF07661-F292-4C53-6C66-5FA13EAFA8B8}"/>
              </a:ext>
            </a:extLst>
          </p:cNvPr>
          <p:cNvSpPr txBox="1"/>
          <p:nvPr/>
        </p:nvSpPr>
        <p:spPr>
          <a:xfrm>
            <a:off x="1424500" y="1865325"/>
            <a:ext cx="9506736" cy="510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en-US" sz="2800">
                <a:solidFill>
                  <a:srgbClr val="FFFFFF"/>
                </a:solidFill>
                <a:cs typeface="Arial"/>
              </a:rPr>
              <a:t>Objectives</a:t>
            </a:r>
            <a:r>
              <a:rPr lang="en-US" sz="2800">
                <a:cs typeface="Arial"/>
              </a:rPr>
              <a:t>​</a:t>
            </a:r>
          </a:p>
          <a:p>
            <a:r>
              <a:rPr lang="en-US" sz="2800">
                <a:solidFill>
                  <a:srgbClr val="FFFFFF"/>
                </a:solidFill>
                <a:cs typeface="Arial"/>
              </a:rPr>
              <a:t>1. Highlight the prevalence of acute stress in a pediatric population.  </a:t>
            </a:r>
            <a:r>
              <a:rPr lang="en-US" sz="2800">
                <a:cs typeface="Arial"/>
              </a:rPr>
              <a:t>​</a:t>
            </a:r>
          </a:p>
          <a:p>
            <a:endParaRPr lang="en-US" sz="2800">
              <a:cs typeface="Arial"/>
            </a:endParaRPr>
          </a:p>
          <a:p>
            <a:r>
              <a:rPr lang="en-US" sz="2800">
                <a:solidFill>
                  <a:srgbClr val="FFFFFF"/>
                </a:solidFill>
                <a:cs typeface="Arial"/>
              </a:rPr>
              <a:t>2. Explore the critical need for mental health screening and counseling services during the onset of acute pediatric trauma.  </a:t>
            </a:r>
            <a:r>
              <a:rPr lang="en-US" sz="2800">
                <a:cs typeface="Arial"/>
              </a:rPr>
              <a:t>​</a:t>
            </a:r>
          </a:p>
          <a:p>
            <a:endParaRPr lang="en-US" sz="2800">
              <a:cs typeface="Arial"/>
            </a:endParaRPr>
          </a:p>
          <a:p>
            <a:r>
              <a:rPr lang="en-US" sz="2800">
                <a:solidFill>
                  <a:srgbClr val="FFFFFF"/>
                </a:solidFill>
                <a:cs typeface="Arial"/>
              </a:rPr>
              <a:t>3. Discuss the clinical utility of trauma-informed interventions in a pediatric hospital setting. </a:t>
            </a:r>
            <a:r>
              <a:rPr lang="en-US" sz="2800">
                <a:cs typeface="Arial"/>
              </a:rPr>
              <a:t>​</a:t>
            </a:r>
          </a:p>
          <a:p>
            <a:r>
              <a:rPr lang="en-US" sz="2800">
                <a:cs typeface="Arial"/>
              </a:rPr>
              <a:t>​</a:t>
            </a:r>
          </a:p>
          <a:p>
            <a:pPr marL="0" marR="0" indent="0" defTabSz="914400" rtl="0" fontAlgn="auto" latinLnBrk="0" hangingPunct="0">
              <a:lnSpc>
                <a:spcPct val="100000"/>
              </a:lnSpc>
              <a:spcBef>
                <a:spcPts val="0"/>
              </a:spcBef>
              <a:spcAft>
                <a:spcPts val="0"/>
              </a:spcAft>
              <a:buClrTx/>
              <a:buSzTx/>
              <a:buFontTx/>
              <a:buChar char="•"/>
              <a:tabLst/>
            </a:pPr>
            <a:r>
              <a:rPr lang="en-US">
                <a:cs typeface="Arial"/>
              </a:rPr>
              <a:t>​</a:t>
            </a:r>
            <a:endParaRPr lang="en-US">
              <a:latin typeface="+mn-lt"/>
              <a:cs typeface="Arial"/>
            </a:endParaRPr>
          </a:p>
        </p:txBody>
      </p:sp>
    </p:spTree>
    <p:extLst>
      <p:ext uri="{BB962C8B-B14F-4D97-AF65-F5344CB8AC3E}">
        <p14:creationId xmlns:p14="http://schemas.microsoft.com/office/powerpoint/2010/main" val="168481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B609-099F-CF41-AA5E-9FD9AD060687}"/>
              </a:ext>
            </a:extLst>
          </p:cNvPr>
          <p:cNvSpPr>
            <a:spLocks noGrp="1"/>
          </p:cNvSpPr>
          <p:nvPr>
            <p:ph type="title"/>
          </p:nvPr>
        </p:nvSpPr>
        <p:spPr>
          <a:xfrm>
            <a:off x="1076822" y="2739"/>
            <a:ext cx="10515600" cy="1325563"/>
          </a:xfrm>
        </p:spPr>
        <p:txBody>
          <a:bodyPr/>
          <a:lstStyle/>
          <a:p>
            <a:pPr algn="ctr"/>
            <a:r>
              <a:rPr lang="en-US"/>
              <a:t>The ACE Study </a:t>
            </a:r>
          </a:p>
        </p:txBody>
      </p:sp>
      <p:pic>
        <p:nvPicPr>
          <p:cNvPr id="5" name="Picture 2" descr="Picture 2">
            <a:extLst>
              <a:ext uri="{FF2B5EF4-FFF2-40B4-BE49-F238E27FC236}">
                <a16:creationId xmlns:a16="http://schemas.microsoft.com/office/drawing/2014/main" id="{1EAB32AA-22CA-44EB-B52F-817887FAE366}"/>
              </a:ext>
            </a:extLst>
          </p:cNvPr>
          <p:cNvPicPr>
            <a:picLocks noChangeAspect="1"/>
          </p:cNvPicPr>
          <p:nvPr/>
        </p:nvPicPr>
        <p:blipFill>
          <a:blip r:embed="rId3"/>
          <a:srcRect t="10753" b="537"/>
          <a:stretch>
            <a:fillRect/>
          </a:stretch>
        </p:blipFill>
        <p:spPr>
          <a:xfrm>
            <a:off x="6328502" y="6207107"/>
            <a:ext cx="1242264" cy="598395"/>
          </a:xfrm>
          <a:prstGeom prst="rect">
            <a:avLst/>
          </a:prstGeom>
          <a:ln w="12700">
            <a:miter lim="400000"/>
          </a:ln>
        </p:spPr>
      </p:pic>
      <p:pic>
        <p:nvPicPr>
          <p:cNvPr id="4" name="Picture 5" descr="Logo, company name&#10;&#10;Description automatically generated">
            <a:extLst>
              <a:ext uri="{FF2B5EF4-FFF2-40B4-BE49-F238E27FC236}">
                <a16:creationId xmlns:a16="http://schemas.microsoft.com/office/drawing/2014/main" id="{A2060275-B5BF-9B1E-F656-A569F37E2C10}"/>
              </a:ext>
            </a:extLst>
          </p:cNvPr>
          <p:cNvPicPr>
            <a:picLocks noChangeAspect="1"/>
          </p:cNvPicPr>
          <p:nvPr/>
        </p:nvPicPr>
        <p:blipFill>
          <a:blip r:embed="rId4"/>
          <a:stretch>
            <a:fillRect/>
          </a:stretch>
        </p:blipFill>
        <p:spPr>
          <a:xfrm>
            <a:off x="3010450" y="1033449"/>
            <a:ext cx="6527460" cy="4856798"/>
          </a:xfrm>
          <a:prstGeom prst="rect">
            <a:avLst/>
          </a:prstGeom>
        </p:spPr>
      </p:pic>
    </p:spTree>
    <p:extLst>
      <p:ext uri="{BB962C8B-B14F-4D97-AF65-F5344CB8AC3E}">
        <p14:creationId xmlns:p14="http://schemas.microsoft.com/office/powerpoint/2010/main" val="234905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erson, grass, outdoor&#10;&#10;Description automatically generated">
            <a:extLst>
              <a:ext uri="{FF2B5EF4-FFF2-40B4-BE49-F238E27FC236}">
                <a16:creationId xmlns:a16="http://schemas.microsoft.com/office/drawing/2014/main" id="{30F93174-E2BA-4153-B526-47B69CD74F9A}"/>
              </a:ext>
            </a:extLst>
          </p:cNvPr>
          <p:cNvPicPr>
            <a:picLocks noChangeAspect="1"/>
          </p:cNvPicPr>
          <p:nvPr/>
        </p:nvPicPr>
        <p:blipFill>
          <a:blip r:embed="rId3"/>
          <a:stretch>
            <a:fillRect/>
          </a:stretch>
        </p:blipFill>
        <p:spPr>
          <a:xfrm>
            <a:off x="2972280" y="1179526"/>
            <a:ext cx="6688956" cy="4522312"/>
          </a:xfrm>
          <a:prstGeom prst="rect">
            <a:avLst/>
          </a:prstGeom>
        </p:spPr>
      </p:pic>
      <p:pic>
        <p:nvPicPr>
          <p:cNvPr id="5" name="Picture 5" descr="A picture containing outdoor, tree, ground, reptile&#10;&#10;Description automatically generated">
            <a:extLst>
              <a:ext uri="{FF2B5EF4-FFF2-40B4-BE49-F238E27FC236}">
                <a16:creationId xmlns:a16="http://schemas.microsoft.com/office/drawing/2014/main" id="{54045122-DF55-584F-61FB-07E6AE4D8C3E}"/>
              </a:ext>
            </a:extLst>
          </p:cNvPr>
          <p:cNvPicPr>
            <a:picLocks noChangeAspect="1"/>
          </p:cNvPicPr>
          <p:nvPr/>
        </p:nvPicPr>
        <p:blipFill>
          <a:blip r:embed="rId4"/>
          <a:stretch>
            <a:fillRect/>
          </a:stretch>
        </p:blipFill>
        <p:spPr>
          <a:xfrm>
            <a:off x="3231795" y="1429579"/>
            <a:ext cx="6104787" cy="4354377"/>
          </a:xfrm>
          <a:prstGeom prst="rect">
            <a:avLst/>
          </a:prstGeom>
        </p:spPr>
      </p:pic>
      <p:pic>
        <p:nvPicPr>
          <p:cNvPr id="6" name="Picture 6" descr="A picture containing person, indoor, kitchen, preparing&#10;&#10;Description automatically generated">
            <a:extLst>
              <a:ext uri="{FF2B5EF4-FFF2-40B4-BE49-F238E27FC236}">
                <a16:creationId xmlns:a16="http://schemas.microsoft.com/office/drawing/2014/main" id="{C6653E56-FB80-5BC6-D349-C424BD09BF68}"/>
              </a:ext>
            </a:extLst>
          </p:cNvPr>
          <p:cNvPicPr>
            <a:picLocks noChangeAspect="1"/>
          </p:cNvPicPr>
          <p:nvPr/>
        </p:nvPicPr>
        <p:blipFill>
          <a:blip r:embed="rId5"/>
          <a:stretch>
            <a:fillRect/>
          </a:stretch>
        </p:blipFill>
        <p:spPr>
          <a:xfrm>
            <a:off x="3173119" y="1279138"/>
            <a:ext cx="6580481" cy="4480039"/>
          </a:xfrm>
          <a:prstGeom prst="rect">
            <a:avLst/>
          </a:prstGeom>
        </p:spPr>
      </p:pic>
      <p:pic>
        <p:nvPicPr>
          <p:cNvPr id="105" name="Picture 104">
            <a:extLst>
              <a:ext uri="{FF2B5EF4-FFF2-40B4-BE49-F238E27FC236}">
                <a16:creationId xmlns:a16="http://schemas.microsoft.com/office/drawing/2014/main" id="{580D4104-DFEB-4543-AA25-A3EA19CB6FE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47802" y="985274"/>
            <a:ext cx="6355716" cy="4814384"/>
          </a:xfrm>
          <a:prstGeom prst="rect">
            <a:avLst/>
          </a:prstGeom>
        </p:spPr>
      </p:pic>
      <p:pic>
        <p:nvPicPr>
          <p:cNvPr id="103" name="Picture 102">
            <a:extLst>
              <a:ext uri="{FF2B5EF4-FFF2-40B4-BE49-F238E27FC236}">
                <a16:creationId xmlns:a16="http://schemas.microsoft.com/office/drawing/2014/main" id="{D5227BB4-4C0D-E944-A3EA-8BE53A6540C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915933" y="1534908"/>
            <a:ext cx="5784722" cy="4338542"/>
          </a:xfrm>
          <a:prstGeom prst="rect">
            <a:avLst/>
          </a:prstGeom>
        </p:spPr>
      </p:pic>
      <p:pic>
        <p:nvPicPr>
          <p:cNvPr id="97" name="Picture 96">
            <a:extLst>
              <a:ext uri="{FF2B5EF4-FFF2-40B4-BE49-F238E27FC236}">
                <a16:creationId xmlns:a16="http://schemas.microsoft.com/office/drawing/2014/main" id="{55C48C26-97B5-D44B-8CE8-B88EF39E1B3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324799" y="939906"/>
            <a:ext cx="6011783" cy="4551251"/>
          </a:xfrm>
          <a:prstGeom prst="rect">
            <a:avLst/>
          </a:prstGeom>
        </p:spPr>
      </p:pic>
      <p:pic>
        <p:nvPicPr>
          <p:cNvPr id="91" name="Picture 90" descr="A yellow sign on a brick wall&#10;&#10;Description automatically generated with medium confidence">
            <a:extLst>
              <a:ext uri="{FF2B5EF4-FFF2-40B4-BE49-F238E27FC236}">
                <a16:creationId xmlns:a16="http://schemas.microsoft.com/office/drawing/2014/main" id="{8C1E5310-B56D-3045-9836-521202C5055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242475" y="1017372"/>
            <a:ext cx="6543239" cy="4890691"/>
          </a:xfrm>
          <a:prstGeom prst="rect">
            <a:avLst/>
          </a:prstGeom>
        </p:spPr>
      </p:pic>
      <p:pic>
        <p:nvPicPr>
          <p:cNvPr id="88" name="Picture 87">
            <a:extLst>
              <a:ext uri="{FF2B5EF4-FFF2-40B4-BE49-F238E27FC236}">
                <a16:creationId xmlns:a16="http://schemas.microsoft.com/office/drawing/2014/main" id="{B3F46F95-E5B2-F845-855E-076CAF0E452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804100" y="792416"/>
            <a:ext cx="7117924" cy="5340605"/>
          </a:xfrm>
          <a:prstGeom prst="rect">
            <a:avLst/>
          </a:prstGeom>
        </p:spPr>
      </p:pic>
      <p:sp>
        <p:nvSpPr>
          <p:cNvPr id="2" name="Title 1">
            <a:extLst>
              <a:ext uri="{FF2B5EF4-FFF2-40B4-BE49-F238E27FC236}">
                <a16:creationId xmlns:a16="http://schemas.microsoft.com/office/drawing/2014/main" id="{B62A5606-34E0-0847-9CBB-B106059984C2}"/>
              </a:ext>
            </a:extLst>
          </p:cNvPr>
          <p:cNvSpPr>
            <a:spLocks noGrp="1"/>
          </p:cNvSpPr>
          <p:nvPr>
            <p:ph type="title"/>
          </p:nvPr>
        </p:nvSpPr>
        <p:spPr>
          <a:xfrm>
            <a:off x="1012289" y="-70702"/>
            <a:ext cx="10515600" cy="1021607"/>
          </a:xfrm>
        </p:spPr>
        <p:txBody>
          <a:bodyPr/>
          <a:lstStyle/>
          <a:p>
            <a:pPr algn="ctr"/>
            <a:r>
              <a:rPr lang="en-US"/>
              <a:t>What does trauma look like?</a:t>
            </a:r>
          </a:p>
        </p:txBody>
      </p:sp>
      <p:sp>
        <p:nvSpPr>
          <p:cNvPr id="84" name="Text Placeholder 2">
            <a:extLst>
              <a:ext uri="{FF2B5EF4-FFF2-40B4-BE49-F238E27FC236}">
                <a16:creationId xmlns:a16="http://schemas.microsoft.com/office/drawing/2014/main" id="{2823E7C1-E66D-AC43-8185-A83B91E3CF77}"/>
              </a:ext>
            </a:extLst>
          </p:cNvPr>
          <p:cNvSpPr>
            <a:spLocks noGrp="1"/>
          </p:cNvSpPr>
          <p:nvPr>
            <p:ph type="body" idx="1"/>
          </p:nvPr>
        </p:nvSpPr>
        <p:spPr>
          <a:xfrm>
            <a:off x="5469006" y="1526635"/>
            <a:ext cx="6058883" cy="4586743"/>
          </a:xfrm>
        </p:spPr>
        <p:txBody>
          <a:bodyPr>
            <a:normAutofit/>
          </a:bodyPr>
          <a:lstStyle/>
          <a:p>
            <a:pPr marL="457200" lvl="1" indent="0">
              <a:buNone/>
            </a:pPr>
            <a:endParaRPr lang="en-US"/>
          </a:p>
          <a:p>
            <a:endParaRPr lang="en-US"/>
          </a:p>
        </p:txBody>
      </p:sp>
      <p:pic>
        <p:nvPicPr>
          <p:cNvPr id="4" name="Picture 2" descr="Picture 2">
            <a:extLst>
              <a:ext uri="{FF2B5EF4-FFF2-40B4-BE49-F238E27FC236}">
                <a16:creationId xmlns:a16="http://schemas.microsoft.com/office/drawing/2014/main" id="{09F27A54-67E0-F7D0-F8A3-2C552385A494}"/>
              </a:ext>
            </a:extLst>
          </p:cNvPr>
          <p:cNvPicPr>
            <a:picLocks noChangeAspect="1"/>
          </p:cNvPicPr>
          <p:nvPr/>
        </p:nvPicPr>
        <p:blipFill>
          <a:blip r:embed="rId16"/>
          <a:srcRect t="10753" b="537"/>
          <a:stretch>
            <a:fillRect/>
          </a:stretch>
        </p:blipFill>
        <p:spPr>
          <a:xfrm>
            <a:off x="6267450" y="6152665"/>
            <a:ext cx="1260895" cy="687013"/>
          </a:xfrm>
          <a:prstGeom prst="rect">
            <a:avLst/>
          </a:prstGeom>
          <a:ln w="12700">
            <a:miter lim="400000"/>
          </a:ln>
        </p:spPr>
      </p:pic>
      <p:pic>
        <p:nvPicPr>
          <p:cNvPr id="86" name="Picture 85">
            <a:extLst>
              <a:ext uri="{FF2B5EF4-FFF2-40B4-BE49-F238E27FC236}">
                <a16:creationId xmlns:a16="http://schemas.microsoft.com/office/drawing/2014/main" id="{BD6F42A1-2098-F845-9A24-A7A810A5998B}"/>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2528129" y="715030"/>
            <a:ext cx="7577258" cy="5398348"/>
          </a:xfrm>
          <a:prstGeom prst="rect">
            <a:avLst/>
          </a:prstGeom>
        </p:spPr>
      </p:pic>
    </p:spTree>
    <p:extLst>
      <p:ext uri="{BB962C8B-B14F-4D97-AF65-F5344CB8AC3E}">
        <p14:creationId xmlns:p14="http://schemas.microsoft.com/office/powerpoint/2010/main" val="200738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6"/>
                                        </p:tgtEl>
                                      </p:cBhvr>
                                    </p:animEffect>
                                    <p:anim calcmode="lin" valueType="num">
                                      <p:cBhvr>
                                        <p:cTn id="7" dur="1000"/>
                                        <p:tgtEl>
                                          <p:spTgt spid="86"/>
                                        </p:tgtEl>
                                        <p:attrNameLst>
                                          <p:attrName>ppt_x</p:attrName>
                                        </p:attrNameLst>
                                      </p:cBhvr>
                                      <p:tavLst>
                                        <p:tav tm="0">
                                          <p:val>
                                            <p:strVal val="ppt_x"/>
                                          </p:val>
                                        </p:tav>
                                        <p:tav tm="100000">
                                          <p:val>
                                            <p:strVal val="ppt_x"/>
                                          </p:val>
                                        </p:tav>
                                      </p:tavLst>
                                    </p:anim>
                                    <p:anim calcmode="lin" valueType="num">
                                      <p:cBhvr>
                                        <p:cTn id="8" dur="1000"/>
                                        <p:tgtEl>
                                          <p:spTgt spid="86"/>
                                        </p:tgtEl>
                                        <p:attrNameLst>
                                          <p:attrName>ppt_y</p:attrName>
                                        </p:attrNameLst>
                                      </p:cBhvr>
                                      <p:tavLst>
                                        <p:tav tm="0">
                                          <p:val>
                                            <p:strVal val="ppt_y"/>
                                          </p:val>
                                        </p:tav>
                                        <p:tav tm="100000">
                                          <p:val>
                                            <p:strVal val="ppt_y+.1"/>
                                          </p:val>
                                        </p:tav>
                                      </p:tavLst>
                                    </p:anim>
                                    <p:set>
                                      <p:cBhvr>
                                        <p:cTn id="9" dur="1" fill="hold">
                                          <p:stCondLst>
                                            <p:cond delay="999"/>
                                          </p:stCondLst>
                                        </p:cTn>
                                        <p:tgtEl>
                                          <p:spTgt spid="8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8"/>
                                        </p:tgtEl>
                                      </p:cBhvr>
                                    </p:animEffect>
                                    <p:anim calcmode="lin" valueType="num">
                                      <p:cBhvr>
                                        <p:cTn id="14" dur="1000"/>
                                        <p:tgtEl>
                                          <p:spTgt spid="88"/>
                                        </p:tgtEl>
                                        <p:attrNameLst>
                                          <p:attrName>ppt_x</p:attrName>
                                        </p:attrNameLst>
                                      </p:cBhvr>
                                      <p:tavLst>
                                        <p:tav tm="0">
                                          <p:val>
                                            <p:strVal val="ppt_x"/>
                                          </p:val>
                                        </p:tav>
                                        <p:tav tm="100000">
                                          <p:val>
                                            <p:strVal val="ppt_x"/>
                                          </p:val>
                                        </p:tav>
                                      </p:tavLst>
                                    </p:anim>
                                    <p:anim calcmode="lin" valueType="num">
                                      <p:cBhvr>
                                        <p:cTn id="15" dur="1000"/>
                                        <p:tgtEl>
                                          <p:spTgt spid="88"/>
                                        </p:tgtEl>
                                        <p:attrNameLst>
                                          <p:attrName>ppt_y</p:attrName>
                                        </p:attrNameLst>
                                      </p:cBhvr>
                                      <p:tavLst>
                                        <p:tav tm="0">
                                          <p:val>
                                            <p:strVal val="ppt_y"/>
                                          </p:val>
                                        </p:tav>
                                        <p:tav tm="100000">
                                          <p:val>
                                            <p:strVal val="ppt_y+.1"/>
                                          </p:val>
                                        </p:tav>
                                      </p:tavLst>
                                    </p:anim>
                                    <p:set>
                                      <p:cBhvr>
                                        <p:cTn id="16" dur="1" fill="hold">
                                          <p:stCondLst>
                                            <p:cond delay="999"/>
                                          </p:stCondLst>
                                        </p:cTn>
                                        <p:tgtEl>
                                          <p:spTgt spid="8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1"/>
                                        </p:tgtEl>
                                      </p:cBhvr>
                                    </p:animEffect>
                                    <p:anim calcmode="lin" valueType="num">
                                      <p:cBhvr>
                                        <p:cTn id="21" dur="1000"/>
                                        <p:tgtEl>
                                          <p:spTgt spid="91"/>
                                        </p:tgtEl>
                                        <p:attrNameLst>
                                          <p:attrName>ppt_x</p:attrName>
                                        </p:attrNameLst>
                                      </p:cBhvr>
                                      <p:tavLst>
                                        <p:tav tm="0">
                                          <p:val>
                                            <p:strVal val="ppt_x"/>
                                          </p:val>
                                        </p:tav>
                                        <p:tav tm="100000">
                                          <p:val>
                                            <p:strVal val="ppt_x"/>
                                          </p:val>
                                        </p:tav>
                                      </p:tavLst>
                                    </p:anim>
                                    <p:anim calcmode="lin" valueType="num">
                                      <p:cBhvr>
                                        <p:cTn id="22" dur="1000"/>
                                        <p:tgtEl>
                                          <p:spTgt spid="91"/>
                                        </p:tgtEl>
                                        <p:attrNameLst>
                                          <p:attrName>ppt_y</p:attrName>
                                        </p:attrNameLst>
                                      </p:cBhvr>
                                      <p:tavLst>
                                        <p:tav tm="0">
                                          <p:val>
                                            <p:strVal val="ppt_y"/>
                                          </p:val>
                                        </p:tav>
                                        <p:tav tm="100000">
                                          <p:val>
                                            <p:strVal val="ppt_y+.1"/>
                                          </p:val>
                                        </p:tav>
                                      </p:tavLst>
                                    </p:anim>
                                    <p:set>
                                      <p:cBhvr>
                                        <p:cTn id="23" dur="1" fill="hold">
                                          <p:stCondLst>
                                            <p:cond delay="999"/>
                                          </p:stCondLst>
                                        </p:cTn>
                                        <p:tgtEl>
                                          <p:spTgt spid="9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7"/>
                                        </p:tgtEl>
                                      </p:cBhvr>
                                    </p:animEffect>
                                    <p:anim calcmode="lin" valueType="num">
                                      <p:cBhvr>
                                        <p:cTn id="28" dur="1000"/>
                                        <p:tgtEl>
                                          <p:spTgt spid="97"/>
                                        </p:tgtEl>
                                        <p:attrNameLst>
                                          <p:attrName>ppt_x</p:attrName>
                                        </p:attrNameLst>
                                      </p:cBhvr>
                                      <p:tavLst>
                                        <p:tav tm="0">
                                          <p:val>
                                            <p:strVal val="ppt_x"/>
                                          </p:val>
                                        </p:tav>
                                        <p:tav tm="100000">
                                          <p:val>
                                            <p:strVal val="ppt_x"/>
                                          </p:val>
                                        </p:tav>
                                      </p:tavLst>
                                    </p:anim>
                                    <p:anim calcmode="lin" valueType="num">
                                      <p:cBhvr>
                                        <p:cTn id="29" dur="1000"/>
                                        <p:tgtEl>
                                          <p:spTgt spid="97"/>
                                        </p:tgtEl>
                                        <p:attrNameLst>
                                          <p:attrName>ppt_y</p:attrName>
                                        </p:attrNameLst>
                                      </p:cBhvr>
                                      <p:tavLst>
                                        <p:tav tm="0">
                                          <p:val>
                                            <p:strVal val="ppt_y"/>
                                          </p:val>
                                        </p:tav>
                                        <p:tav tm="100000">
                                          <p:val>
                                            <p:strVal val="ppt_y+.1"/>
                                          </p:val>
                                        </p:tav>
                                      </p:tavLst>
                                    </p:anim>
                                    <p:set>
                                      <p:cBhvr>
                                        <p:cTn id="30" dur="1" fill="hold">
                                          <p:stCondLst>
                                            <p:cond delay="999"/>
                                          </p:stCondLst>
                                        </p:cTn>
                                        <p:tgtEl>
                                          <p:spTgt spid="9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3"/>
                                        </p:tgtEl>
                                      </p:cBhvr>
                                    </p:animEffect>
                                    <p:anim calcmode="lin" valueType="num">
                                      <p:cBhvr>
                                        <p:cTn id="35" dur="1000"/>
                                        <p:tgtEl>
                                          <p:spTgt spid="103"/>
                                        </p:tgtEl>
                                        <p:attrNameLst>
                                          <p:attrName>ppt_x</p:attrName>
                                        </p:attrNameLst>
                                      </p:cBhvr>
                                      <p:tavLst>
                                        <p:tav tm="0">
                                          <p:val>
                                            <p:strVal val="ppt_x"/>
                                          </p:val>
                                        </p:tav>
                                        <p:tav tm="100000">
                                          <p:val>
                                            <p:strVal val="ppt_x"/>
                                          </p:val>
                                        </p:tav>
                                      </p:tavLst>
                                    </p:anim>
                                    <p:anim calcmode="lin" valueType="num">
                                      <p:cBhvr>
                                        <p:cTn id="36" dur="1000"/>
                                        <p:tgtEl>
                                          <p:spTgt spid="103"/>
                                        </p:tgtEl>
                                        <p:attrNameLst>
                                          <p:attrName>ppt_y</p:attrName>
                                        </p:attrNameLst>
                                      </p:cBhvr>
                                      <p:tavLst>
                                        <p:tav tm="0">
                                          <p:val>
                                            <p:strVal val="ppt_y"/>
                                          </p:val>
                                        </p:tav>
                                        <p:tav tm="100000">
                                          <p:val>
                                            <p:strVal val="ppt_y+.1"/>
                                          </p:val>
                                        </p:tav>
                                      </p:tavLst>
                                    </p:anim>
                                    <p:set>
                                      <p:cBhvr>
                                        <p:cTn id="37" dur="1" fill="hold">
                                          <p:stCondLst>
                                            <p:cond delay="999"/>
                                          </p:stCondLst>
                                        </p:cTn>
                                        <p:tgtEl>
                                          <p:spTgt spid="10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05"/>
                                        </p:tgtEl>
                                      </p:cBhvr>
                                    </p:animEffect>
                                    <p:anim calcmode="lin" valueType="num">
                                      <p:cBhvr>
                                        <p:cTn id="42" dur="1000"/>
                                        <p:tgtEl>
                                          <p:spTgt spid="105"/>
                                        </p:tgtEl>
                                        <p:attrNameLst>
                                          <p:attrName>ppt_x</p:attrName>
                                        </p:attrNameLst>
                                      </p:cBhvr>
                                      <p:tavLst>
                                        <p:tav tm="0">
                                          <p:val>
                                            <p:strVal val="ppt_x"/>
                                          </p:val>
                                        </p:tav>
                                        <p:tav tm="100000">
                                          <p:val>
                                            <p:strVal val="ppt_x"/>
                                          </p:val>
                                        </p:tav>
                                      </p:tavLst>
                                    </p:anim>
                                    <p:anim calcmode="lin" valueType="num">
                                      <p:cBhvr>
                                        <p:cTn id="43" dur="1000"/>
                                        <p:tgtEl>
                                          <p:spTgt spid="105"/>
                                        </p:tgtEl>
                                        <p:attrNameLst>
                                          <p:attrName>ppt_y</p:attrName>
                                        </p:attrNameLst>
                                      </p:cBhvr>
                                      <p:tavLst>
                                        <p:tav tm="0">
                                          <p:val>
                                            <p:strVal val="ppt_y"/>
                                          </p:val>
                                        </p:tav>
                                        <p:tav tm="100000">
                                          <p:val>
                                            <p:strVal val="ppt_y+.1"/>
                                          </p:val>
                                        </p:tav>
                                      </p:tavLst>
                                    </p:anim>
                                    <p:set>
                                      <p:cBhvr>
                                        <p:cTn id="44" dur="1" fill="hold">
                                          <p:stCondLst>
                                            <p:cond delay="999"/>
                                          </p:stCondLst>
                                        </p:cTn>
                                        <p:tgtEl>
                                          <p:spTgt spid="10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6"/>
                                        </p:tgtEl>
                                      </p:cBhvr>
                                    </p:animEffect>
                                    <p:anim calcmode="lin" valueType="num">
                                      <p:cBhvr>
                                        <p:cTn id="49" dur="1000"/>
                                        <p:tgtEl>
                                          <p:spTgt spid="6"/>
                                        </p:tgtEl>
                                        <p:attrNameLst>
                                          <p:attrName>ppt_x</p:attrName>
                                        </p:attrNameLst>
                                      </p:cBhvr>
                                      <p:tavLst>
                                        <p:tav tm="0">
                                          <p:val>
                                            <p:strVal val="ppt_x"/>
                                          </p:val>
                                        </p:tav>
                                        <p:tav tm="100000">
                                          <p:val>
                                            <p:strVal val="ppt_x"/>
                                          </p:val>
                                        </p:tav>
                                      </p:tavLst>
                                    </p:anim>
                                    <p:anim calcmode="lin" valueType="num">
                                      <p:cBhvr>
                                        <p:cTn id="50" dur="1000"/>
                                        <p:tgtEl>
                                          <p:spTgt spid="6"/>
                                        </p:tgtEl>
                                        <p:attrNameLst>
                                          <p:attrName>ppt_y</p:attrName>
                                        </p:attrNameLst>
                                      </p:cBhvr>
                                      <p:tavLst>
                                        <p:tav tm="0">
                                          <p:val>
                                            <p:strVal val="ppt_y"/>
                                          </p:val>
                                        </p:tav>
                                        <p:tav tm="100000">
                                          <p:val>
                                            <p:strVal val="ppt_y+.1"/>
                                          </p:val>
                                        </p:tav>
                                      </p:tavLst>
                                    </p:anim>
                                    <p:set>
                                      <p:cBhvr>
                                        <p:cTn id="51" dur="1" fill="hold">
                                          <p:stCondLst>
                                            <p:cond delay="9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5"/>
                                        </p:tgtEl>
                                        <p:attrNameLst>
                                          <p:attrName>ppt_x</p:attrName>
                                        </p:attrNameLst>
                                      </p:cBhvr>
                                      <p:tavLst>
                                        <p:tav tm="0">
                                          <p:val>
                                            <p:strVal val="ppt_x"/>
                                          </p:val>
                                        </p:tav>
                                        <p:tav tm="100000">
                                          <p:val>
                                            <p:strVal val="ppt_x"/>
                                          </p:val>
                                        </p:tav>
                                      </p:tavLst>
                                    </p:anim>
                                    <p:anim calcmode="lin" valueType="num">
                                      <p:cBhvr additive="base">
                                        <p:cTn id="56" dur="500"/>
                                        <p:tgtEl>
                                          <p:spTgt spid="5"/>
                                        </p:tgtEl>
                                        <p:attrNameLst>
                                          <p:attrName>ppt_y</p:attrName>
                                        </p:attrNameLst>
                                      </p:cBhvr>
                                      <p:tavLst>
                                        <p:tav tm="0">
                                          <p:val>
                                            <p:strVal val="ppt_y"/>
                                          </p:val>
                                        </p:tav>
                                        <p:tav tm="100000">
                                          <p:val>
                                            <p:strVal val="1+ppt_h/2"/>
                                          </p:val>
                                        </p:tav>
                                      </p:tavLst>
                                    </p:anim>
                                    <p:set>
                                      <p:cBhvr>
                                        <p:cTn id="57" dur="1" fill="hold">
                                          <p:stCondLst>
                                            <p:cond delay="499"/>
                                          </p:stCondLst>
                                        </p:cTn>
                                        <p:tgtEl>
                                          <p:spTgt spid="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3"/>
                                        </p:tgtEl>
                                      </p:cBhvr>
                                    </p:animEffect>
                                    <p:anim calcmode="lin" valueType="num">
                                      <p:cBhvr>
                                        <p:cTn id="62" dur="1000"/>
                                        <p:tgtEl>
                                          <p:spTgt spid="3"/>
                                        </p:tgtEl>
                                        <p:attrNameLst>
                                          <p:attrName>ppt_x</p:attrName>
                                        </p:attrNameLst>
                                      </p:cBhvr>
                                      <p:tavLst>
                                        <p:tav tm="0">
                                          <p:val>
                                            <p:strVal val="ppt_x"/>
                                          </p:val>
                                        </p:tav>
                                        <p:tav tm="100000">
                                          <p:val>
                                            <p:strVal val="ppt_x"/>
                                          </p:val>
                                        </p:tav>
                                      </p:tavLst>
                                    </p:anim>
                                    <p:anim calcmode="lin" valueType="num">
                                      <p:cBhvr>
                                        <p:cTn id="63" dur="1000"/>
                                        <p:tgtEl>
                                          <p:spTgt spid="3"/>
                                        </p:tgtEl>
                                        <p:attrNameLst>
                                          <p:attrName>ppt_y</p:attrName>
                                        </p:attrNameLst>
                                      </p:cBhvr>
                                      <p:tavLst>
                                        <p:tav tm="0">
                                          <p:val>
                                            <p:strVal val="ppt_y"/>
                                          </p:val>
                                        </p:tav>
                                        <p:tav tm="100000">
                                          <p:val>
                                            <p:strVal val="ppt_y+.1"/>
                                          </p:val>
                                        </p:tav>
                                      </p:tavLst>
                                    </p:anim>
                                    <p:set>
                                      <p:cBhvr>
                                        <p:cTn id="6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D2B0-525B-3342-A97A-6DCF15554E8F}"/>
              </a:ext>
            </a:extLst>
          </p:cNvPr>
          <p:cNvSpPr>
            <a:spLocks noGrp="1"/>
          </p:cNvSpPr>
          <p:nvPr>
            <p:ph type="title"/>
          </p:nvPr>
        </p:nvSpPr>
        <p:spPr>
          <a:xfrm>
            <a:off x="838200" y="277606"/>
            <a:ext cx="10515600" cy="601526"/>
          </a:xfrm>
        </p:spPr>
        <p:txBody>
          <a:bodyPr>
            <a:normAutofit fontScale="90000"/>
          </a:bodyPr>
          <a:lstStyle/>
          <a:p>
            <a:pPr algn="ctr"/>
            <a:r>
              <a:rPr lang="en-US"/>
              <a:t>Mission of Mental Health Counseling Services</a:t>
            </a:r>
          </a:p>
        </p:txBody>
      </p:sp>
      <p:sp>
        <p:nvSpPr>
          <p:cNvPr id="4" name="Subtitle 4">
            <a:extLst>
              <a:ext uri="{FF2B5EF4-FFF2-40B4-BE49-F238E27FC236}">
                <a16:creationId xmlns:a16="http://schemas.microsoft.com/office/drawing/2014/main" id="{DFFE7AC3-3165-674D-B9BF-67E77D5E2893}"/>
              </a:ext>
            </a:extLst>
          </p:cNvPr>
          <p:cNvSpPr txBox="1">
            <a:spLocks noGrp="1"/>
          </p:cNvSpPr>
          <p:nvPr>
            <p:ph type="body" sz="quarter" idx="1"/>
          </p:nvPr>
        </p:nvSpPr>
        <p:spPr>
          <a:xfrm>
            <a:off x="1428595" y="935821"/>
            <a:ext cx="9170505" cy="1345576"/>
          </a:xfrm>
          <a:prstGeom prst="rect">
            <a:avLst/>
          </a:prstGeom>
          <a:solidFill>
            <a:schemeClr val="accent1">
              <a:lumMod val="50000"/>
            </a:schemeClr>
          </a:solidFill>
          <a:ln>
            <a:solidFill>
              <a:srgbClr val="203864"/>
            </a:solidFill>
          </a:ln>
        </p:spPr>
        <p:txBody>
          <a:bodyPr lIns="45718" tIns="45718" rIns="45718" bIns="45718" anchor="t">
            <a:noAutofit/>
          </a:bodyPr>
          <a:lstStyle>
            <a:lvl1pPr marL="0" indent="0" algn="ctr">
              <a:defRPr sz="2500">
                <a:solidFill>
                  <a:srgbClr val="2F5597"/>
                </a:solidFill>
              </a:defRPr>
            </a:lvl1pPr>
          </a:lstStyle>
          <a:p>
            <a:pPr>
              <a:buNone/>
            </a:pPr>
            <a:r>
              <a:rPr sz="3200">
                <a:solidFill>
                  <a:srgbClr val="9CDDE6"/>
                </a:solidFill>
              </a:rPr>
              <a:t>To address and heal the emotional wounds and mental health symptoms that accompany the physical effects of trauma for patients and caregivers.</a:t>
            </a:r>
            <a:endParaRPr lang="en-US" sz="3200">
              <a:solidFill>
                <a:srgbClr val="9CDDE6"/>
              </a:solidFill>
            </a:endParaRPr>
          </a:p>
        </p:txBody>
      </p:sp>
      <p:pic>
        <p:nvPicPr>
          <p:cNvPr id="7" name="Picture 2" descr="Picture 2">
            <a:extLst>
              <a:ext uri="{FF2B5EF4-FFF2-40B4-BE49-F238E27FC236}">
                <a16:creationId xmlns:a16="http://schemas.microsoft.com/office/drawing/2014/main" id="{539B17D7-2D65-0C44-8E47-3CF68D172711}"/>
              </a:ext>
            </a:extLst>
          </p:cNvPr>
          <p:cNvPicPr>
            <a:picLocks noChangeAspect="1"/>
          </p:cNvPicPr>
          <p:nvPr/>
        </p:nvPicPr>
        <p:blipFill>
          <a:blip r:embed="rId3"/>
          <a:srcRect t="10753" b="537"/>
          <a:stretch>
            <a:fillRect/>
          </a:stretch>
        </p:blipFill>
        <p:spPr>
          <a:xfrm>
            <a:off x="6411706" y="6161638"/>
            <a:ext cx="1219481" cy="629035"/>
          </a:xfrm>
          <a:prstGeom prst="rect">
            <a:avLst/>
          </a:prstGeom>
          <a:ln w="12700">
            <a:miter lim="400000"/>
          </a:ln>
        </p:spPr>
      </p:pic>
      <p:pic>
        <p:nvPicPr>
          <p:cNvPr id="5" name="Picture 5">
            <a:extLst>
              <a:ext uri="{FF2B5EF4-FFF2-40B4-BE49-F238E27FC236}">
                <a16:creationId xmlns:a16="http://schemas.microsoft.com/office/drawing/2014/main" id="{0D277CE2-CCCA-5ACF-D41A-C81603BCF4D4}"/>
              </a:ext>
            </a:extLst>
          </p:cNvPr>
          <p:cNvPicPr>
            <a:picLocks noChangeAspect="1"/>
          </p:cNvPicPr>
          <p:nvPr/>
        </p:nvPicPr>
        <p:blipFill rotWithShape="1">
          <a:blip r:embed="rId4"/>
          <a:srcRect l="-1" t="2347" r="1352" b="-235"/>
          <a:stretch/>
        </p:blipFill>
        <p:spPr>
          <a:xfrm>
            <a:off x="3297761" y="2439771"/>
            <a:ext cx="5190458" cy="3313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666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noGrp="1"/>
          </p:cNvSpPr>
          <p:nvPr>
            <p:ph type="title"/>
          </p:nvPr>
        </p:nvSpPr>
        <p:spPr>
          <a:xfrm>
            <a:off x="2037346" y="-97263"/>
            <a:ext cx="10515601" cy="1325563"/>
          </a:xfrm>
          <a:prstGeom prst="rect">
            <a:avLst/>
          </a:prstGeom>
        </p:spPr>
        <p:txBody>
          <a:bodyPr/>
          <a:lstStyle/>
          <a:p>
            <a:r>
              <a:t>Mental Health Counseling Services</a:t>
            </a:r>
          </a:p>
        </p:txBody>
      </p:sp>
      <p:sp>
        <p:nvSpPr>
          <p:cNvPr id="59" name="Text Placeholder 2"/>
          <p:cNvSpPr txBox="1">
            <a:spLocks noGrp="1"/>
          </p:cNvSpPr>
          <p:nvPr>
            <p:ph type="body" idx="1"/>
          </p:nvPr>
        </p:nvSpPr>
        <p:spPr>
          <a:xfrm>
            <a:off x="494548" y="1458478"/>
            <a:ext cx="7086601" cy="4798600"/>
          </a:xfrm>
          <a:prstGeom prst="rect">
            <a:avLst/>
          </a:prstGeom>
        </p:spPr>
        <p:txBody>
          <a:bodyPr lIns="45718" tIns="45718" rIns="45718" bIns="45718" anchor="t">
            <a:normAutofit/>
          </a:bodyPr>
          <a:lstStyle/>
          <a:p>
            <a:pPr marL="0" indent="0">
              <a:buNone/>
              <a:defRPr sz="2000"/>
            </a:pPr>
            <a:endParaRPr lang="en-US"/>
          </a:p>
          <a:p>
            <a:pPr>
              <a:defRPr sz="2000"/>
            </a:pPr>
            <a:r>
              <a:t>Mental Health Counseling Services  (Sessions include but are not limited to the following:</a:t>
            </a:r>
          </a:p>
          <a:p>
            <a:pPr lvl="1">
              <a:defRPr sz="2000"/>
            </a:pPr>
            <a:r>
              <a:t>Inpatient Counseling children and families at the bedside. </a:t>
            </a:r>
          </a:p>
          <a:p>
            <a:pPr lvl="1">
              <a:defRPr sz="2000"/>
            </a:pPr>
            <a:r>
              <a:t>Outpatient Follow-Up (long term therapeutic counseling services are available to any patient and family treated in the Trauma Services Division)</a:t>
            </a:r>
          </a:p>
          <a:p>
            <a:pPr lvl="1">
              <a:defRPr sz="2000"/>
            </a:pPr>
            <a:r>
              <a:t>Telehealth Counseling Services (available to patients and caregivers residing in Tennessee)</a:t>
            </a:r>
          </a:p>
          <a:p>
            <a:pPr lvl="1">
              <a:defRPr sz="2000"/>
            </a:pPr>
            <a:r>
              <a:t>American College of Surgeons Gunshot Wound Assessment </a:t>
            </a:r>
          </a:p>
        </p:txBody>
      </p:sp>
      <p:pic>
        <p:nvPicPr>
          <p:cNvPr id="60" name="Picture 3" descr="Picture 3"/>
          <p:cNvPicPr>
            <a:picLocks noChangeAspect="1"/>
          </p:cNvPicPr>
          <p:nvPr/>
        </p:nvPicPr>
        <p:blipFill>
          <a:blip r:embed="rId3"/>
          <a:stretch>
            <a:fillRect/>
          </a:stretch>
        </p:blipFill>
        <p:spPr>
          <a:xfrm>
            <a:off x="7579842" y="1276240"/>
            <a:ext cx="4586060" cy="4162867"/>
          </a:xfrm>
          <a:prstGeom prst="rect">
            <a:avLst/>
          </a:prstGeom>
          <a:ln>
            <a:noFill/>
          </a:ln>
          <a:effectLst>
            <a:outerShdw blurRad="292100" dist="139700" dir="2700000" algn="tl" rotWithShape="0">
              <a:srgbClr val="333333">
                <a:alpha val="65000"/>
              </a:srgbClr>
            </a:outerShdw>
          </a:effectLst>
        </p:spPr>
      </p:pic>
      <p:pic>
        <p:nvPicPr>
          <p:cNvPr id="6" name="Picture 2" descr="Picture 2">
            <a:extLst>
              <a:ext uri="{FF2B5EF4-FFF2-40B4-BE49-F238E27FC236}">
                <a16:creationId xmlns:a16="http://schemas.microsoft.com/office/drawing/2014/main" id="{17C94E5C-D037-D24B-9A81-98A8522D996B}"/>
              </a:ext>
            </a:extLst>
          </p:cNvPr>
          <p:cNvPicPr>
            <a:picLocks noChangeAspect="1"/>
          </p:cNvPicPr>
          <p:nvPr/>
        </p:nvPicPr>
        <p:blipFill>
          <a:blip r:embed="rId4"/>
          <a:srcRect t="10753" b="537"/>
          <a:stretch>
            <a:fillRect/>
          </a:stretch>
        </p:blipFill>
        <p:spPr>
          <a:xfrm>
            <a:off x="6327205" y="6145584"/>
            <a:ext cx="1241839" cy="6044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
          <p:cNvSpPr txBox="1">
            <a:spLocks noGrp="1"/>
          </p:cNvSpPr>
          <p:nvPr>
            <p:ph type="title"/>
          </p:nvPr>
        </p:nvSpPr>
        <p:spPr>
          <a:xfrm>
            <a:off x="1548388" y="-3418"/>
            <a:ext cx="8885899" cy="1050923"/>
          </a:xfrm>
          <a:prstGeom prst="rect">
            <a:avLst/>
          </a:prstGeom>
        </p:spPr>
        <p:txBody>
          <a:bodyPr/>
          <a:lstStyle>
            <a:lvl1pPr>
              <a:defRPr sz="3200"/>
            </a:lvl1pPr>
          </a:lstStyle>
          <a:p>
            <a:r>
              <a:t>Screening: Acute Stress Disorder &amp; PTSD Symptoms  </a:t>
            </a:r>
          </a:p>
        </p:txBody>
      </p:sp>
      <p:pic>
        <p:nvPicPr>
          <p:cNvPr id="51" name="Picture 4" descr="Picture 4"/>
          <p:cNvPicPr>
            <a:picLocks noChangeAspect="1"/>
          </p:cNvPicPr>
          <p:nvPr/>
        </p:nvPicPr>
        <p:blipFill>
          <a:blip r:embed="rId3"/>
          <a:stretch>
            <a:fillRect/>
          </a:stretch>
        </p:blipFill>
        <p:spPr>
          <a:xfrm>
            <a:off x="1760021" y="5506936"/>
            <a:ext cx="8158449" cy="1339022"/>
          </a:xfrm>
          <a:prstGeom prst="rect">
            <a:avLst/>
          </a:prstGeom>
          <a:ln w="12700">
            <a:miter lim="400000"/>
          </a:ln>
        </p:spPr>
      </p:pic>
      <p:pic>
        <p:nvPicPr>
          <p:cNvPr id="52" name="Picture 6" descr="Picture 6"/>
          <p:cNvPicPr>
            <a:picLocks noChangeAspect="1"/>
          </p:cNvPicPr>
          <p:nvPr/>
        </p:nvPicPr>
        <p:blipFill>
          <a:blip r:embed="rId4"/>
          <a:stretch>
            <a:fillRect/>
          </a:stretch>
        </p:blipFill>
        <p:spPr>
          <a:xfrm>
            <a:off x="4004666" y="788228"/>
            <a:ext cx="4174118" cy="4641303"/>
          </a:xfrm>
          <a:prstGeom prst="rect">
            <a:avLst/>
          </a:prstGeom>
          <a:ln w="12700">
            <a:miter lim="400000"/>
          </a:ln>
        </p:spPr>
      </p:pic>
      <p:pic>
        <p:nvPicPr>
          <p:cNvPr id="54" name="Picture 2" descr="Picture 2"/>
          <p:cNvPicPr>
            <a:picLocks noChangeAspect="1"/>
          </p:cNvPicPr>
          <p:nvPr/>
        </p:nvPicPr>
        <p:blipFill>
          <a:blip r:embed="rId5"/>
          <a:srcRect t="10753" b="537"/>
          <a:stretch>
            <a:fillRect/>
          </a:stretch>
        </p:blipFill>
        <p:spPr>
          <a:xfrm>
            <a:off x="10170179" y="5140035"/>
            <a:ext cx="1756298" cy="8554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53A2-CA9D-4EE7-8CFC-6FFDB488AEC1}"/>
              </a:ext>
            </a:extLst>
          </p:cNvPr>
          <p:cNvSpPr>
            <a:spLocks noGrp="1"/>
          </p:cNvSpPr>
          <p:nvPr>
            <p:ph type="title"/>
          </p:nvPr>
        </p:nvSpPr>
        <p:spPr/>
        <p:txBody>
          <a:bodyPr/>
          <a:lstStyle/>
          <a:p>
            <a:r>
              <a:rPr lang="en-US"/>
              <a:t>Child Stress Disorders Checklist - Short Form</a:t>
            </a:r>
          </a:p>
        </p:txBody>
      </p:sp>
      <p:sp>
        <p:nvSpPr>
          <p:cNvPr id="3" name="Text Placeholder 2">
            <a:extLst>
              <a:ext uri="{FF2B5EF4-FFF2-40B4-BE49-F238E27FC236}">
                <a16:creationId xmlns:a16="http://schemas.microsoft.com/office/drawing/2014/main" id="{C97A2E9F-4C53-4929-8CDD-212974C08ADB}"/>
              </a:ext>
            </a:extLst>
          </p:cNvPr>
          <p:cNvSpPr>
            <a:spLocks noGrp="1"/>
          </p:cNvSpPr>
          <p:nvPr>
            <p:ph type="body" idx="1"/>
          </p:nvPr>
        </p:nvSpPr>
        <p:spPr>
          <a:xfrm>
            <a:off x="838200" y="1558114"/>
            <a:ext cx="10515600" cy="4351338"/>
          </a:xfrm>
        </p:spPr>
        <p:txBody>
          <a:bodyPr lIns="45718" tIns="45718" rIns="45718" bIns="45718" anchor="t">
            <a:normAutofit fontScale="92500" lnSpcReduction="10000"/>
          </a:bodyPr>
          <a:lstStyle/>
          <a:p>
            <a:r>
              <a:rPr lang="en-US"/>
              <a:t>Scoring</a:t>
            </a:r>
          </a:p>
          <a:p>
            <a:pPr lvl="1"/>
            <a:r>
              <a:rPr lang="en-US"/>
              <a:t>0 = Not true at all</a:t>
            </a:r>
          </a:p>
          <a:p>
            <a:pPr lvl="1"/>
            <a:r>
              <a:rPr lang="en-US"/>
              <a:t>1 = Somewhat or sometimes true </a:t>
            </a:r>
          </a:p>
          <a:p>
            <a:pPr lvl="1"/>
            <a:r>
              <a:rPr lang="en-US"/>
              <a:t>2 = Very true or often true </a:t>
            </a:r>
          </a:p>
          <a:p>
            <a:pPr marL="514350" indent="-514350">
              <a:buAutoNum type="arabicPeriod"/>
            </a:pPr>
            <a:r>
              <a:rPr lang="en-US">
                <a:ea typeface="+mn-lt"/>
                <a:cs typeface="+mn-lt"/>
              </a:rPr>
              <a:t>Child reports more physical complaints when reminded of the event, such as headaches, stomach aches, nausea, difficulty breathing. </a:t>
            </a:r>
          </a:p>
          <a:p>
            <a:pPr marL="514350" indent="-514350">
              <a:buAutoNum type="arabicPeriod"/>
            </a:pPr>
            <a:r>
              <a:rPr lang="en-US">
                <a:ea typeface="+mn-lt"/>
                <a:cs typeface="+mn-lt"/>
              </a:rPr>
              <a:t>Child avoids doing things that remind him or her of the event. </a:t>
            </a:r>
          </a:p>
          <a:p>
            <a:pPr marL="514350" indent="-514350">
              <a:buAutoNum type="arabicPeriod"/>
            </a:pPr>
            <a:r>
              <a:rPr lang="en-US">
                <a:ea typeface="+mn-lt"/>
                <a:cs typeface="+mn-lt"/>
              </a:rPr>
              <a:t>Child startles easily. For example, he or she jumps when hears sudden or loud noises. </a:t>
            </a:r>
          </a:p>
          <a:p>
            <a:pPr marL="514350" indent="-514350">
              <a:buAutoNum type="arabicPeriod"/>
            </a:pPr>
            <a:r>
              <a:rPr lang="en-US">
                <a:ea typeface="+mn-lt"/>
                <a:cs typeface="+mn-lt"/>
              </a:rPr>
              <a:t>Child gets very upset if reminded of the event. </a:t>
            </a:r>
            <a:endParaRPr lang="en-US"/>
          </a:p>
        </p:txBody>
      </p:sp>
      <p:pic>
        <p:nvPicPr>
          <p:cNvPr id="5" name="Picture 2" descr="Picture 2">
            <a:extLst>
              <a:ext uri="{FF2B5EF4-FFF2-40B4-BE49-F238E27FC236}">
                <a16:creationId xmlns:a16="http://schemas.microsoft.com/office/drawing/2014/main" id="{8CC1A578-34D2-4A4C-A422-B3AD4D2B50BC}"/>
              </a:ext>
            </a:extLst>
          </p:cNvPr>
          <p:cNvPicPr>
            <a:picLocks noChangeAspect="1"/>
          </p:cNvPicPr>
          <p:nvPr/>
        </p:nvPicPr>
        <p:blipFill>
          <a:blip r:embed="rId3"/>
          <a:srcRect t="10753" b="537"/>
          <a:stretch>
            <a:fillRect/>
          </a:stretch>
        </p:blipFill>
        <p:spPr>
          <a:xfrm>
            <a:off x="6029737" y="6166155"/>
            <a:ext cx="1456859" cy="689479"/>
          </a:xfrm>
          <a:prstGeom prst="rect">
            <a:avLst/>
          </a:prstGeom>
          <a:ln w="12700">
            <a:miter lim="400000"/>
          </a:ln>
        </p:spPr>
      </p:pic>
      <p:sp>
        <p:nvSpPr>
          <p:cNvPr id="4" name="AutoShape 2" descr="https://usc-powerpoint.officeapps.live.com/pods/GetClipboardImage.ashx?Id=f3e778f3-5f94-4bb1-8e25-f4d9bea9202d&amp;DC=PUS3&amp;pkey=25af0bc1-fbaf-470b-8c48-6cdc610ec37a&amp;wdwaccluster=PUS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usc-powerpoint.officeapps.live.com/pods/GetClipboardImage.ashx?Id=cbf905ed-29b4-441f-8404-8e70ade78bed&amp;DC=PUS3&amp;pkey=f272a55a-1507-43ec-8acb-26f7a8c06e9e&amp;wdwaccluster=PUS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09979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
          <p:cNvSpPr txBox="1">
            <a:spLocks noGrp="1"/>
          </p:cNvSpPr>
          <p:nvPr>
            <p:ph type="title"/>
          </p:nvPr>
        </p:nvSpPr>
        <p:spPr>
          <a:xfrm>
            <a:off x="1548388" y="-3418"/>
            <a:ext cx="8885899" cy="1050923"/>
          </a:xfrm>
          <a:prstGeom prst="rect">
            <a:avLst/>
          </a:prstGeom>
        </p:spPr>
        <p:txBody>
          <a:bodyPr/>
          <a:lstStyle>
            <a:lvl1pPr>
              <a:defRPr sz="3200"/>
            </a:lvl1pPr>
          </a:lstStyle>
          <a:p>
            <a:pPr algn="ctr"/>
            <a:r>
              <a:t>Acute Stress </a:t>
            </a:r>
            <a:r>
              <a:rPr lang="en-US"/>
              <a:t>Study </a:t>
            </a:r>
          </a:p>
        </p:txBody>
      </p:sp>
      <p:pic>
        <p:nvPicPr>
          <p:cNvPr id="54" name="Picture 2" descr="Picture 2"/>
          <p:cNvPicPr>
            <a:picLocks noChangeAspect="1"/>
          </p:cNvPicPr>
          <p:nvPr/>
        </p:nvPicPr>
        <p:blipFill>
          <a:blip r:embed="rId3"/>
          <a:srcRect t="10753" b="537"/>
          <a:stretch>
            <a:fillRect/>
          </a:stretch>
        </p:blipFill>
        <p:spPr>
          <a:xfrm>
            <a:off x="6090392" y="6177540"/>
            <a:ext cx="1334527" cy="673334"/>
          </a:xfrm>
          <a:prstGeom prst="rect">
            <a:avLst/>
          </a:prstGeom>
          <a:ln w="12700">
            <a:miter lim="400000"/>
          </a:ln>
        </p:spPr>
      </p:pic>
      <p:sp>
        <p:nvSpPr>
          <p:cNvPr id="3" name="AutoShape 2" descr="https://usc-powerpoint.officeapps.live.com/pods/GetClipboardImage.ashx?Id=cbf905ed-29b4-441f-8404-8e70ade78bed&amp;DC=PUS3&amp;pkey=f272a55a-1507-43ec-8acb-26f7a8c06e9e&amp;wdwaccluster=PUS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691510" y="1047505"/>
            <a:ext cx="9742777" cy="4985980"/>
          </a:xfrm>
          <a:prstGeom prst="rect">
            <a:avLst/>
          </a:prstGeom>
        </p:spPr>
        <p:txBody>
          <a:bodyPr wrap="square">
            <a:spAutoFit/>
          </a:bodyPr>
          <a:lstStyle/>
          <a:p>
            <a:pPr fontAlgn="base"/>
            <a:r>
              <a:rPr lang="en-US" dirty="0">
                <a:latin typeface="Times New Roman" panose="02020603050405020304" pitchFamily="18" charset="0"/>
              </a:rPr>
              <a:t> </a:t>
            </a:r>
            <a:r>
              <a:rPr lang="en-US" dirty="0"/>
              <a:t>​</a:t>
            </a:r>
          </a:p>
          <a:p>
            <a:pPr algn="ctr" fontAlgn="base"/>
            <a:r>
              <a:rPr lang="en-US" sz="2400" dirty="0">
                <a:solidFill>
                  <a:schemeClr val="bg1"/>
                </a:solidFill>
              </a:rPr>
              <a:t>Total population: 617 ​</a:t>
            </a:r>
          </a:p>
          <a:p>
            <a:pPr marL="285750" indent="-285750" fontAlgn="base">
              <a:buFont typeface="Arial" panose="020B0604020202020204" pitchFamily="34" charset="0"/>
              <a:buChar char="•"/>
            </a:pPr>
            <a:r>
              <a:rPr lang="en-US" dirty="0">
                <a:solidFill>
                  <a:schemeClr val="bg1"/>
                </a:solidFill>
              </a:rPr>
              <a:t>330 African American (55.9%)​</a:t>
            </a:r>
          </a:p>
          <a:p>
            <a:pPr marL="285750" indent="-285750" fontAlgn="base">
              <a:buFont typeface="Arial" panose="020B0604020202020204" pitchFamily="34" charset="0"/>
              <a:buChar char="•"/>
            </a:pPr>
            <a:r>
              <a:rPr lang="en-US" dirty="0">
                <a:solidFill>
                  <a:schemeClr val="bg1"/>
                </a:solidFill>
              </a:rPr>
              <a:t>210 White/Caucasian (35.6%)​</a:t>
            </a:r>
          </a:p>
          <a:p>
            <a:pPr marL="285750" indent="-285750" fontAlgn="base">
              <a:buFont typeface="Arial" panose="020B0604020202020204" pitchFamily="34" charset="0"/>
              <a:buChar char="•"/>
            </a:pPr>
            <a:r>
              <a:rPr lang="en-US" dirty="0">
                <a:solidFill>
                  <a:schemeClr val="bg1"/>
                </a:solidFill>
              </a:rPr>
              <a:t>30 Hispanic/ </a:t>
            </a:r>
            <a:r>
              <a:rPr lang="en-US" dirty="0" err="1">
                <a:solidFill>
                  <a:schemeClr val="bg1"/>
                </a:solidFill>
              </a:rPr>
              <a:t>Latinx</a:t>
            </a:r>
            <a:r>
              <a:rPr lang="en-US" dirty="0">
                <a:solidFill>
                  <a:schemeClr val="bg1"/>
                </a:solidFill>
              </a:rPr>
              <a:t> (5.08% )​</a:t>
            </a:r>
          </a:p>
          <a:p>
            <a:pPr marL="285750" indent="-285750" fontAlgn="base">
              <a:buFont typeface="Arial" panose="020B0604020202020204" pitchFamily="34" charset="0"/>
              <a:buChar char="•"/>
            </a:pPr>
            <a:r>
              <a:rPr lang="en-US" dirty="0">
                <a:solidFill>
                  <a:schemeClr val="bg1"/>
                </a:solidFill>
              </a:rPr>
              <a:t>9 Biracial/ Multiracial (1.53% )​</a:t>
            </a:r>
          </a:p>
          <a:p>
            <a:pPr marL="285750" indent="-285750" fontAlgn="base">
              <a:buFont typeface="Arial" panose="020B0604020202020204" pitchFamily="34" charset="0"/>
              <a:buChar char="•"/>
            </a:pPr>
            <a:r>
              <a:rPr lang="en-US" dirty="0">
                <a:solidFill>
                  <a:schemeClr val="bg1"/>
                </a:solidFill>
              </a:rPr>
              <a:t>20 Others (1.87% )​</a:t>
            </a:r>
          </a:p>
          <a:p>
            <a:pPr fontAlgn="base"/>
            <a:endParaRPr lang="en-US" dirty="0">
              <a:solidFill>
                <a:schemeClr val="bg1"/>
              </a:solidFill>
            </a:endParaRPr>
          </a:p>
          <a:p>
            <a:pPr algn="ctr" fontAlgn="base"/>
            <a:r>
              <a:rPr lang="en-US" sz="2400" dirty="0">
                <a:solidFill>
                  <a:schemeClr val="bg1"/>
                </a:solidFill>
              </a:rPr>
              <a:t>Results​</a:t>
            </a:r>
          </a:p>
          <a:p>
            <a:pPr fontAlgn="base"/>
            <a:r>
              <a:rPr lang="en-US" dirty="0">
                <a:solidFill>
                  <a:schemeClr val="bg1"/>
                </a:solidFill>
              </a:rPr>
              <a:t>​</a:t>
            </a:r>
          </a:p>
          <a:p>
            <a:pPr marL="285750" indent="-285750" fontAlgn="base">
              <a:buFont typeface="Arial" panose="020B0604020202020204" pitchFamily="34" charset="0"/>
              <a:buChar char="•"/>
            </a:pPr>
            <a:r>
              <a:rPr lang="en-US" dirty="0">
                <a:solidFill>
                  <a:schemeClr val="bg1"/>
                </a:solidFill>
              </a:rPr>
              <a:t>CSDC-SF scores an average of 1.71 (SD=1.75)​</a:t>
            </a:r>
          </a:p>
          <a:p>
            <a:pPr marL="285750" indent="-285750" fontAlgn="base">
              <a:buFont typeface="Arial" panose="020B0604020202020204" pitchFamily="34" charset="0"/>
              <a:buChar char="•"/>
            </a:pPr>
            <a:r>
              <a:rPr lang="en-US" dirty="0">
                <a:solidFill>
                  <a:schemeClr val="bg1"/>
                </a:solidFill>
              </a:rPr>
              <a:t>64.8% of participants reported acute stress symptoms ​</a:t>
            </a:r>
          </a:p>
          <a:p>
            <a:pPr marL="285750" indent="-285750" fontAlgn="base">
              <a:buFont typeface="Arial" panose="020B0604020202020204" pitchFamily="34" charset="0"/>
              <a:buChar char="•"/>
            </a:pPr>
            <a:r>
              <a:rPr lang="en-US" dirty="0">
                <a:solidFill>
                  <a:schemeClr val="bg1"/>
                </a:solidFill>
              </a:rPr>
              <a:t>Age was positively correlated with signs of acute stress​</a:t>
            </a:r>
          </a:p>
          <a:p>
            <a:pPr marL="285750" indent="-285750" fontAlgn="base">
              <a:buFont typeface="Arial" panose="020B0604020202020204" pitchFamily="34" charset="0"/>
              <a:buChar char="•"/>
            </a:pPr>
            <a:r>
              <a:rPr lang="en-US" dirty="0">
                <a:solidFill>
                  <a:schemeClr val="bg1"/>
                </a:solidFill>
              </a:rPr>
              <a:t>Female patients experienced higher levels of acute stress than male patients​</a:t>
            </a:r>
          </a:p>
          <a:p>
            <a:pPr marL="285750" indent="-285750" fontAlgn="base">
              <a:buFont typeface="Arial" panose="020B0604020202020204" pitchFamily="34" charset="0"/>
              <a:buChar char="•"/>
            </a:pPr>
            <a:r>
              <a:rPr lang="en-US" dirty="0">
                <a:solidFill>
                  <a:schemeClr val="bg1"/>
                </a:solidFill>
              </a:rPr>
              <a:t>Patients with violent injuries such as weapons-related injury and motor vehicle collision reported experiencing greater symptoms of acute stress disorder</a:t>
            </a:r>
          </a:p>
          <a:p>
            <a:pPr marL="285750" indent="-285750">
              <a:buFont typeface="Arial" panose="020B0604020202020204" pitchFamily="34" charset="0"/>
              <a:buChar char="•"/>
            </a:pPr>
            <a:endParaRPr lang="en-US" dirty="0"/>
          </a:p>
        </p:txBody>
      </p:sp>
      <p:sp>
        <p:nvSpPr>
          <p:cNvPr id="5" name="Rectangle 4"/>
          <p:cNvSpPr/>
          <p:nvPr/>
        </p:nvSpPr>
        <p:spPr>
          <a:xfrm>
            <a:off x="6994358" y="1647668"/>
            <a:ext cx="6096000" cy="1200329"/>
          </a:xfrm>
          <a:prstGeom prst="rect">
            <a:avLst/>
          </a:prstGeom>
        </p:spPr>
        <p:txBody>
          <a:bodyPr>
            <a:spAutoFit/>
          </a:bodyPr>
          <a:lstStyle/>
          <a:p>
            <a:pPr fontAlgn="base">
              <a:buFont typeface="Arial" panose="020B0604020202020204" pitchFamily="34" charset="0"/>
              <a:buChar char="•"/>
            </a:pPr>
            <a:r>
              <a:rPr lang="en-US" dirty="0">
                <a:solidFill>
                  <a:srgbClr val="FFFFFF"/>
                </a:solidFill>
                <a:latin typeface="Calibri" panose="020F0502020204030204" pitchFamily="34" charset="0"/>
              </a:rPr>
              <a:t>127 Early Childhood (2-5 years old)</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US" dirty="0">
                <a:solidFill>
                  <a:srgbClr val="FFFFFF"/>
                </a:solidFill>
                <a:latin typeface="Calibri" panose="020F0502020204030204" pitchFamily="34" charset="0"/>
              </a:rPr>
              <a:t>165 Elementary School (6-10 years old)</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US" dirty="0">
                <a:solidFill>
                  <a:srgbClr val="FFFFFF"/>
                </a:solidFill>
                <a:latin typeface="Calibri" panose="020F0502020204030204" pitchFamily="34" charset="0"/>
              </a:rPr>
              <a:t>120 Middle School (11-13 years old)</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US" dirty="0">
                <a:solidFill>
                  <a:srgbClr val="FFFFFF"/>
                </a:solidFill>
                <a:latin typeface="Calibri" panose="020F0502020204030204" pitchFamily="34" charset="0"/>
              </a:rPr>
              <a:t>197 High School (14-18 years old)</a:t>
            </a:r>
            <a:endParaRPr lang="en-US" dirty="0">
              <a:latin typeface="Arial" panose="020B0604020202020204" pitchFamily="34" charset="0"/>
            </a:endParaRPr>
          </a:p>
        </p:txBody>
      </p:sp>
    </p:spTree>
    <p:extLst>
      <p:ext uri="{BB962C8B-B14F-4D97-AF65-F5344CB8AC3E}">
        <p14:creationId xmlns:p14="http://schemas.microsoft.com/office/powerpoint/2010/main" val="2167659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Helvetica"/>
        <a:ea typeface="Helvetica"/>
        <a:cs typeface="Helvetica"/>
      </a:majorFont>
      <a:minorFont>
        <a:latin typeface="Calibri"/>
        <a:ea typeface="Calibri"/>
        <a:cs typeface="Calibri"/>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2662</Words>
  <Application>Microsoft Office PowerPoint</Application>
  <PresentationFormat>Widescreen</PresentationFormat>
  <Paragraphs>191</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Arial,Sans-Serif</vt:lpstr>
      <vt:lpstr>Calibri</vt:lpstr>
      <vt:lpstr>Century Gothic</vt:lpstr>
      <vt:lpstr>Times New Roman</vt:lpstr>
      <vt:lpstr>Custom Design</vt:lpstr>
      <vt:lpstr>Mental Health Counseling in an  Acute-care Pediatric Hospital Setting </vt:lpstr>
      <vt:lpstr>Mental Health Counseling in the Acute-care Pediatric Hospital Setting</vt:lpstr>
      <vt:lpstr>The ACE Study </vt:lpstr>
      <vt:lpstr>What does trauma look like?</vt:lpstr>
      <vt:lpstr>Mission of Mental Health Counseling Services</vt:lpstr>
      <vt:lpstr>Mental Health Counseling Services</vt:lpstr>
      <vt:lpstr>Screening: Acute Stress Disorder &amp; PTSD Symptoms  </vt:lpstr>
      <vt:lpstr>Child Stress Disorders Checklist - Short Form</vt:lpstr>
      <vt:lpstr>Acute Stress Study </vt:lpstr>
      <vt:lpstr>Preventing and Treating Traumatic Stress </vt:lpstr>
      <vt:lpstr>Interpersonal &amp; Social Rhythm Therapy (IPSRT) </vt:lpstr>
      <vt:lpstr>Grief and Loss Therapy </vt:lpstr>
      <vt:lpstr>Mindfulness-Based Stress Reduction (MBSR)</vt:lpstr>
      <vt:lpstr>Play and Expressive Arts Therapy </vt:lpstr>
      <vt:lpstr>Student Training</vt:lpstr>
      <vt:lpstr>Mental Health in an Integrated Health Setting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of Mental Health Counseling Services</dc:title>
  <dc:creator>Susan Hendrick Elswick</dc:creator>
  <cp:lastModifiedBy>Susan Hendrick Elswick</cp:lastModifiedBy>
  <cp:revision>8</cp:revision>
  <dcterms:modified xsi:type="dcterms:W3CDTF">2022-04-12T15:09:52Z</dcterms:modified>
</cp:coreProperties>
</file>