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 to Study Abroad" id="{7680A843-5AAA-4336-89F2-0CE88EB39EED}">
          <p14:sldIdLst>
            <p14:sldId id="256"/>
            <p14:sldId id="257"/>
            <p14:sldId id="258"/>
          </p14:sldIdLst>
        </p14:section>
        <p14:section name="Palazzi Program" id="{264D4AFD-929A-4E10-AD9E-93ABC4986507}">
          <p14:sldIdLst>
            <p14:sldId id="259"/>
            <p14:sldId id="260"/>
            <p14:sldId id="261"/>
          </p14:sldIdLst>
        </p14:section>
        <p14:section name="ISA Cuzco,Peru Program" id="{36C508C2-C2F4-425C-B634-A174CF3057F5}">
          <p14:sldIdLst>
            <p14:sldId id="262"/>
            <p14:sldId id="263"/>
            <p14:sldId id="264"/>
          </p14:sldIdLst>
        </p14:section>
        <p14:section name="Additional Study Abroad Info" id="{9024171E-76AB-4641-9F20-C98FCBB63C92}">
          <p14:sldIdLst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# of Americans w/ Passports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D0B-4970-9DBB-B17553A37AA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46B-4642-BFBB-A86E8AA9A00E}"/>
              </c:ext>
            </c:extLst>
          </c:dPt>
          <c:cat>
            <c:strRef>
              <c:f>Sheet1!$A$2:$A$3</c:f>
              <c:strCache>
                <c:ptCount val="2"/>
                <c:pt idx="0">
                  <c:v>W/ Passport</c:v>
                </c:pt>
                <c:pt idx="1">
                  <c:v>W/O Passport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0.41</c:v>
                </c:pt>
                <c:pt idx="1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0B-4970-9DBB-B17553A37A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7856A2-1D38-4308-84CA-AF3EA1CD7ACF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74429-826A-495B-8F53-94C02A0FE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24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 title="Page Number Shape">
            <a:extLst>
              <a:ext uri="{FF2B5EF4-FFF2-40B4-BE49-F238E27FC236}">
                <a16:creationId xmlns:a16="http://schemas.microsoft.com/office/drawing/2014/main" id="{DD4C4B28-6B4B-4445-8535-F516D74E4AA9}"/>
              </a:ext>
            </a:extLst>
          </p:cNvPr>
          <p:cNvSpPr/>
          <p:nvPr/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2" name="Straight Connector 11" title="Verticle Rule Line">
            <a:extLst>
              <a:ext uri="{FF2B5EF4-FFF2-40B4-BE49-F238E27FC236}">
                <a16:creationId xmlns:a16="http://schemas.microsoft.com/office/drawing/2014/main" id="{0CB1C732-7193-4253-8746-850D090A6B4E}"/>
              </a:ext>
            </a:extLst>
          </p:cNvPr>
          <p:cNvCxnSpPr>
            <a:cxnSpLocks/>
          </p:cNvCxnSpPr>
          <p:nvPr/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AA199-952B-427F-A5BE-B97D25FD0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2" y="1143000"/>
            <a:ext cx="6720840" cy="3730752"/>
          </a:xfrm>
        </p:spPr>
        <p:txBody>
          <a:bodyPr anchor="t">
            <a:normAutofit/>
          </a:bodyPr>
          <a:lstStyle>
            <a:lvl1pPr algn="l"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AA393-A876-475F-A05B-1CCAB6C1F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5010912"/>
            <a:ext cx="6720840" cy="70408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95621-D631-4F31-AEEF-C8574E50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86356" y="6007608"/>
            <a:ext cx="3143643" cy="365125"/>
          </a:xfrm>
        </p:spPr>
        <p:txBody>
          <a:bodyPr/>
          <a:lstStyle/>
          <a:p>
            <a:fld id="{53BEF823-48A5-43FC-BE03-E79964288B41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EE125-77AD-4E23-AFB7-C5CFDEAC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991" y="6007608"/>
            <a:ext cx="672083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9682-B530-4F52-87B9-39464A09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5015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9FCF-ACDF-495D-ACFA-15FCAC9EA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786E3-AB17-427E-8EF8-7FCB671A1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33B4E9-7A16-448C-8BE6-B14941A3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7/15/2022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212F5-5835-49FF-836F-5E3008A0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9D492B-E5EE-4D24-A087-57D739CF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754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31E395-94BD-4E79-8E42-9CD4EB33C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75542" y="758952"/>
            <a:ext cx="2954458" cy="4986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AA8A4-66BC-4E80-ABE3-F533F82B8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8952" y="758952"/>
            <a:ext cx="7407586" cy="49860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A4EA6-6A1A-48ED-9D79-A438561C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7/15/2022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9B2BA-9250-4EBF-8820-10BDA5C1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914475-55F3-4C46-BAE2-E4D93E9E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71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51BD-5252-4168-A69E-C6864AE2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48EEE-19C9-493B-836D-73B9E4A0B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A6BFE-11ED-4FB4-9F65-508B5B0F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7/15/2022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F536E-BEFF-4E0D-B4EC-39DE28C6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E02AF-6FE1-4972-BD48-A82499AD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046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52EE-D9FC-4E51-9BFF-141F9192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51" y="2414016"/>
            <a:ext cx="10666949" cy="3099816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086C4-4949-4E7A-A182-6709496A1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1389888"/>
            <a:ext cx="10671048" cy="822960"/>
          </a:xfrm>
        </p:spPr>
        <p:txBody>
          <a:bodyPr anchor="ctr">
            <a:normAutofit/>
          </a:bodyPr>
          <a:lstStyle>
            <a:lvl1pPr marL="0" indent="0">
              <a:buNone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2BC88-6A2B-4851-9568-23A4B74D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7/15/2022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82CFE5-65C3-4F46-9141-46454559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1B390-4E13-4481-AC02-FF126656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096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02F8-47BB-4D30-8EFE-69C9222D9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4648" y="758952"/>
            <a:ext cx="6245352" cy="224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44D33-6BF0-4205-A542-8537E3515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4647" y="3273551"/>
            <a:ext cx="6245351" cy="224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6953A83-D2BE-4015-8D64-BE93DDFE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7/15/2022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A849E67-05F9-4033-B033-74D6B8C8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AAC6AA-CFFB-438F-9327-DDB023E2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4960CB-ABA7-4442-AB15-FE444F23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0181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48291-9C7D-407E-8D07-FA3A323EA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192D2-8BA6-4A4D-814D-AD37A2A10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0323" y="1377198"/>
            <a:ext cx="6239675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FD4BC-C948-41C4-BA24-5D26147E1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84647" y="3319548"/>
            <a:ext cx="6245351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E359C-F73D-4F1B-9F9A-6D6285671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84646" y="3932372"/>
            <a:ext cx="6245352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76B63AE-38FF-40DD-A543-32DD98E6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686C0EB-E082-4BAB-99E8-B42F3C28B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7/15/2022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3CB0152-BA1F-48C7-A66F-3ADB51C9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D1C21B3-5CF6-415F-8295-EED3DF5C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252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470D5-4EB9-4410-A8AE-6D85F192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87FB59-BA77-4864-B9E8-99485125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7/15/2022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F0BC0B-BA67-455B-B567-1473DF06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F0BCF3-6FB5-4529-AA6A-A3146735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295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1315B-6865-4A5A-91C1-B7533903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7/15/2022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36720-08C7-43DE-8EB5-CAB52D0E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477AF-B012-491C-AE42-22DE1203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495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183AC-72A9-43F5-A1B3-1D7A6A4C7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58951"/>
            <a:ext cx="6245352" cy="47548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45592-52ED-4270-ACBB-BCC528DAC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3" y="3815080"/>
            <a:ext cx="3831336" cy="169875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9A93518-F9B5-418F-9883-BEF8359B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7/15/2022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7B9FFE7-C4AB-425B-9B56-E412C722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231052-EBA8-4781-B28A-2FEA8BE5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BF9E7-F686-4FA1-9BA5-69BDD014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301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119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6CF06-B27C-4DC4-981D-38E31997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58951"/>
            <a:ext cx="6245352" cy="47548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76E66-2CB3-4F47-97F6-077C42818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2" y="3794760"/>
            <a:ext cx="3831336" cy="171907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414C9F-CBBD-4D5E-A831-BC0CDFEB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7/15/2022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58DC0C8-B580-442D-8DAC-4F0F869B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0D29E8-DFEE-49AB-83AF-85FF25252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AAF1B-6B6E-4D37-8F57-E403C637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26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906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 title="Page Number Shape">
            <a:extLst>
              <a:ext uri="{FF2B5EF4-FFF2-40B4-BE49-F238E27FC236}">
                <a16:creationId xmlns:a16="http://schemas.microsoft.com/office/drawing/2014/main" id="{72411438-92A5-42B0-9C54-EA4FB32ACB5E}"/>
              </a:ext>
            </a:extLst>
          </p:cNvPr>
          <p:cNvSpPr/>
          <p:nvPr/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6E4D8-47B6-4DEC-BD29-B3B6ED4C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F5D4C-4873-4052-A294-99CCB942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D62B3-3490-46B4-A10E-33FCE4A1F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7/15/2022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24CB1-7D5F-4F52-9F99-7068F5819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9CC9-1431-4569-B2F1-D04814955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15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i="1" kern="1200" spc="1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8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dbellamy\Downloads\2021-22-Funding-Guide-Digital.pdf" TargetMode="External"/><Relationship Id="rId2" Type="http://schemas.openxmlformats.org/officeDocument/2006/relationships/hyperlink" Target="https://www.memphis.edu/abroad/funding/index.php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hyperlink" Target="https://www.iie.org/Programs/Gilman-Scholarship-Program#.V-GpTPkrKM8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slide" Target="slide10.xml"/><Relationship Id="rId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memphis.studioabroad.com/index.cfm?FuseAction=Programs.ViewProgramAngular&amp;id=10314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emphis.studioabroad.com/index.cfm?FuseAction=Programs.ViewProgram&amp;Program_ID=11113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597294-7E1B-2CF6-CB18-67B6B50C0B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1" y="893935"/>
            <a:ext cx="5364937" cy="3339390"/>
          </a:xfrm>
        </p:spPr>
        <p:txBody>
          <a:bodyPr anchor="ctr">
            <a:normAutofit/>
          </a:bodyPr>
          <a:lstStyle/>
          <a:p>
            <a:r>
              <a:rPr lang="en-US" sz="6000" dirty="0"/>
              <a:t>Studying Abroad for History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B29798-64DE-0362-06DF-3BCC5AFACD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4876803"/>
            <a:ext cx="5364936" cy="909848"/>
          </a:xfrm>
        </p:spPr>
        <p:txBody>
          <a:bodyPr anchor="t">
            <a:normAutofit/>
          </a:bodyPr>
          <a:lstStyle/>
          <a:p>
            <a:r>
              <a:rPr lang="en-US" dirty="0"/>
              <a:t>Presented by: The UofM Study Abroad Office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3B95BE3-D5B2-4F38-9A01-17866C9FB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40408" y="4555071"/>
            <a:ext cx="53035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545D4D0-5422-881E-F523-417A076F2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43" r="27068" b="-1"/>
          <a:stretch/>
        </p:blipFill>
        <p:spPr>
          <a:xfrm>
            <a:off x="6976934" y="10"/>
            <a:ext cx="5215066" cy="6857990"/>
          </a:xfrm>
          <a:custGeom>
            <a:avLst/>
            <a:gdLst/>
            <a:ahLst/>
            <a:cxnLst/>
            <a:rect l="l" t="t" r="r" b="b"/>
            <a:pathLst>
              <a:path w="5215066" h="6858000">
                <a:moveTo>
                  <a:pt x="2017353" y="0"/>
                </a:moveTo>
                <a:lnTo>
                  <a:pt x="5215066" y="0"/>
                </a:lnTo>
                <a:lnTo>
                  <a:pt x="5215066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</p:spPr>
      </p:pic>
      <p:sp>
        <p:nvSpPr>
          <p:cNvPr id="22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92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72411438-92A5-42B0-9C54-EA4FB32AC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FA1A23-D38A-CD9A-476D-BD0EF22CC994}"/>
              </a:ext>
            </a:extLst>
          </p:cNvPr>
          <p:cNvSpPr txBox="1"/>
          <p:nvPr/>
        </p:nvSpPr>
        <p:spPr>
          <a:xfrm>
            <a:off x="758952" y="758951"/>
            <a:ext cx="4782039" cy="1966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Scholarship Opportunities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F97C72-3F89-4F0A-9629-01818B389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8503" y="2954301"/>
            <a:ext cx="475488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0832184-17A0-D7AE-A655-E61A4CDC2038}"/>
              </a:ext>
            </a:extLst>
          </p:cNvPr>
          <p:cNvSpPr txBox="1"/>
          <p:nvPr/>
        </p:nvSpPr>
        <p:spPr>
          <a:xfrm>
            <a:off x="758826" y="3161684"/>
            <a:ext cx="4782166" cy="2620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288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>UofM Study Abroad Scholarship </a:t>
            </a:r>
            <a:r>
              <a:rPr lang="en-US" sz="1500">
                <a:solidFill>
                  <a:schemeClr val="tx1">
                    <a:lumMod val="85000"/>
                    <a:lumOff val="15000"/>
                  </a:schemeClr>
                </a:solidFill>
              </a:rPr>
              <a:t>(approx. $1,000 for summer programs)</a:t>
            </a:r>
          </a:p>
          <a:p>
            <a:pPr marL="18288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>
                    <a:lumMod val="85000"/>
                    <a:lumOff val="15000"/>
                  </a:schemeClr>
                </a:solidFill>
              </a:rPr>
              <a:t>Use your Hope Scholarship and Pell Grants if eligible</a:t>
            </a:r>
          </a:p>
          <a:p>
            <a:pPr marL="18288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ISA Scholarships </a:t>
            </a:r>
            <a:r>
              <a:rPr lang="en-US" sz="1500">
                <a:solidFill>
                  <a:schemeClr val="tx1">
                    <a:lumMod val="85000"/>
                    <a:lumOff val="15000"/>
                  </a:schemeClr>
                </a:solidFill>
              </a:rPr>
              <a:t>for ISA Programs</a:t>
            </a:r>
          </a:p>
          <a:p>
            <a:pPr marL="18288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>
                    <a:lumMod val="85000"/>
                    <a:lumOff val="15000"/>
                  </a:schemeClr>
                </a:solidFill>
                <a:hlinkClick r:id="rId4"/>
              </a:rPr>
              <a:t>Gilman Scholarship </a:t>
            </a:r>
            <a:r>
              <a:rPr lang="en-US" sz="1500">
                <a:solidFill>
                  <a:schemeClr val="tx1">
                    <a:lumMod val="85000"/>
                    <a:lumOff val="15000"/>
                  </a:schemeClr>
                </a:solidFill>
              </a:rPr>
              <a:t>(For Pell Grant Recipients)</a:t>
            </a:r>
          </a:p>
          <a:p>
            <a:pPr marL="18288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>
                    <a:lumMod val="85000"/>
                    <a:lumOff val="15000"/>
                  </a:schemeClr>
                </a:solidFill>
              </a:rPr>
              <a:t>Additional Opportunities dependent on Eligibility!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C7E175-E6E0-A894-1333-396C5DAF3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886" y="1547269"/>
            <a:ext cx="5221611" cy="3446263"/>
          </a:xfrm>
          <a:prstGeom prst="rect">
            <a:avLst/>
          </a:prstGeom>
        </p:spPr>
      </p:pic>
      <p:sp>
        <p:nvSpPr>
          <p:cNvPr id="15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41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oney and passport">
            <a:extLst>
              <a:ext uri="{FF2B5EF4-FFF2-40B4-BE49-F238E27FC236}">
                <a16:creationId xmlns:a16="http://schemas.microsoft.com/office/drawing/2014/main" id="{74B9F401-3E7E-96B1-8185-4546AF8C6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3"/>
          <a:stretch/>
        </p:blipFill>
        <p:spPr>
          <a:xfrm>
            <a:off x="2307" y="-1027"/>
            <a:ext cx="1219199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0828E5B-9EDE-4D1D-8C59-333EDC952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1840754"/>
            <a:ext cx="12188952" cy="501724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259280-65B1-A0E8-1DC9-13ED7117AB1A}"/>
              </a:ext>
            </a:extLst>
          </p:cNvPr>
          <p:cNvSpPr txBox="1"/>
          <p:nvPr/>
        </p:nvSpPr>
        <p:spPr>
          <a:xfrm>
            <a:off x="2907792" y="-1027"/>
            <a:ext cx="5900648" cy="13340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i="1" spc="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Need A Passport?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6E7048-86CF-445D-8846-414F144F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75209" y="5016207"/>
            <a:ext cx="8618129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E102FB-FE8C-F571-247F-9D2EB5BBA81F}"/>
              </a:ext>
            </a:extLst>
          </p:cNvPr>
          <p:cNvSpPr txBox="1"/>
          <p:nvPr/>
        </p:nvSpPr>
        <p:spPr>
          <a:xfrm>
            <a:off x="1300294" y="1333042"/>
            <a:ext cx="84930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Passport is: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Valid for 10 years (unless you obtained it before your 16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birthday)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Your ID abroad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Your entry document to return to the USA</a:t>
            </a:r>
          </a:p>
          <a:p>
            <a:pPr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Do you need to renew your passport? </a:t>
            </a:r>
          </a:p>
          <a:p>
            <a:r>
              <a:rPr lang="en-US" dirty="0">
                <a:solidFill>
                  <a:schemeClr val="bg1"/>
                </a:solidFill>
              </a:rPr>
              <a:t>If your current passport will expire within 6 months </a:t>
            </a:r>
            <a:r>
              <a:rPr lang="en-US" b="1" dirty="0">
                <a:solidFill>
                  <a:schemeClr val="bg1"/>
                </a:solidFill>
              </a:rPr>
              <a:t>after</a:t>
            </a:r>
            <a:r>
              <a:rPr lang="en-US" dirty="0">
                <a:solidFill>
                  <a:schemeClr val="bg1"/>
                </a:solidFill>
              </a:rPr>
              <a:t> you re-enter the USA at the end of the program, then YES, you must renew your passport before you leave! The general rule is to have 6 months validity remaining at all times (Some countries may require additional validity.)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540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FCC6E86-7C37-4FD2-AF0B-C9BDDBC2B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-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38C2FC07-A260-43C5-ABA2-A9DD5D5A8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396918-4375-FD35-E755-1CF6FF086C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78" r="21894"/>
          <a:stretch/>
        </p:blipFill>
        <p:spPr>
          <a:xfrm>
            <a:off x="6976934" y="10"/>
            <a:ext cx="5215066" cy="6857990"/>
          </a:xfrm>
          <a:custGeom>
            <a:avLst/>
            <a:gdLst/>
            <a:ahLst/>
            <a:cxnLst/>
            <a:rect l="l" t="t" r="r" b="b"/>
            <a:pathLst>
              <a:path w="5215066" h="6858000">
                <a:moveTo>
                  <a:pt x="2017353" y="0"/>
                </a:moveTo>
                <a:lnTo>
                  <a:pt x="5215066" y="0"/>
                </a:lnTo>
                <a:lnTo>
                  <a:pt x="5215066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7FA627-5496-072B-8BF9-B71D866A5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01" y="305902"/>
            <a:ext cx="6712278" cy="13595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2197D1-9CE0-AB31-BA6D-EB9F1323F8E4}"/>
              </a:ext>
            </a:extLst>
          </p:cNvPr>
          <p:cNvSpPr txBox="1"/>
          <p:nvPr/>
        </p:nvSpPr>
        <p:spPr>
          <a:xfrm>
            <a:off x="726375" y="1665428"/>
            <a:ext cx="614651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Schedule a study abroad appointment today. Our advisors can help identify potential programs, book flights, assist in obtaining a passport, and answer additional questions.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Your parents are welcome to join in on your advising appointments.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Schedule an appointment today through our website or through the QR code: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www.Memphis.edu/abroad/about_us/contact_us.php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7618D2-0783-A1DC-2DC7-44847A02C6E0}"/>
              </a:ext>
            </a:extLst>
          </p:cNvPr>
          <p:cNvCxnSpPr>
            <a:cxnSpLocks/>
          </p:cNvCxnSpPr>
          <p:nvPr/>
        </p:nvCxnSpPr>
        <p:spPr>
          <a:xfrm>
            <a:off x="622326" y="1073791"/>
            <a:ext cx="0" cy="578420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51D19C35-4FE6-28BB-A0CE-933246BD9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789" y="4620029"/>
            <a:ext cx="1819832" cy="1797549"/>
          </a:xfrm>
          <a:prstGeom prst="rect">
            <a:avLst/>
          </a:prstGeom>
        </p:spPr>
      </p:pic>
      <p:sp>
        <p:nvSpPr>
          <p:cNvPr id="14" name="Arrow: Right 13">
            <a:hlinkClick r:id="rId5" action="ppaction://hlinksldjump"/>
            <a:extLst>
              <a:ext uri="{FF2B5EF4-FFF2-40B4-BE49-F238E27FC236}">
                <a16:creationId xmlns:a16="http://schemas.microsoft.com/office/drawing/2014/main" id="{01CA2ADE-E9A2-E5C4-B9B5-50288822AC35}"/>
              </a:ext>
            </a:extLst>
          </p:cNvPr>
          <p:cNvSpPr/>
          <p:nvPr/>
        </p:nvSpPr>
        <p:spPr>
          <a:xfrm rot="10800000">
            <a:off x="755352" y="6095178"/>
            <a:ext cx="1712805" cy="64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69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AF9319C-2D9B-4868-AEAE-37298EA0F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15066" cy="6858000"/>
          </a:xfrm>
          <a:custGeom>
            <a:avLst/>
            <a:gdLst>
              <a:gd name="connsiteX0" fmla="*/ 0 w 5215066"/>
              <a:gd name="connsiteY0" fmla="*/ 0 h 6858000"/>
              <a:gd name="connsiteX1" fmla="*/ 3197713 w 5215066"/>
              <a:gd name="connsiteY1" fmla="*/ 0 h 6858000"/>
              <a:gd name="connsiteX2" fmla="*/ 3259787 w 5215066"/>
              <a:gd name="connsiteY2" fmla="*/ 39865 h 6858000"/>
              <a:gd name="connsiteX3" fmla="*/ 5215066 w 5215066"/>
              <a:gd name="connsiteY3" fmla="*/ 3723759 h 6858000"/>
              <a:gd name="connsiteX4" fmla="*/ 4202364 w 5215066"/>
              <a:gd name="connsiteY4" fmla="*/ 6549681 h 6858000"/>
              <a:gd name="connsiteX5" fmla="*/ 3922635 w 5215066"/>
              <a:gd name="connsiteY5" fmla="*/ 6858000 h 6858000"/>
              <a:gd name="connsiteX6" fmla="*/ 0 w 521506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5066" h="6858000">
                <a:moveTo>
                  <a:pt x="0" y="0"/>
                </a:moveTo>
                <a:lnTo>
                  <a:pt x="3197713" y="0"/>
                </a:lnTo>
                <a:lnTo>
                  <a:pt x="3259787" y="39865"/>
                </a:lnTo>
                <a:cubicBezTo>
                  <a:pt x="4439462" y="838237"/>
                  <a:pt x="5215066" y="2190263"/>
                  <a:pt x="5215066" y="3723759"/>
                </a:cubicBezTo>
                <a:cubicBezTo>
                  <a:pt x="5215066" y="4797206"/>
                  <a:pt x="4835020" y="5781733"/>
                  <a:pt x="4202364" y="6549681"/>
                </a:cubicBezTo>
                <a:lnTo>
                  <a:pt x="39226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EC213E-F4DB-A14C-0D3C-FB79CF5B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86" y="1502036"/>
            <a:ext cx="3447288" cy="33422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i="1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 Immerse yourself in another culture</a:t>
            </a:r>
            <a:br>
              <a:rPr lang="en-US" sz="2600" i="1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600" i="1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 Unique class offerings</a:t>
            </a:r>
            <a:br>
              <a:rPr lang="en-US" sz="2600" i="1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600" i="1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 Fun, but challenging experience</a:t>
            </a:r>
            <a:br>
              <a:rPr lang="en-US" sz="2600" i="1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600" i="1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 Study Abroad makes you stand out. </a:t>
            </a:r>
            <a:endParaRPr lang="en-US" sz="2600" i="1" kern="1200" spc="100" baseline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9CEBD-69C7-A19C-E70B-AC99F9503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686" y="1128811"/>
            <a:ext cx="3447287" cy="112636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200" b="1">
                <a:solidFill>
                  <a:schemeClr val="bg1"/>
                </a:solidFill>
              </a:rPr>
              <a:t>Why Study Abroad? 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9842F8A-22B8-72FF-668E-0BF6890D13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935659"/>
              </p:ext>
            </p:extLst>
          </p:nvPr>
        </p:nvGraphicFramePr>
        <p:xfrm>
          <a:off x="5796500" y="1128811"/>
          <a:ext cx="5640399" cy="4657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16494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22" name="Straight Connector 10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2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94C616-EA5A-B552-E492-665740AC91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3000"/>
          </a:blip>
          <a:srcRect l="17963" r="6481"/>
          <a:stretch/>
        </p:blipFill>
        <p:spPr>
          <a:xfrm>
            <a:off x="0" y="1005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A4F7A3-21F9-3013-2EF3-EB09997C3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1" y="1870164"/>
            <a:ext cx="9052560" cy="354617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2300" b="1" dirty="0"/>
              <a:t>Anywhere you can earn credits for your major!</a:t>
            </a:r>
            <a:br>
              <a:rPr lang="en-US" sz="2300" b="1" dirty="0"/>
            </a:br>
            <a:br>
              <a:rPr lang="en-US" sz="2300" b="1" dirty="0"/>
            </a:br>
            <a:r>
              <a:rPr lang="en-US" sz="2300" dirty="0"/>
              <a:t>The options are wide open for History students:</a:t>
            </a:r>
            <a:br>
              <a:rPr lang="en-US" sz="2300" dirty="0"/>
            </a:br>
            <a:r>
              <a:rPr lang="en-US" sz="2300" dirty="0"/>
              <a:t>- Europe, Asia, Latin America, Oceania</a:t>
            </a:r>
            <a:r>
              <a:rPr lang="en-US" sz="2300"/>
              <a:t>, and Africa</a:t>
            </a:r>
            <a:r>
              <a:rPr lang="en-US" sz="2300" dirty="0"/>
              <a:t>.</a:t>
            </a:r>
            <a:br>
              <a:rPr lang="en-US" sz="2300" dirty="0"/>
            </a:br>
            <a:br>
              <a:rPr lang="en-US" sz="2300" dirty="0"/>
            </a:br>
            <a:br>
              <a:rPr lang="en-US" sz="2300" dirty="0"/>
            </a:br>
            <a:br>
              <a:rPr lang="en-US" sz="2300" dirty="0"/>
            </a:br>
            <a:br>
              <a:rPr lang="en-US" sz="2300" dirty="0"/>
            </a:br>
            <a:r>
              <a:rPr lang="en-US" sz="2300" b="1" dirty="0"/>
              <a:t>Highlighted History Programs:</a:t>
            </a:r>
            <a:br>
              <a:rPr lang="en-US" sz="2300" b="1" dirty="0"/>
            </a:br>
            <a:r>
              <a:rPr lang="en-US" sz="2300" dirty="0"/>
              <a:t>- Palazzi (Florence, Italy)</a:t>
            </a:r>
            <a:br>
              <a:rPr lang="en-US" sz="2300" dirty="0"/>
            </a:br>
            <a:r>
              <a:rPr lang="en-US" sz="2300" dirty="0"/>
              <a:t>- ISA Language, Literature &amp; Culture (Cuzco, Peru)</a:t>
            </a:r>
            <a:br>
              <a:rPr lang="en-US" sz="2300" dirty="0"/>
            </a:br>
            <a:br>
              <a:rPr lang="en-US" sz="2300" dirty="0"/>
            </a:br>
            <a:r>
              <a:rPr lang="en-US" sz="2300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140B1A-1089-0012-116B-BBFE31B9B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8672" y="439205"/>
            <a:ext cx="9052560" cy="704088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200" b="1" dirty="0"/>
              <a:t>Where Can You Study Abroad? </a:t>
            </a:r>
          </a:p>
        </p:txBody>
      </p:sp>
      <p:cxnSp>
        <p:nvCxnSpPr>
          <p:cNvPr id="24" name="Straight Connector 14">
            <a:extLst>
              <a:ext uri="{FF2B5EF4-FFF2-40B4-BE49-F238E27FC236}">
                <a16:creationId xmlns:a16="http://schemas.microsoft.com/office/drawing/2014/main" id="{D81E42A3-743C-4C15-9DA8-93AA9AEBF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143293"/>
            <a:ext cx="0" cy="57147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1143293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7" name="Rectangle: Rounded Corners 6">
            <a:hlinkClick r:id="rId3" action="ppaction://hlinksldjump"/>
            <a:extLst>
              <a:ext uri="{FF2B5EF4-FFF2-40B4-BE49-F238E27FC236}">
                <a16:creationId xmlns:a16="http://schemas.microsoft.com/office/drawing/2014/main" id="{2E0BD253-D480-1188-5C7F-725D1BA5BE26}"/>
              </a:ext>
            </a:extLst>
          </p:cNvPr>
          <p:cNvSpPr/>
          <p:nvPr/>
        </p:nvSpPr>
        <p:spPr>
          <a:xfrm>
            <a:off x="1008672" y="6006347"/>
            <a:ext cx="2463842" cy="520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Palazzi Program Info</a:t>
            </a:r>
          </a:p>
        </p:txBody>
      </p:sp>
      <p:sp>
        <p:nvSpPr>
          <p:cNvPr id="8" name="Rectangle: Rounded Corners 7">
            <a:hlinkClick r:id="rId4" action="ppaction://hlinksldjump"/>
            <a:extLst>
              <a:ext uri="{FF2B5EF4-FFF2-40B4-BE49-F238E27FC236}">
                <a16:creationId xmlns:a16="http://schemas.microsoft.com/office/drawing/2014/main" id="{8EF9F67E-616A-E5BD-5736-141CFC198EF7}"/>
              </a:ext>
            </a:extLst>
          </p:cNvPr>
          <p:cNvSpPr/>
          <p:nvPr/>
        </p:nvSpPr>
        <p:spPr>
          <a:xfrm>
            <a:off x="4152530" y="6006347"/>
            <a:ext cx="2650942" cy="520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ISA Peru Program Info</a:t>
            </a:r>
          </a:p>
        </p:txBody>
      </p:sp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id="{C16A45A8-39CA-7039-4C04-C939CC8134C8}"/>
              </a:ext>
            </a:extLst>
          </p:cNvPr>
          <p:cNvSpPr/>
          <p:nvPr/>
        </p:nvSpPr>
        <p:spPr>
          <a:xfrm>
            <a:off x="7701094" y="6006347"/>
            <a:ext cx="2969702" cy="520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Additional Study Abroad Information</a:t>
            </a:r>
          </a:p>
        </p:txBody>
      </p:sp>
    </p:spTree>
    <p:extLst>
      <p:ext uri="{BB962C8B-B14F-4D97-AF65-F5344CB8AC3E}">
        <p14:creationId xmlns:p14="http://schemas.microsoft.com/office/powerpoint/2010/main" val="1267284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52EB2-70EE-852C-8456-E9FCD2FD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51" y="1325461"/>
            <a:ext cx="4706571" cy="52080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- </a:t>
            </a:r>
            <a:r>
              <a:rPr lang="en-US" sz="180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Dates: Pick from a variety of 3- or 4-week class sessions during the summer. </a:t>
            </a:r>
            <a:br>
              <a:rPr lang="en-US" sz="1800" i="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80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- Credits Earned: 3 credits</a:t>
            </a:r>
            <a:br>
              <a:rPr lang="en-US" sz="1800" i="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80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- Location: Florence, Italy</a:t>
            </a:r>
            <a:br>
              <a:rPr lang="en-US" sz="1800" i="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80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- University: Florence University of the Arts (FUA)</a:t>
            </a:r>
            <a:br>
              <a:rPr lang="en-US" sz="1800" i="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80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- GPA Minimum: 2.5</a:t>
            </a:r>
            <a:br>
              <a:rPr lang="en-US" sz="1800" i="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80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- Application Deadline: September 1</a:t>
            </a:r>
            <a:r>
              <a:rPr lang="en-US" sz="1800" i="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st</a:t>
            </a:r>
            <a:r>
              <a:rPr lang="en-US" sz="180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br>
              <a:rPr lang="en-US" sz="1800" i="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80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- Cost: $2,950-$4,500, including tuition and application fee. </a:t>
            </a:r>
            <a:br>
              <a:rPr lang="en-US" sz="1800" i="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C1785-0EBD-D1C9-E12A-0E5129DC6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728" y="324487"/>
            <a:ext cx="10671048" cy="82296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/>
              <a:t>Palazzi Program Details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3AC12B-0E2B-1F5F-C928-98877F42CCB0}"/>
              </a:ext>
            </a:extLst>
          </p:cNvPr>
          <p:cNvSpPr/>
          <p:nvPr/>
        </p:nvSpPr>
        <p:spPr>
          <a:xfrm>
            <a:off x="4070058" y="5805182"/>
            <a:ext cx="4051883" cy="728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Check out the </a:t>
            </a:r>
            <a:r>
              <a:rPr lang="en-US" dirty="0">
                <a:hlinkClick r:id="rId2"/>
              </a:rPr>
              <a:t>Program</a:t>
            </a:r>
            <a:r>
              <a:rPr lang="en-US" dirty="0"/>
              <a:t> page for Additional Information!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F4917D-8D51-F151-A243-74610B130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252" y="1939357"/>
            <a:ext cx="5976102" cy="30739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73442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  <a:lumOff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A6F638-42C5-2CCD-122F-C858357E1E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1285292" y="0"/>
            <a:ext cx="9453465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effectLst>
            <a:outerShdw blurRad="50800" dist="50800" dir="5400000" algn="ctr" rotWithShape="0">
              <a:srgbClr val="000000">
                <a:alpha val="0"/>
              </a:srgbClr>
            </a:outerShdw>
            <a:reflection endPos="0" dist="50800" dir="5400000" sy="-100000" algn="bl" rotWithShape="0"/>
            <a:softEdge rad="2667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D8D511-711B-BD21-D166-4D3DD06DB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243" y="402462"/>
            <a:ext cx="9156588" cy="1308892"/>
          </a:xfrm>
        </p:spPr>
        <p:txBody>
          <a:bodyPr>
            <a:noAutofit/>
          </a:bodyPr>
          <a:lstStyle/>
          <a:p>
            <a:pPr algn="ctr"/>
            <a:r>
              <a:rPr lang="en-US" sz="5400" b="1" i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Offered History Courses: Palazzi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25C6E9-CA28-110F-DCFD-1EBFB9668930}"/>
              </a:ext>
            </a:extLst>
          </p:cNvPr>
          <p:cNvSpPr txBox="1"/>
          <p:nvPr/>
        </p:nvSpPr>
        <p:spPr>
          <a:xfrm>
            <a:off x="1999451" y="1711354"/>
            <a:ext cx="37498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Italian Civilization and Culture: History and Religion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Focuses 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Northern vs. Southern Italy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Proximity of Middle East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Central Italian Culture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03DC68-142F-B7A9-579C-DEE649551E45}"/>
              </a:ext>
            </a:extLst>
          </p:cNvPr>
          <p:cNvSpPr txBox="1"/>
          <p:nvPr/>
        </p:nvSpPr>
        <p:spPr>
          <a:xfrm>
            <a:off x="6588501" y="1711354"/>
            <a:ext cx="36659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Florentine Art Walks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Understand cultural roots from the Roman foundation to the Contemporary Zeitgeist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Learn about central historical influences from the Florentine Guilds to Michelangelo.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AC0560-EEE3-B7E1-E1CF-A966C35E4ADA}"/>
              </a:ext>
            </a:extLst>
          </p:cNvPr>
          <p:cNvSpPr txBox="1"/>
          <p:nvPr/>
        </p:nvSpPr>
        <p:spPr>
          <a:xfrm>
            <a:off x="1453243" y="6204858"/>
            <a:ext cx="3749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*Courses are subject to change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62E31F-E68F-57FC-EBD4-168012D03991}"/>
              </a:ext>
            </a:extLst>
          </p:cNvPr>
          <p:cNvSpPr txBox="1"/>
          <p:nvPr/>
        </p:nvSpPr>
        <p:spPr>
          <a:xfrm>
            <a:off x="2172749" y="4001549"/>
            <a:ext cx="37498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Contemporary Mafia and </a:t>
            </a:r>
            <a:r>
              <a:rPr lang="en-US" b="1" dirty="0" err="1">
                <a:solidFill>
                  <a:schemeClr val="bg1"/>
                </a:solidFill>
              </a:rPr>
              <a:t>Antimafia</a:t>
            </a: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Explore the structural aspects of mafia operations.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Analyze contemporary cultural features of mafia-related groups and illegal markets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63D5B-3CDB-9229-AAC6-8A7D47E1B904}"/>
              </a:ext>
            </a:extLst>
          </p:cNvPr>
          <p:cNvSpPr txBox="1"/>
          <p:nvPr/>
        </p:nvSpPr>
        <p:spPr>
          <a:xfrm>
            <a:off x="6694415" y="4001549"/>
            <a:ext cx="34982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History of the Italian Renaissance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Explore the Renaissance period circa 1350-1550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Understand social, political, economic, etc. aspects of the period.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Focuses on Renaissance Humanism</a:t>
            </a:r>
          </a:p>
        </p:txBody>
      </p:sp>
    </p:spTree>
    <p:extLst>
      <p:ext uri="{BB962C8B-B14F-4D97-AF65-F5344CB8AC3E}">
        <p14:creationId xmlns:p14="http://schemas.microsoft.com/office/powerpoint/2010/main" val="1235447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-3177" y="66751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CD14F0CE-4A68-4F5C-AC85-FF283F924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76934" y="0"/>
            <a:ext cx="5215066" cy="6858000"/>
          </a:xfrm>
          <a:custGeom>
            <a:avLst/>
            <a:gdLst>
              <a:gd name="connsiteX0" fmla="*/ 0 w 5215066"/>
              <a:gd name="connsiteY0" fmla="*/ 0 h 6858000"/>
              <a:gd name="connsiteX1" fmla="*/ 3197713 w 5215066"/>
              <a:gd name="connsiteY1" fmla="*/ 0 h 6858000"/>
              <a:gd name="connsiteX2" fmla="*/ 3259787 w 5215066"/>
              <a:gd name="connsiteY2" fmla="*/ 39865 h 6858000"/>
              <a:gd name="connsiteX3" fmla="*/ 5215066 w 5215066"/>
              <a:gd name="connsiteY3" fmla="*/ 3723759 h 6858000"/>
              <a:gd name="connsiteX4" fmla="*/ 4202364 w 5215066"/>
              <a:gd name="connsiteY4" fmla="*/ 6549681 h 6858000"/>
              <a:gd name="connsiteX5" fmla="*/ 3922635 w 5215066"/>
              <a:gd name="connsiteY5" fmla="*/ 6858000 h 6858000"/>
              <a:gd name="connsiteX6" fmla="*/ 0 w 521506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5066" h="6858000">
                <a:moveTo>
                  <a:pt x="0" y="0"/>
                </a:moveTo>
                <a:lnTo>
                  <a:pt x="3197713" y="0"/>
                </a:lnTo>
                <a:lnTo>
                  <a:pt x="3259787" y="39865"/>
                </a:lnTo>
                <a:cubicBezTo>
                  <a:pt x="4439462" y="838237"/>
                  <a:pt x="5215066" y="2190263"/>
                  <a:pt x="5215066" y="3723759"/>
                </a:cubicBezTo>
                <a:cubicBezTo>
                  <a:pt x="5215066" y="4797206"/>
                  <a:pt x="4835020" y="5781733"/>
                  <a:pt x="4202364" y="6549681"/>
                </a:cubicBezTo>
                <a:lnTo>
                  <a:pt x="39226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1F68BD-7D71-B8BC-8924-57F8FD026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2054" y="1357952"/>
            <a:ext cx="3940007" cy="151859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600" b="1" i="1" kern="1200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Excursion and Cultural Activity Opportunities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B8B8B-6CB7-0987-43BE-A7C122245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2054" y="2876549"/>
            <a:ext cx="4175646" cy="35909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i="0" dirty="0">
                <a:solidFill>
                  <a:schemeClr val="bg1"/>
                </a:solidFill>
              </a:rPr>
              <a:t>- Wine Tasting in Tuscany</a:t>
            </a:r>
          </a:p>
          <a:p>
            <a:pPr>
              <a:lnSpc>
                <a:spcPct val="90000"/>
              </a:lnSpc>
            </a:pPr>
            <a:r>
              <a:rPr lang="en-US" sz="2400" i="0" dirty="0">
                <a:solidFill>
                  <a:schemeClr val="bg1"/>
                </a:solidFill>
              </a:rPr>
              <a:t>- Cinque Terre</a:t>
            </a:r>
          </a:p>
          <a:p>
            <a:pPr>
              <a:lnSpc>
                <a:spcPct val="90000"/>
              </a:lnSpc>
            </a:pPr>
            <a:r>
              <a:rPr lang="en-US" sz="2400" i="0" dirty="0">
                <a:solidFill>
                  <a:schemeClr val="bg1"/>
                </a:solidFill>
              </a:rPr>
              <a:t>- Firenze</a:t>
            </a:r>
          </a:p>
          <a:p>
            <a:pPr>
              <a:lnSpc>
                <a:spcPct val="90000"/>
              </a:lnSpc>
            </a:pPr>
            <a:r>
              <a:rPr lang="en-US" sz="2400" i="0" dirty="0">
                <a:solidFill>
                  <a:schemeClr val="bg1"/>
                </a:solidFill>
              </a:rPr>
              <a:t>- Ferrari Factory</a:t>
            </a:r>
          </a:p>
          <a:p>
            <a:pPr>
              <a:lnSpc>
                <a:spcPct val="90000"/>
              </a:lnSpc>
            </a:pPr>
            <a:r>
              <a:rPr lang="en-US" sz="2400" i="0" dirty="0">
                <a:solidFill>
                  <a:schemeClr val="bg1"/>
                </a:solidFill>
              </a:rPr>
              <a:t>- Venice</a:t>
            </a:r>
          </a:p>
          <a:p>
            <a:pPr>
              <a:lnSpc>
                <a:spcPct val="90000"/>
              </a:lnSpc>
            </a:pPr>
            <a:r>
              <a:rPr lang="en-US" sz="2400" i="0" dirty="0">
                <a:solidFill>
                  <a:schemeClr val="bg1"/>
                </a:solidFill>
              </a:rPr>
              <a:t>- Pompeii</a:t>
            </a:r>
          </a:p>
          <a:p>
            <a:pPr>
              <a:lnSpc>
                <a:spcPct val="90000"/>
              </a:lnSpc>
            </a:pPr>
            <a:r>
              <a:rPr lang="en-US" sz="2400" i="0" dirty="0">
                <a:solidFill>
                  <a:schemeClr val="bg1"/>
                </a:solidFill>
              </a:rPr>
              <a:t>- Leaning Tower of Pisa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FCB672-31E9-221F-D320-584F5C790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" y="1727305"/>
            <a:ext cx="5393371" cy="36000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548D2A-0902-AF5D-AA2F-BC1A2EBDD3BA}"/>
              </a:ext>
            </a:extLst>
          </p:cNvPr>
          <p:cNvSpPr txBox="1"/>
          <p:nvPr/>
        </p:nvSpPr>
        <p:spPr>
          <a:xfrm>
            <a:off x="398122" y="5446358"/>
            <a:ext cx="359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*Listed excursions may require arranging yourself</a:t>
            </a:r>
          </a:p>
        </p:txBody>
      </p:sp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4095E96B-0CBD-7E41-4068-EB2D4309DE3D}"/>
              </a:ext>
            </a:extLst>
          </p:cNvPr>
          <p:cNvSpPr/>
          <p:nvPr/>
        </p:nvSpPr>
        <p:spPr>
          <a:xfrm rot="10800000">
            <a:off x="114300" y="6098943"/>
            <a:ext cx="2088859" cy="646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44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6">
            <a:extLst>
              <a:ext uri="{FF2B5EF4-FFF2-40B4-BE49-F238E27FC236}">
                <a16:creationId xmlns:a16="http://schemas.microsoft.com/office/drawing/2014/main" id="{72411438-92A5-42B0-9C54-EA4FB32AC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 useBgFill="1">
        <p:nvSpPr>
          <p:cNvPr id="20" name="Rectangle 12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63983E-D331-3E62-3031-5F12F5C2128D}"/>
              </a:ext>
            </a:extLst>
          </p:cNvPr>
          <p:cNvSpPr txBox="1"/>
          <p:nvPr/>
        </p:nvSpPr>
        <p:spPr>
          <a:xfrm>
            <a:off x="7885744" y="691762"/>
            <a:ext cx="3541205" cy="1706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ISA Peru Program Details</a:t>
            </a:r>
          </a:p>
        </p:txBody>
      </p:sp>
      <p:pic>
        <p:nvPicPr>
          <p:cNvPr id="6" name="Picture 5" descr="A group of people on a dock&#10;&#10;Description automatically generated with low confidence">
            <a:extLst>
              <a:ext uri="{FF2B5EF4-FFF2-40B4-BE49-F238E27FC236}">
                <a16:creationId xmlns:a16="http://schemas.microsoft.com/office/drawing/2014/main" id="{DC085D93-4964-5821-C143-561F2031C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53" y="1155789"/>
            <a:ext cx="6301805" cy="4159191"/>
          </a:xfrm>
          <a:prstGeom prst="rect">
            <a:avLst/>
          </a:prstGeom>
        </p:spPr>
      </p:pic>
      <p:cxnSp>
        <p:nvCxnSpPr>
          <p:cNvPr id="21" name="Straight Connector 14">
            <a:extLst>
              <a:ext uri="{FF2B5EF4-FFF2-40B4-BE49-F238E27FC236}">
                <a16:creationId xmlns:a16="http://schemas.microsoft.com/office/drawing/2014/main" id="{61A0812C-8DCE-4CA2-904B-A5A5C12CA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2660" y="1005840"/>
            <a:ext cx="0" cy="5852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C0AECBF-3F42-AA03-D121-6B7D2B9B68CF}"/>
              </a:ext>
            </a:extLst>
          </p:cNvPr>
          <p:cNvSpPr txBox="1"/>
          <p:nvPr/>
        </p:nvSpPr>
        <p:spPr>
          <a:xfrm>
            <a:off x="7888666" y="2623929"/>
            <a:ext cx="3541205" cy="371814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3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 Dates: January 27</a:t>
            </a:r>
            <a:r>
              <a:rPr lang="en-US" sz="2300" i="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en-US" sz="23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May 6</a:t>
            </a:r>
            <a:r>
              <a:rPr lang="en-US" sz="2300" i="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en-US" sz="23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2023 (recurring every Fall/Spring)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3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 Credits Earned: 12-17</a:t>
            </a:r>
            <a:br>
              <a:rPr lang="en-US" sz="23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3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 Location: Cuzco, Peru</a:t>
            </a:r>
            <a:br>
              <a:rPr lang="en-US" sz="23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3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 University: ISA Cusco Study Center</a:t>
            </a:r>
            <a:br>
              <a:rPr lang="en-US" sz="23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3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 GPA Minimum: 2.5</a:t>
            </a:r>
            <a:br>
              <a:rPr lang="en-US" sz="23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3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 Application Deadline: November 1</a:t>
            </a:r>
            <a:r>
              <a:rPr lang="en-US" sz="2300" i="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</a:t>
            </a:r>
            <a:r>
              <a:rPr lang="en-US" sz="23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2022</a:t>
            </a:r>
            <a:br>
              <a:rPr lang="en-US" sz="23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3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 Cost: $11,995, including Tuition, Meals, and more. </a:t>
            </a:r>
            <a:br>
              <a:rPr lang="en-US" sz="1500" i="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93F245-4077-3CFE-0D79-46FA974B532C}"/>
              </a:ext>
            </a:extLst>
          </p:cNvPr>
          <p:cNvSpPr/>
          <p:nvPr/>
        </p:nvSpPr>
        <p:spPr>
          <a:xfrm>
            <a:off x="2139253" y="5651619"/>
            <a:ext cx="3541204" cy="819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Check out the </a:t>
            </a:r>
            <a:r>
              <a:rPr lang="en-US" dirty="0">
                <a:hlinkClick r:id="rId3"/>
              </a:rPr>
              <a:t>Program</a:t>
            </a:r>
            <a:r>
              <a:rPr lang="en-US" dirty="0"/>
              <a:t> page for Additional Information!</a:t>
            </a:r>
          </a:p>
        </p:txBody>
      </p:sp>
    </p:spTree>
    <p:extLst>
      <p:ext uri="{BB962C8B-B14F-4D97-AF65-F5344CB8AC3E}">
        <p14:creationId xmlns:p14="http://schemas.microsoft.com/office/powerpoint/2010/main" val="1333337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083137-5D3B-1D3A-AB18-1EDD242156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1" cy="6827318"/>
          </a:xfrm>
          <a:prstGeom prst="rect">
            <a:avLst/>
          </a:prstGeom>
          <a:noFill/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BDD7FF-AEE8-A39C-B1FB-4E14E48A7B66}"/>
              </a:ext>
            </a:extLst>
          </p:cNvPr>
          <p:cNvSpPr txBox="1"/>
          <p:nvPr/>
        </p:nvSpPr>
        <p:spPr>
          <a:xfrm>
            <a:off x="1862357" y="411061"/>
            <a:ext cx="7516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ook Antiqua" panose="02040602050305030304" pitchFamily="18" charset="0"/>
              </a:rPr>
              <a:t>Offered Courses: ISA Peru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A48A38-6444-0CD0-C0D0-1EA746653F9D}"/>
              </a:ext>
            </a:extLst>
          </p:cNvPr>
          <p:cNvSpPr txBox="1"/>
          <p:nvPr/>
        </p:nvSpPr>
        <p:spPr>
          <a:xfrm>
            <a:off x="1551965" y="1518407"/>
            <a:ext cx="37918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History of the Incas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Focuses 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Pre-Incan Society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Rise of the Incan Empire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Andean Politics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Conquest and Colonialism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Traditional Classroom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EA7584-4FF1-3B9B-89E9-26D4358E9AD8}"/>
              </a:ext>
            </a:extLst>
          </p:cNvPr>
          <p:cNvSpPr txBox="1"/>
          <p:nvPr/>
        </p:nvSpPr>
        <p:spPr>
          <a:xfrm>
            <a:off x="6350468" y="1518407"/>
            <a:ext cx="36408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People and Cultures of Peru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Focuses 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Peru from Colonial to Modern times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Social and Environmental movements of Peru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Colonizing the Amazon and Slavery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Multidisciplinary Course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3C88C6-6963-3D08-D17C-D197F5A0E77D}"/>
              </a:ext>
            </a:extLst>
          </p:cNvPr>
          <p:cNvSpPr/>
          <p:nvPr/>
        </p:nvSpPr>
        <p:spPr>
          <a:xfrm>
            <a:off x="3092199" y="5233788"/>
            <a:ext cx="5343787" cy="10486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Complete Language Requirements </a:t>
            </a:r>
            <a:r>
              <a:rPr lang="en-US"/>
              <a:t>Abroad Too!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472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72411438-92A5-42B0-9C54-EA4FB32AC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37954A-7480-106D-0626-15E76B9017A8}"/>
              </a:ext>
            </a:extLst>
          </p:cNvPr>
          <p:cNvSpPr txBox="1"/>
          <p:nvPr/>
        </p:nvSpPr>
        <p:spPr>
          <a:xfrm>
            <a:off x="1068497" y="1063256"/>
            <a:ext cx="5312254" cy="154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Excursions and Cultural Opportunities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862825-C012-4895-A17E-F3D1F62D8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143293"/>
            <a:ext cx="0" cy="5714707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DB782BC-4499-C90E-1DC3-D54D99283F09}"/>
              </a:ext>
            </a:extLst>
          </p:cNvPr>
          <p:cNvSpPr txBox="1"/>
          <p:nvPr/>
        </p:nvSpPr>
        <p:spPr>
          <a:xfrm>
            <a:off x="1068497" y="2933390"/>
            <a:ext cx="5312254" cy="2861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2880" indent="-28575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Puno &amp; Lake Titicaca</a:t>
            </a:r>
          </a:p>
          <a:p>
            <a:pPr marL="182880" indent="-28575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Machu Picchu</a:t>
            </a:r>
          </a:p>
          <a:p>
            <a:pPr marL="182880" indent="-28575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Sacred Valley</a:t>
            </a:r>
          </a:p>
          <a:p>
            <a:pPr marL="182880" indent="-28575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Cultural Activities in Cusco</a:t>
            </a:r>
          </a:p>
          <a:p>
            <a:pPr marL="182880" indent="-28575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Puerto Maldonado</a:t>
            </a:r>
          </a:p>
          <a:p>
            <a:pPr marL="182880" indent="-28575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Arequipa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AF8A158-E51E-4253-820B-3970F7397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6934" y="0"/>
            <a:ext cx="5215066" cy="6858000"/>
          </a:xfrm>
          <a:custGeom>
            <a:avLst/>
            <a:gdLst>
              <a:gd name="connsiteX0" fmla="*/ 2017353 w 5215066"/>
              <a:gd name="connsiteY0" fmla="*/ 0 h 6858000"/>
              <a:gd name="connsiteX1" fmla="*/ 5215066 w 5215066"/>
              <a:gd name="connsiteY1" fmla="*/ 0 h 6858000"/>
              <a:gd name="connsiteX2" fmla="*/ 5215066 w 5215066"/>
              <a:gd name="connsiteY2" fmla="*/ 6858000 h 6858000"/>
              <a:gd name="connsiteX3" fmla="*/ 1292431 w 5215066"/>
              <a:gd name="connsiteY3" fmla="*/ 6858000 h 6858000"/>
              <a:gd name="connsiteX4" fmla="*/ 1012702 w 5215066"/>
              <a:gd name="connsiteY4" fmla="*/ 6549681 h 6858000"/>
              <a:gd name="connsiteX5" fmla="*/ 0 w 5215066"/>
              <a:gd name="connsiteY5" fmla="*/ 3723759 h 6858000"/>
              <a:gd name="connsiteX6" fmla="*/ 1955279 w 5215066"/>
              <a:gd name="connsiteY6" fmla="*/ 398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5066" h="6858000">
                <a:moveTo>
                  <a:pt x="2017353" y="0"/>
                </a:moveTo>
                <a:lnTo>
                  <a:pt x="5215066" y="0"/>
                </a:lnTo>
                <a:lnTo>
                  <a:pt x="5215066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8FE9F6-112F-E757-DB4A-FC8750D37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087" y="2247834"/>
            <a:ext cx="3434963" cy="2267075"/>
          </a:xfrm>
          <a:prstGeom prst="rect">
            <a:avLst/>
          </a:prstGeom>
        </p:spPr>
      </p:pic>
      <p:sp>
        <p:nvSpPr>
          <p:cNvPr id="17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8FA5A3-B0CA-A866-5142-24498083194C}"/>
              </a:ext>
            </a:extLst>
          </p:cNvPr>
          <p:cNvSpPr txBox="1"/>
          <p:nvPr/>
        </p:nvSpPr>
        <p:spPr>
          <a:xfrm>
            <a:off x="3812703" y="6217092"/>
            <a:ext cx="333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*All Excursions Available Through ISA</a:t>
            </a:r>
          </a:p>
        </p:txBody>
      </p:sp>
      <p:sp>
        <p:nvSpPr>
          <p:cNvPr id="6" name="Arrow: Right 5">
            <a:hlinkClick r:id="rId3" action="ppaction://hlinksldjump"/>
            <a:extLst>
              <a:ext uri="{FF2B5EF4-FFF2-40B4-BE49-F238E27FC236}">
                <a16:creationId xmlns:a16="http://schemas.microsoft.com/office/drawing/2014/main" id="{D6249828-4EAF-848A-88A6-B921CA97B56C}"/>
              </a:ext>
            </a:extLst>
          </p:cNvPr>
          <p:cNvSpPr/>
          <p:nvPr/>
        </p:nvSpPr>
        <p:spPr>
          <a:xfrm rot="10800000">
            <a:off x="918502" y="6041709"/>
            <a:ext cx="2382473" cy="658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91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HeadlinesVTI">
  <a:themeElements>
    <a:clrScheme name="AnalogousFromLightSeedRightStep">
      <a:dk1>
        <a:srgbClr val="000000"/>
      </a:dk1>
      <a:lt1>
        <a:srgbClr val="FFFFFF"/>
      </a:lt1>
      <a:dk2>
        <a:srgbClr val="2B3A21"/>
      </a:dk2>
      <a:lt2>
        <a:srgbClr val="E7E8E2"/>
      </a:lt2>
      <a:accent1>
        <a:srgbClr val="9B96C6"/>
      </a:accent1>
      <a:accent2>
        <a:srgbClr val="9E7FBA"/>
      </a:accent2>
      <a:accent3>
        <a:srgbClr val="C193C4"/>
      </a:accent3>
      <a:accent4>
        <a:srgbClr val="BA7FA5"/>
      </a:accent4>
      <a:accent5>
        <a:srgbClr val="C696A1"/>
      </a:accent5>
      <a:accent6>
        <a:srgbClr val="BA8A7F"/>
      </a:accent6>
      <a:hlink>
        <a:srgbClr val="818751"/>
      </a:hlink>
      <a:folHlink>
        <a:srgbClr val="7F7F7F"/>
      </a:folHlink>
    </a:clrScheme>
    <a:fontScheme name="Custom 211">
      <a:majorFont>
        <a:latin typeface="Sitka Banner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8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6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VTI" id="{66EB4A02-0C0F-47F1-9F48-4E6882B9F967}" vid="{F3552358-4452-4FDA-9568-4F5DA32F7A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732</Words>
  <Application>Microsoft Office PowerPoint</Application>
  <PresentationFormat>Widescreen</PresentationFormat>
  <Paragraphs>84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Avenir Next LT Pro</vt:lpstr>
      <vt:lpstr>Book Antiqua</vt:lpstr>
      <vt:lpstr>Calibri</vt:lpstr>
      <vt:lpstr>Calibri Light</vt:lpstr>
      <vt:lpstr>Sitka Banner</vt:lpstr>
      <vt:lpstr>HeadlinesVTI</vt:lpstr>
      <vt:lpstr>Studying Abroad for History</vt:lpstr>
      <vt:lpstr>- Immerse yourself in another culture - Unique class offerings - Fun, but challenging experience - Study Abroad makes you stand out. </vt:lpstr>
      <vt:lpstr>Anywhere you can earn credits for your major!  The options are wide open for History students: - Europe, Asia, Latin America, Oceania, and Africa.     Highlighted History Programs: - Palazzi (Florence, Italy) - ISA Language, Literature &amp; Culture (Cuzco, Peru)   </vt:lpstr>
      <vt:lpstr>- Dates: Pick from a variety of 3- or 4-week class sessions during the summer.  - Credits Earned: 3 credits - Location: Florence, Italy - University: Florence University of the Arts (FUA) - GPA Minimum: 2.5 - Application Deadline: September 1st  - Cost: $2,950-$4,500, including tuition and application fee.  </vt:lpstr>
      <vt:lpstr>Offered History Courses: Palazzi</vt:lpstr>
      <vt:lpstr>Excursion and Cultural Activity Opportunities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Studying Abroad for History</dc:title>
  <dc:creator>Aaron David Bellamy (dbellamy)</dc:creator>
  <cp:lastModifiedBy>Aaron David Bellamy (dbellamy)</cp:lastModifiedBy>
  <cp:revision>8</cp:revision>
  <dcterms:created xsi:type="dcterms:W3CDTF">2022-06-29T15:08:03Z</dcterms:created>
  <dcterms:modified xsi:type="dcterms:W3CDTF">2022-07-15T13:33:11Z</dcterms:modified>
</cp:coreProperties>
</file>