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62" r:id="rId4"/>
    <p:sldId id="265" r:id="rId5"/>
    <p:sldId id="264" r:id="rId6"/>
    <p:sldId id="263" r:id="rId7"/>
    <p:sldId id="266" r:id="rId8"/>
    <p:sldId id="258" r:id="rId9"/>
    <p:sldId id="267" r:id="rId10"/>
    <p:sldId id="260" r:id="rId11"/>
    <p:sldId id="259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3102-F45A-4040-9869-237EC49F7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F41957-D1BF-40FC-9FBC-1A334F907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EFC22-3D89-4803-930A-FA18B5F57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8747-4367-4BD2-8D51-C97E202738E2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E4C7A-7FE2-4898-B95C-495BD73B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A9C4E-DDA8-4498-BE71-27523ABA4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821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35190-6B2B-4B0C-A9F2-1BFAB3EF5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E5B5F-17A1-49B3-9453-6765B8D24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8A337-5BF9-48A0-B488-B0E80A370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833E-1B6D-415F-AD29-75AE8C43BD0D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C23EE-58D3-4AF9-9183-6652A384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8D80E-8630-4E3F-8387-99BD889AF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19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221CB7-65D8-4951-8FC2-4AE72CB486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BD8854-73B0-4D1C-BA1A-2AB0B0AFF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A9119-0A29-4043-9DB0-6B1C8363E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596F-08A7-4B70-989A-F2B1CF31E66B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AD17B-163B-4893-988B-43D45A016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B87C1-18DC-46B7-BF91-E7921844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5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10657-239B-4A23-9DB2-0A4BAAAA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A3B5D-5860-45C1-93C4-4541C557D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14E85-67AD-4461-A3AF-73997B26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5A3C-5767-4844-A0A3-83778C2E5409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189CF-1226-443C-9884-DBD6EB85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F58DE-D572-45EA-8E58-4AA30F352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DFF7F-4385-4747-BE9A-BAB017A9A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64454-2913-4360-92C9-604B7E026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DBA3F-DAB9-4159-80A6-4DCF9EC72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07A8-A5CF-4D38-AB86-7EDDA87A85D4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8637B-1101-4668-9747-F7062982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D0195-A777-46A2-A52C-3B2A99FD1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68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DF2-D88C-4766-9FD1-C7FFDC946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E4DA5-8636-4DD4-8525-8ACF643C6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699FCB-5FC0-4E70-9842-6D03D4361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4A246-AFC7-41A7-8DD7-7E0CBA042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CD27C-8599-43EF-BA1D-14DDC1946E0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F5842-D0AD-4F28-8384-D3EA0CCF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B40D79-B686-4048-82A5-1910A1F3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2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5754E-D614-43F4-8231-16573B788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E79E2-9CC9-4919-B313-286D80AD8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68C95-83E4-4D43-BD7D-F0A715E78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8880CE-460B-4CF8-8ED7-D1D3C6A4A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553E51-4138-4BB1-8256-A480E83F1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EAFE03-9E52-45EE-B629-576D4A02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3D99-809A-49C0-96E5-4250D0B498EE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5D93C3-FEB3-4C90-BB31-10110A132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2ADB5E-295B-4E74-AB9A-97A93840C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20C6C-8B34-4040-8568-1FBED0809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CE1ACA-4B3F-4135-A8D5-84FC7628C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DE9B-B678-4EFB-BB7D-A4370204A0B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006E6-27F9-490A-A9C3-7BE28C412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725EE1-CBAA-47A3-81A9-346FEF41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82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5A459B-81AC-460C-A0AC-F09FE7A70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12DA-F765-4142-A6A3-A8ED7235E082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E29BB3-51CF-42A4-8FE2-693E2500F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16E22-35D1-4DAB-BAE3-14130CE2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26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16D82-4EBB-453E-972D-F07D1A2C5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169E1-9177-4BF9-8C90-3C327E949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39ED0-ABE6-4ED6-980F-B9E94D295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EC14B-5DBA-43C6-91F7-D0639C70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77FD-7DE6-41D4-930D-AC99F5AFE54E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B43D2-9DFE-4B97-9D2D-3F16BA869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0F565-824D-4A8D-A96B-AE2916C98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36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ADF80-C024-49E6-A458-3B2B468E8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D3C9D-4CE7-4628-AC5E-9FD00430E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0DED7-48DB-492F-A8D5-9531A5842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D9E29-BD8B-49EC-AB2A-D7F3910B2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5526-7079-4B7B-987C-1B5FAE11A0FF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80F3F-5153-409F-B48C-65FEFAE8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7E1F5-A545-4427-A48C-0D942DAD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9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F8DDE5-60B4-4F9D-8179-1A632DE88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3D017-CF03-409E-ABA0-95C27F2CB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C34C8-00E9-4282-BA0F-3C1F77A27A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D0CC-082F-4160-86E5-0D6041F12778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82F0D-13F3-4F0A-8B74-8B01968E19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DDF91-BFFF-4875-8861-BC86FE6DC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1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tif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tif"/><Relationship Id="rId4" Type="http://schemas.openxmlformats.org/officeDocument/2006/relationships/image" Target="../media/image7.tif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482A7D0-DB09-4EBA-8D52-E6A5934B6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A3688C8-DFCE-4CCD-BCF0-5FB239E5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410"/>
            <a:ext cx="7005134" cy="4827590"/>
          </a:xfrm>
          <a:custGeom>
            <a:avLst/>
            <a:gdLst>
              <a:gd name="connsiteX0" fmla="*/ 1974535 w 7005134"/>
              <a:gd name="connsiteY0" fmla="*/ 0 h 4827590"/>
              <a:gd name="connsiteX1" fmla="*/ 7003848 w 7005134"/>
              <a:gd name="connsiteY1" fmla="*/ 4776721 h 4827590"/>
              <a:gd name="connsiteX2" fmla="*/ 7005134 w 7005134"/>
              <a:gd name="connsiteY2" fmla="*/ 4827590 h 4827590"/>
              <a:gd name="connsiteX3" fmla="*/ 0 w 7005134"/>
              <a:gd name="connsiteY3" fmla="*/ 4827590 h 4827590"/>
              <a:gd name="connsiteX4" fmla="*/ 0 w 7005134"/>
              <a:gd name="connsiteY4" fmla="*/ 402231 h 4827590"/>
              <a:gd name="connsiteX5" fmla="*/ 14349 w 7005134"/>
              <a:gd name="connsiteY5" fmla="*/ 395744 h 4827590"/>
              <a:gd name="connsiteX6" fmla="*/ 1974535 w 7005134"/>
              <a:gd name="connsiteY6" fmla="*/ 0 h 4827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05134" h="4827590">
                <a:moveTo>
                  <a:pt x="1974535" y="0"/>
                </a:moveTo>
                <a:cubicBezTo>
                  <a:pt x="4668853" y="0"/>
                  <a:pt x="6868971" y="2115921"/>
                  <a:pt x="7003848" y="4776721"/>
                </a:cubicBezTo>
                <a:lnTo>
                  <a:pt x="7005134" y="4827590"/>
                </a:lnTo>
                <a:lnTo>
                  <a:pt x="0" y="4827590"/>
                </a:lnTo>
                <a:lnTo>
                  <a:pt x="0" y="402231"/>
                </a:lnTo>
                <a:lnTo>
                  <a:pt x="14349" y="395744"/>
                </a:lnTo>
                <a:cubicBezTo>
                  <a:pt x="616832" y="140915"/>
                  <a:pt x="1279227" y="0"/>
                  <a:pt x="1974535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D70179-9234-45A1-8E06-EFEFF6161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8240" y="1122363"/>
            <a:ext cx="6339840" cy="2387600"/>
          </a:xfrm>
        </p:spPr>
        <p:txBody>
          <a:bodyPr>
            <a:normAutofit/>
          </a:bodyPr>
          <a:lstStyle/>
          <a:p>
            <a:pPr algn="l"/>
            <a:r>
              <a:rPr lang="en-US" sz="3100" b="1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 Data Science Approach to Predicting Poverty Using Socio-Economic Indicators – The Case of Shelby County and City of Memphis</a:t>
            </a:r>
            <a:endParaRPr lang="en-US" sz="31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868C32-D4C5-4F4C-8369-4FAD20490E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240" y="4700588"/>
            <a:ext cx="5252288" cy="1655762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Srikar Velichety</a:t>
            </a:r>
          </a:p>
          <a:p>
            <a:pPr algn="l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Chen Zhang</a:t>
            </a:r>
          </a:p>
          <a:p>
            <a:pPr algn="l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Brian Hoogstra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98FBE3-48D2-40A2-B7E6-F485834C8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72540" y="4450080"/>
            <a:ext cx="1234440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8482FDCF-45F3-40F1-8751-19B7AFB3C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348" y="1005839"/>
            <a:ext cx="3444236" cy="3444236"/>
          </a:xfrm>
          <a:prstGeom prst="ellipse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7908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4191-AA17-49CC-9EBB-4DD689624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Image Segmentation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A5AE0B-86A0-4457-9E96-68EA1E430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54893"/>
            <a:ext cx="12192000" cy="27287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BBF09B0-D9A4-4DEF-8A30-C1A6445073C9}"/>
              </a:ext>
            </a:extLst>
          </p:cNvPr>
          <p:cNvSpPr txBox="1"/>
          <p:nvPr/>
        </p:nvSpPr>
        <p:spPr>
          <a:xfrm>
            <a:off x="1219940" y="633478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Original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6D53E7-9F21-479F-8580-6E3AFDC3A41C}"/>
              </a:ext>
            </a:extLst>
          </p:cNvPr>
          <p:cNvSpPr txBox="1"/>
          <p:nvPr/>
        </p:nvSpPr>
        <p:spPr>
          <a:xfrm>
            <a:off x="9600180" y="6334780"/>
            <a:ext cx="162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4 Clusters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2EB070-B33E-4D36-A367-7BAA3B313025}"/>
              </a:ext>
            </a:extLst>
          </p:cNvPr>
          <p:cNvSpPr txBox="1"/>
          <p:nvPr/>
        </p:nvSpPr>
        <p:spPr>
          <a:xfrm>
            <a:off x="5345331" y="6334780"/>
            <a:ext cx="162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3 Clusters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4E6C0C-DF65-423B-88C1-89F533F6D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3275045" cy="21474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FFD09DF-3150-43B2-B792-F163AED8D9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6955" y="10"/>
            <a:ext cx="3275045" cy="214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314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F1985-BCB3-402A-B401-387AFD77D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Basic Correlation Plot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2621E8-EF56-472F-B514-0E04599FB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187" y="1673290"/>
            <a:ext cx="6128977" cy="4904792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91BD4873-7DA1-4D29-B4AC-7887A042E3CE}"/>
              </a:ext>
            </a:extLst>
          </p:cNvPr>
          <p:cNvSpPr/>
          <p:nvPr/>
        </p:nvSpPr>
        <p:spPr>
          <a:xfrm>
            <a:off x="4599992" y="5113176"/>
            <a:ext cx="541175" cy="13902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0F0738B-50D4-4A26-8305-F143BE450E4D}"/>
              </a:ext>
            </a:extLst>
          </p:cNvPr>
          <p:cNvSpPr/>
          <p:nvPr/>
        </p:nvSpPr>
        <p:spPr>
          <a:xfrm>
            <a:off x="5256245" y="5113176"/>
            <a:ext cx="541175" cy="13902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7F5952-B7E0-4B97-9A59-5CB2F058C814}"/>
              </a:ext>
            </a:extLst>
          </p:cNvPr>
          <p:cNvSpPr txBox="1"/>
          <p:nvPr/>
        </p:nvSpPr>
        <p:spPr>
          <a:xfrm>
            <a:off x="3036836" y="5546696"/>
            <a:ext cx="1117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Target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674FA33-25AD-4B0A-BA40-BC073BA9A4DC}"/>
              </a:ext>
            </a:extLst>
          </p:cNvPr>
          <p:cNvSpPr/>
          <p:nvPr/>
        </p:nvSpPr>
        <p:spPr>
          <a:xfrm>
            <a:off x="4106761" y="5666897"/>
            <a:ext cx="541176" cy="2935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06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ADE0-7AC4-4655-B36C-73EF59C8B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BA792-8924-489E-8037-00D5221FD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Combine Convolutional Neural Networks (CNN) and Recurrent Neural Networks (RNN) to develop infrastructure development indicators (Validate with the number of business licenses data).</a:t>
            </a:r>
          </a:p>
          <a:p>
            <a:endParaRPr lang="en-US" sz="2400" dirty="0"/>
          </a:p>
          <a:p>
            <a:r>
              <a:rPr lang="en-US" sz="2400" dirty="0"/>
              <a:t>Use high dimensional statistics to build predict poverty rates.</a:t>
            </a:r>
          </a:p>
          <a:p>
            <a:endParaRPr lang="en-US" sz="2400" dirty="0"/>
          </a:p>
          <a:p>
            <a:r>
              <a:rPr lang="en-US" sz="2400" dirty="0"/>
              <a:t>Analyze feature importance and interactions (Using interpretability metrics).</a:t>
            </a:r>
          </a:p>
        </p:txBody>
      </p:sp>
    </p:spTree>
    <p:extLst>
      <p:ext uri="{BB962C8B-B14F-4D97-AF65-F5344CB8AC3E}">
        <p14:creationId xmlns:p14="http://schemas.microsoft.com/office/powerpoint/2010/main" val="2582063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6FB0-02D7-4E84-8028-B08E3E21E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67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The Problem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4AF6A50-FBB3-44F0-A232-D3EF3DFD5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143" y="1816101"/>
            <a:ext cx="4249337" cy="43952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E819D5-185B-4932-904D-343CC9F3D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4529" y="1816101"/>
            <a:ext cx="5031684" cy="4395236"/>
          </a:xfrm>
          <a:prstGeom prst="rect">
            <a:avLst/>
          </a:prstGeom>
        </p:spPr>
      </p:pic>
      <p:sp>
        <p:nvSpPr>
          <p:cNvPr id="9" name="Right Brace 8">
            <a:extLst>
              <a:ext uri="{FF2B5EF4-FFF2-40B4-BE49-F238E27FC236}">
                <a16:creationId xmlns:a16="http://schemas.microsoft.com/office/drawing/2014/main" id="{8208A3EB-BED8-4C76-999A-EFFFB73AB116}"/>
              </a:ext>
            </a:extLst>
          </p:cNvPr>
          <p:cNvSpPr/>
          <p:nvPr/>
        </p:nvSpPr>
        <p:spPr>
          <a:xfrm>
            <a:off x="2985796" y="3088433"/>
            <a:ext cx="718457" cy="1054359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618933-6BD5-4417-BC79-42ED22D8CD35}"/>
              </a:ext>
            </a:extLst>
          </p:cNvPr>
          <p:cNvSpPr txBox="1"/>
          <p:nvPr/>
        </p:nvSpPr>
        <p:spPr>
          <a:xfrm rot="16200000">
            <a:off x="3130314" y="3430946"/>
            <a:ext cx="1517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Unacceptable</a:t>
            </a:r>
          </a:p>
        </p:txBody>
      </p:sp>
    </p:spTree>
    <p:extLst>
      <p:ext uri="{BB962C8B-B14F-4D97-AF65-F5344CB8AC3E}">
        <p14:creationId xmlns:p14="http://schemas.microsoft.com/office/powerpoint/2010/main" val="369516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A93E5-BEB1-47FD-846E-06682EFC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dirty="0"/>
              <a:t>Where does Memphis Stand?</a:t>
            </a:r>
            <a:endParaRPr lang="en-US" sz="3200" kern="1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2D97838-C6D7-4D39-B796-CE432C674A4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7652" y="2016598"/>
            <a:ext cx="11576696" cy="38995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969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D5B1-F919-418F-AE28-89284697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Issues with Poverty data estimates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31B8F-DE37-4974-B8BE-BC709052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Household surveys of wealth are expensive and not comprehensive.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Data is spread over a variety of agencies and sources.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Incompatibility of local and national level data sources.</a:t>
            </a:r>
          </a:p>
        </p:txBody>
      </p:sp>
    </p:spTree>
    <p:extLst>
      <p:ext uri="{BB962C8B-B14F-4D97-AF65-F5344CB8AC3E}">
        <p14:creationId xmlns:p14="http://schemas.microsoft.com/office/powerpoint/2010/main" val="97116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77C47-0CCA-47C4-B4EF-0DF82EAE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– Driven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6EAF0-391F-4A00-BAC3-9CD917E8E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Cell Phone Call Data Records to predict incidence of poverty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Nighttime imaging as a proxy for economic activity to identify concentrations of poor regions.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77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E74C-B38A-4D98-B58F-950922C3A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ACDAF-F355-4F39-B839-2F5933316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dirty="0"/>
              <a:t>How do we quantify infrastructure and urban revitalization measures from Satellite Image data and how are they associated with poverty rates?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 algn="ctr">
              <a:buNone/>
            </a:pPr>
            <a:r>
              <a:rPr lang="en-US" dirty="0"/>
              <a:t>How are the neighborhood characteristics of a census tract associated poverty rates of the focal tract?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 algn="ctr">
              <a:buNone/>
            </a:pPr>
            <a:r>
              <a:rPr lang="en-US" dirty="0"/>
              <a:t>How do measures of education attainment supplement infrastructure and neighborhood characteristics to predict poverty rates?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50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16A65D-BEEA-4CB0-B043-9E532D667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Methodology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1FD9CA1-24B3-4B8A-9DC0-4F44BED5CD8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358" y="1396588"/>
            <a:ext cx="7545284" cy="535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28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1997-9F70-4CAB-B07F-53B5C9B76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919" y="2028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Data Sources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26D930-CE56-4EA9-9E7C-DDB020995C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08" y="1594684"/>
            <a:ext cx="3542168" cy="254535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775D17-1582-4EF0-BD64-086AF17BD112}"/>
              </a:ext>
            </a:extLst>
          </p:cNvPr>
          <p:cNvSpPr txBox="1">
            <a:spLocks/>
          </p:cNvSpPr>
          <p:nvPr/>
        </p:nvSpPr>
        <p:spPr>
          <a:xfrm>
            <a:off x="1350021" y="4226082"/>
            <a:ext cx="2038181" cy="65741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3429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9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7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5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36900" indent="0" algn="ctr">
              <a:buFont typeface="Wingdings 2" charset="2"/>
              <a:buNone/>
            </a:pPr>
            <a:r>
              <a:rPr lang="en-US" sz="3600" dirty="0"/>
              <a:t>Night-time Satellite Images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EBDEB02-23CA-4BBB-BF0F-059D27AAE54A}"/>
              </a:ext>
            </a:extLst>
          </p:cNvPr>
          <p:cNvGrpSpPr/>
          <p:nvPr/>
        </p:nvGrpSpPr>
        <p:grpSpPr>
          <a:xfrm>
            <a:off x="10061952" y="1948858"/>
            <a:ext cx="1762125" cy="1718798"/>
            <a:chOff x="9863507" y="1866900"/>
            <a:chExt cx="1762125" cy="1718798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41681EC-1202-4F5A-9F7D-B26994EBE8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8357" y="1866900"/>
              <a:ext cx="1057275" cy="135255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DA49DFC-1CBB-41BE-8470-F2AF8159B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63507" y="2233148"/>
              <a:ext cx="704850" cy="54292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A51508C-7C6F-4743-AF52-BD70D8233A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1607" y="2776073"/>
              <a:ext cx="666750" cy="809625"/>
            </a:xfrm>
            <a:prstGeom prst="rect">
              <a:avLst/>
            </a:prstGeom>
          </p:spPr>
        </p:pic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101194F-8ECE-4A41-A06F-E5CABE163D58}"/>
              </a:ext>
            </a:extLst>
          </p:cNvPr>
          <p:cNvSpPr txBox="1">
            <a:spLocks/>
          </p:cNvSpPr>
          <p:nvPr/>
        </p:nvSpPr>
        <p:spPr>
          <a:xfrm>
            <a:off x="10026411" y="3698970"/>
            <a:ext cx="2267944" cy="65741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3429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9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7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5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36900" indent="0" algn="ctr">
              <a:buFont typeface="Wingdings 2" charset="2"/>
              <a:buNone/>
            </a:pPr>
            <a:r>
              <a:rPr lang="en-US" sz="3600" dirty="0"/>
              <a:t>Day-time Satellite Images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5C3EFDD-318C-4AA1-9108-7F2A1AC8F26A}"/>
              </a:ext>
            </a:extLst>
          </p:cNvPr>
          <p:cNvSpPr txBox="1">
            <a:spLocks/>
          </p:cNvSpPr>
          <p:nvPr/>
        </p:nvSpPr>
        <p:spPr>
          <a:xfrm>
            <a:off x="3971191" y="4458692"/>
            <a:ext cx="2038181" cy="65741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3429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9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7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5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36900" indent="0" algn="ctr">
              <a:buFont typeface="Wingdings 2" charset="2"/>
              <a:buNone/>
            </a:pPr>
            <a:r>
              <a:rPr lang="en-US" sz="3600" dirty="0"/>
              <a:t>Real Estate Transactions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831C872-3EF0-4C72-BD40-F579B12E5036}"/>
              </a:ext>
            </a:extLst>
          </p:cNvPr>
          <p:cNvSpPr txBox="1">
            <a:spLocks/>
          </p:cNvSpPr>
          <p:nvPr/>
        </p:nvSpPr>
        <p:spPr>
          <a:xfrm>
            <a:off x="5793521" y="4474653"/>
            <a:ext cx="2038181" cy="65741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3429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9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7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5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3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36900" indent="0" algn="ctr">
              <a:buFont typeface="Wingdings 2" charset="2"/>
              <a:buNone/>
            </a:pPr>
            <a:r>
              <a:rPr lang="en-US" sz="3600" dirty="0"/>
              <a:t>Real Estate Attributes</a:t>
            </a:r>
            <a:endParaRPr lang="en-US" dirty="0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5DC397D7-0D1D-430E-9774-AB970344A005}"/>
              </a:ext>
            </a:extLst>
          </p:cNvPr>
          <p:cNvSpPr/>
          <p:nvPr/>
        </p:nvSpPr>
        <p:spPr>
          <a:xfrm rot="18900000">
            <a:off x="5212363" y="3976408"/>
            <a:ext cx="578498" cy="35228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2D5D42C0-2873-41B7-B9BB-E63120CD975F}"/>
              </a:ext>
            </a:extLst>
          </p:cNvPr>
          <p:cNvSpPr/>
          <p:nvPr/>
        </p:nvSpPr>
        <p:spPr>
          <a:xfrm rot="13500000">
            <a:off x="6172450" y="3992371"/>
            <a:ext cx="578498" cy="35228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web scraping&quot;">
            <a:extLst>
              <a:ext uri="{FF2B5EF4-FFF2-40B4-BE49-F238E27FC236}">
                <a16:creationId xmlns:a16="http://schemas.microsoft.com/office/drawing/2014/main" id="{2B222A16-F783-4733-A649-705668A15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2673"/>
            <a:ext cx="4554371" cy="1383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ensus Bereau&quot;">
            <a:extLst>
              <a:ext uri="{FF2B5EF4-FFF2-40B4-BE49-F238E27FC236}">
                <a16:creationId xmlns:a16="http://schemas.microsoft.com/office/drawing/2014/main" id="{5BC05EF1-F113-417E-AED2-B8E24EAFB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3918" y="5473958"/>
            <a:ext cx="2768082" cy="1384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shelby county property assessor">
            <a:extLst>
              <a:ext uri="{FF2B5EF4-FFF2-40B4-BE49-F238E27FC236}">
                <a16:creationId xmlns:a16="http://schemas.microsoft.com/office/drawing/2014/main" id="{C04E7550-4F04-490D-B665-6B6952A09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46" y="1648784"/>
            <a:ext cx="211455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 result for tennessee department of transportation">
            <a:extLst>
              <a:ext uri="{FF2B5EF4-FFF2-40B4-BE49-F238E27FC236}">
                <a16:creationId xmlns:a16="http://schemas.microsoft.com/office/drawing/2014/main" id="{C76EEC4A-53D7-4B80-AFE7-842C363DA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596" y="2239210"/>
            <a:ext cx="3051815" cy="131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rrow: Right 23">
            <a:extLst>
              <a:ext uri="{FF2B5EF4-FFF2-40B4-BE49-F238E27FC236}">
                <a16:creationId xmlns:a16="http://schemas.microsoft.com/office/drawing/2014/main" id="{0621CA93-C916-4F6D-913C-77A38AF0F0D7}"/>
              </a:ext>
            </a:extLst>
          </p:cNvPr>
          <p:cNvSpPr/>
          <p:nvPr/>
        </p:nvSpPr>
        <p:spPr>
          <a:xfrm rot="19018913">
            <a:off x="6863692" y="3989407"/>
            <a:ext cx="578498" cy="352284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11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587D0-720D-4DD8-B90B-76EF3FFB5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Challenges with 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4C05A-AC41-4EB6-AEEF-858A027EC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Cloud Cover for Daytime images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Biases in Census Bureau reporting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Missing Latitude/Longitude data in City Assessor’s </a:t>
            </a:r>
            <a:r>
              <a:rPr lang="en-US"/>
              <a:t>Office DB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77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383</TotalTime>
  <Words>259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 2</vt:lpstr>
      <vt:lpstr>Office Theme</vt:lpstr>
      <vt:lpstr>A Data Science Approach to Predicting Poverty Using Socio-Economic Indicators – The Case of Shelby County and City of Memphis</vt:lpstr>
      <vt:lpstr>The Problem</vt:lpstr>
      <vt:lpstr>Where does Memphis Stand?</vt:lpstr>
      <vt:lpstr>Issues with Poverty data estimates</vt:lpstr>
      <vt:lpstr>Data – Driven Approaches</vt:lpstr>
      <vt:lpstr>Research Questions</vt:lpstr>
      <vt:lpstr>Methodology</vt:lpstr>
      <vt:lpstr>Data Sources</vt:lpstr>
      <vt:lpstr>Challenges with Data Collection</vt:lpstr>
      <vt:lpstr>Image Segmentation</vt:lpstr>
      <vt:lpstr>Basic Correlation Plot</vt:lpstr>
      <vt:lpstr>Next Steps…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Data Science Approach to Predicting Poverty Using Socio-Economic Indicators – The Case of Shelby County and City of Memphis</dc:title>
  <dc:creator>Srikar Velichety</dc:creator>
  <cp:lastModifiedBy>Srikar Velichety</cp:lastModifiedBy>
  <cp:revision>20</cp:revision>
  <dcterms:created xsi:type="dcterms:W3CDTF">2019-11-06T17:11:20Z</dcterms:created>
  <dcterms:modified xsi:type="dcterms:W3CDTF">2019-11-12T03:03:27Z</dcterms:modified>
</cp:coreProperties>
</file>