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7" r:id="rId4"/>
    <p:sldId id="258" r:id="rId5"/>
    <p:sldId id="260" r:id="rId6"/>
    <p:sldId id="263" r:id="rId7"/>
    <p:sldId id="264" r:id="rId8"/>
    <p:sldId id="261" r:id="rId9"/>
    <p:sldId id="266" r:id="rId10"/>
    <p:sldId id="259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97D6"/>
    <a:srgbClr val="2E64AF"/>
    <a:srgbClr val="042C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71" autoAdjust="0"/>
    <p:restoredTop sz="86418"/>
  </p:normalViewPr>
  <p:slideViewPr>
    <p:cSldViewPr snapToGrid="0">
      <p:cViewPr varScale="1">
        <p:scale>
          <a:sx n="82" d="100"/>
          <a:sy n="82" d="100"/>
        </p:scale>
        <p:origin x="830" y="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9" d="100"/>
          <a:sy n="99" d="100"/>
        </p:scale>
        <p:origin x="2176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5FA1FE-4248-5D4F-9DE1-6D6634CA3ED8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9E65EF-6CA5-6748-8746-9D86401AFC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66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CEC14-D56D-4D94-805B-8628FC6098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6BB50A-B3DA-47B5-B6AF-6AD3F2EFBE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2DE22C-480D-461B-A4BC-F679C7128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B187-168D-4FDA-B0A0-BAB9EC992736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5A5BC6-0035-4D99-A7E7-AF5554FE8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789F76-7858-403E-84C4-0AE095D31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D4DB-CDC2-4428-B2D2-1DC11880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428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AF54E-3922-4F10-B76F-A21660D2C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815F08-4AEB-4FDB-A7FD-6C55DC8BC8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BDCF01-548B-4E0C-8BFB-F4F9D44BF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B187-168D-4FDA-B0A0-BAB9EC992736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B8F5CC-71B3-4DBC-865D-74754E624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376A14-8AFD-42C6-BBA6-63D087186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D4DB-CDC2-4428-B2D2-1DC11880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256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EDC664-DFDC-43FA-864B-51F24E9C33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7C94CF-762E-4B40-9B1F-DD012AC5EB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5D7445-0182-4527-958F-446D76927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B187-168D-4FDA-B0A0-BAB9EC992736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7E61CB-B33E-4500-BAC5-D4304846F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C4210C-E83F-412F-9A97-A354A232C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D4DB-CDC2-4428-B2D2-1DC11880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1515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2063396"/>
            <a:ext cx="10394707" cy="331118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BDC27-E420-4878-9EE6-7B9656D6442A}" type="datetimeFigureOut">
              <a:rPr lang="en-US" dirty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493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B70C7-4AB8-4BF1-AA8A-17D7F6AFD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8CB8C7-81B8-4F1F-839E-31F3430F2D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95B368-6BBF-4D28-8D48-A3ABB3B34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B187-168D-4FDA-B0A0-BAB9EC992736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8F500C-DC62-4A0E-A1DE-53728A159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3B1137-8FDA-418D-A755-FA6D573E7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D4DB-CDC2-4428-B2D2-1DC11880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589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6C29E-088E-49CE-9DE1-5EF169511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E48CA3-39FE-4C5E-AE17-48F7623B6C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B020F8-3663-443B-8E8E-EF97FCE50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B187-168D-4FDA-B0A0-BAB9EC992736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5FAFBE-4822-473B-9FCE-5E713967B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BD135E-41FF-4B13-8028-0CD3D8588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D4DB-CDC2-4428-B2D2-1DC11880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290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941C1-04E2-4426-8BBF-2A5287825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2C10AC-140D-4213-9CF1-C7E7E939F6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6A8A03-F04C-46C2-A2D6-8CACFE4173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C2D736-DE44-425E-A413-D50297E6F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B187-168D-4FDA-B0A0-BAB9EC992736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FBA2D3-43EE-4670-AA73-08A44BDF1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9DC748-802A-40AF-82BF-DB0960DC6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D4DB-CDC2-4428-B2D2-1DC11880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871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9A3E8-DF51-43E1-A936-DD6228FD9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57A895-533E-4AFA-ACB8-CDF52F2258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03F0DE-DB04-4488-A79B-C42D57593D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1710B1-AED2-493E-B575-FDA5743BA1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3F1082-FAD4-4C28-93FD-7A277A366D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57375D-C7EA-4475-AE84-5FDDA8617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B187-168D-4FDA-B0A0-BAB9EC992736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E2E199-D33B-42EA-BC93-0D23DA961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B72E4A-DF3D-4118-80D2-D0943A73E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D4DB-CDC2-4428-B2D2-1DC11880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119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63EDE-2938-490F-8472-A52368D73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F71FF3-F136-4E1B-BE95-638C12CF0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B187-168D-4FDA-B0A0-BAB9EC992736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CC4F27-2C84-4B79-8F09-1C8D211F0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065302-408B-4B5C-87A5-66647E54C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D4DB-CDC2-4428-B2D2-1DC11880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205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B79238-0E76-4B81-A1BA-78DEFE1E3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B187-168D-4FDA-B0A0-BAB9EC992736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1ABEAA-6A18-4789-88B8-6D6C7C43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91BC46-C572-4B47-83D6-F0EB7C633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D4DB-CDC2-4428-B2D2-1DC11880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586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1DC15-9FE6-4596-B9C2-2B4DD2EE2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007456-58ED-42C8-84C9-827B1F4772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D81D98-DDF1-450B-BA2B-A4C2B229F4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67383A-0A29-43D1-86A4-15B18D65B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B187-168D-4FDA-B0A0-BAB9EC992736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7D330A-181B-43D2-AB3C-8BD8AFAAA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FD000B-4EB9-4EA2-8237-84C5D88A5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D4DB-CDC2-4428-B2D2-1DC11880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630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047A1-BB49-469D-9A74-912259DD4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9311E5-851B-4CC8-8D47-985FB0A15C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2120F1-BF6A-488F-B2BB-708469C066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10A93A-E5B1-4803-AD14-77D52336D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B187-168D-4FDA-B0A0-BAB9EC992736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A0D12E-521E-4C41-8DE5-F45FF7C84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A00E40-FD28-43AC-9033-0D8CFE636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D4DB-CDC2-4428-B2D2-1DC11880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754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9A0A5B-8410-4B38-BFF8-FACEC57F1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733EB6-5334-4B3F-948C-6CF5788E00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5AEB3A-0D0F-4741-AF04-514D23ADCF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7B187-168D-4FDA-B0A0-BAB9EC992736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87817F-21C5-4CEA-A93B-7D99A14598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C4BFBF-C4D5-45C8-8C77-F630BD39C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28D4DB-CDC2-4428-B2D2-1DC11880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07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livememphis-my.sharepoint.com/:f:/g/personal/szanskas_memphis_edu/ErWmZLZjwS5IpB_cr_GofZIBsoVmshlq6rL08h574vrvwg?e=IjTXVX" TargetMode="Externa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mphis.edu/aa/resources/calendar.php#ptcalendar" TargetMode="External"/><Relationship Id="rId2" Type="http://schemas.openxmlformats.org/officeDocument/2006/relationships/hyperlink" Target="https://www.memphis.edu/aa/forms/promotion-timetables.php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memphis.edu/aa/resources/faculty-evaluation.php" TargetMode="External"/><Relationship Id="rId3" Type="http://schemas.openxmlformats.org/officeDocument/2006/relationships/hyperlink" Target="https://www.memphis.edu/aa/forms/dossier-instructions.php" TargetMode="External"/><Relationship Id="rId7" Type="http://schemas.openxmlformats.org/officeDocument/2006/relationships/hyperlink" Target="https://umwa.memphis.edu/facultyeval/selectrole.php" TargetMode="External"/><Relationship Id="rId2" Type="http://schemas.openxmlformats.org/officeDocument/2006/relationships/hyperlink" Target="https://www.memphis.edu/aa/resources/facres/tenurepromotion/docs/instructions_for_edossier.pdf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mailto:facultyservices@memphis.edu" TargetMode="External"/><Relationship Id="rId5" Type="http://schemas.openxmlformats.org/officeDocument/2006/relationships/hyperlink" Target="https://www.memphis.edu/education/faculty/faculty_resources.php#pandt" TargetMode="External"/><Relationship Id="rId4" Type="http://schemas.openxmlformats.org/officeDocument/2006/relationships/hyperlink" Target="https://www.memphis.edu/aa/forms/index.php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CCE86DB-A69A-FA4A-BD65-4B8539E4C7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D9DD906-A1FD-4D4D-AFE9-A6681776C2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COE Promotion and Tenure Session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637755-7596-425B-9BC0-4E1DA510E4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The College of Education, February 2024</a:t>
            </a:r>
          </a:p>
          <a:p>
            <a:r>
              <a:rPr lang="en-US"/>
              <a:t> Interim Associate Dean Leigh Harrell-Williams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345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3613FC6-3893-5B4B-A16D-BE5DB4506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it Is Done…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680DAC-DFDD-4F44-A3C7-28EFF9563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9788" y="2864352"/>
            <a:ext cx="6172200" cy="487362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hlinkClick r:id="rId2"/>
              </a:rPr>
              <a:t>Sample </a:t>
            </a:r>
            <a:r>
              <a:rPr lang="en-US" dirty="0" err="1">
                <a:hlinkClick r:id="rId2"/>
              </a:rPr>
              <a:t>Sharedrive</a:t>
            </a:r>
            <a:r>
              <a:rPr lang="en-US" dirty="0">
                <a:hlinkClick r:id="rId2"/>
              </a:rPr>
              <a:t> </a:t>
            </a:r>
            <a:r>
              <a:rPr lang="en-US" dirty="0" err="1">
                <a:hlinkClick r:id="rId2"/>
              </a:rPr>
              <a:t>eDossier</a:t>
            </a:r>
            <a:endParaRPr lang="en-US" dirty="0">
              <a:hlinkClick r:id="rId2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8CF34D-1210-494E-A965-03089710F8BC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400"/>
              <a:t>Make it easy for your readers!</a:t>
            </a:r>
          </a:p>
        </p:txBody>
      </p:sp>
    </p:spTree>
    <p:extLst>
      <p:ext uri="{BB962C8B-B14F-4D97-AF65-F5344CB8AC3E}">
        <p14:creationId xmlns:p14="http://schemas.microsoft.com/office/powerpoint/2010/main" val="16540881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09EC9-CB9D-FF44-9E63-75E8B00A74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Questions?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2ABC9D86-BB03-4045-A626-FDF2580E3C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Interim Dean: szanskas@memphis.edu</a:t>
            </a:r>
          </a:p>
          <a:p>
            <a:r>
              <a:rPr lang="en-US" dirty="0"/>
              <a:t>Interim Associate Dean: Leigh.williams@memphis.edu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646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8479E-C60B-D040-BB94-F9BB8C82C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D94E6E-22C5-3C4F-A091-23AE026E188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Timeline/Calendars</a:t>
            </a:r>
          </a:p>
          <a:p>
            <a:r>
              <a:rPr lang="en-US" dirty="0"/>
              <a:t>Process</a:t>
            </a:r>
          </a:p>
          <a:p>
            <a:r>
              <a:rPr lang="en-US" dirty="0"/>
              <a:t>Responsibilities</a:t>
            </a:r>
          </a:p>
          <a:p>
            <a:r>
              <a:rPr lang="en-US" dirty="0"/>
              <a:t>How it is done</a:t>
            </a:r>
          </a:p>
          <a:p>
            <a:r>
              <a:rPr lang="en-US" dirty="0"/>
              <a:t>Questions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733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CC245-D8E9-2E24-1CC0-10BC14F0E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Promotion and Tenure Timelines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DFF44E-64AB-7271-56ED-A94B1DEDE2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can I go up for promotion and/or tenure?</a:t>
            </a: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Promotion to Associate/Tenure: </a:t>
            </a:r>
          </a:p>
          <a:p>
            <a:pPr lvl="2"/>
            <a:r>
              <a:rPr lang="en-US" sz="2000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Tenure track faculty must apply for tenure and promotion at the beginning of the fall semester of their last probationary year (typically the beginning of the sixth year).</a:t>
            </a:r>
          </a:p>
          <a:p>
            <a:pPr lvl="2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https://www.memphis.edu/aa/forms/promotion-timetables.php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Promotion to Full: </a:t>
            </a:r>
          </a:p>
          <a:p>
            <a:pPr lvl="2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Associate professors serve at least five years in rank before promotion to full professor. </a:t>
            </a:r>
          </a:p>
          <a:p>
            <a:pPr lvl="2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associate professor should consult with his or her department chair before initiating promotion procedures. The decision on proceeding rests with the faculty member.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Promotion and Tenure Calendar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783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89768-753A-DC49-841E-C6EA7D336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Instructions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D37676-0A9A-6040-BCC2-121E6F5EF7C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5800" y="2063396"/>
            <a:ext cx="10394707" cy="3998737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dirty="0"/>
              <a:t>The secret location…the bottom of the current web page for The Office of Provost &amp; Academic Affairs under the “Instructions” heading</a:t>
            </a:r>
            <a:endParaRPr lang="en-US" dirty="0">
              <a:hlinkClick r:id="rId2"/>
            </a:endParaRPr>
          </a:p>
          <a:p>
            <a:r>
              <a:rPr lang="en-US" dirty="0">
                <a:hlinkClick r:id="rId3"/>
              </a:rPr>
              <a:t>T&amp;P Dossier Guidelines &amp; Instructions</a:t>
            </a:r>
          </a:p>
          <a:p>
            <a:r>
              <a:rPr lang="en-US" dirty="0">
                <a:hlinkClick r:id="rId4"/>
              </a:rPr>
              <a:t>T&amp;P Forms</a:t>
            </a:r>
          </a:p>
          <a:p>
            <a:r>
              <a:rPr lang="en-US" dirty="0">
                <a:hlinkClick r:id="rId5"/>
              </a:rPr>
              <a:t>COE Faculty Resources Page</a:t>
            </a:r>
            <a:endParaRPr lang="en-US" dirty="0"/>
          </a:p>
          <a:p>
            <a:r>
              <a:rPr lang="en-US" dirty="0"/>
              <a:t>Are you looking for information from your past?</a:t>
            </a:r>
          </a:p>
          <a:p>
            <a:pPr lvl="1"/>
            <a:r>
              <a:rPr lang="en-US" dirty="0"/>
              <a:t>Contact Human Resources</a:t>
            </a:r>
          </a:p>
          <a:p>
            <a:pPr lvl="1"/>
            <a:r>
              <a:rPr lang="en-US" dirty="0"/>
              <a:t>Academic Services Specialist</a:t>
            </a:r>
            <a:br>
              <a:rPr lang="en-US" dirty="0"/>
            </a:br>
            <a:r>
              <a:rPr lang="en-US" dirty="0"/>
              <a:t>Email: </a:t>
            </a:r>
            <a:r>
              <a:rPr lang="en-US" dirty="0">
                <a:hlinkClick r:id="rId6"/>
              </a:rPr>
              <a:t>facultyservices@memphis.edu</a:t>
            </a:r>
            <a:br>
              <a:rPr lang="en-US" dirty="0"/>
            </a:br>
            <a:r>
              <a:rPr lang="en-US" dirty="0"/>
              <a:t>Phone: 901.678.3544</a:t>
            </a:r>
          </a:p>
          <a:p>
            <a:pPr lvl="1"/>
            <a:r>
              <a:rPr lang="en-US" dirty="0">
                <a:hlinkClick r:id="rId7"/>
              </a:rPr>
              <a:t>Faculty Evaluation</a:t>
            </a:r>
            <a:r>
              <a:rPr lang="en-US" dirty="0"/>
              <a:t> </a:t>
            </a:r>
          </a:p>
          <a:p>
            <a:pPr lvl="2">
              <a:buClr>
                <a:srgbClr val="9E3611"/>
              </a:buClr>
            </a:pPr>
            <a:r>
              <a:rPr lang="en-US" dirty="0">
                <a:ea typeface="+mn-lt"/>
                <a:cs typeface="+mn-lt"/>
                <a:hlinkClick r:id="rId8"/>
              </a:rPr>
              <a:t>https://www.memphis.edu/aa/resources/faculty-evaluation.php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232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3923F-2DE7-0B49-BFA5-E4C7A1F80B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484632"/>
            <a:ext cx="10442448" cy="1609344"/>
          </a:xfrm>
        </p:spPr>
        <p:txBody>
          <a:bodyPr/>
          <a:lstStyle/>
          <a:p>
            <a:r>
              <a:rPr lang="en-US" dirty="0"/>
              <a:t>Shared Responsibilities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6086E-9885-5D45-AAAB-00967F4F1FD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/>
              <a:t>Applicant</a:t>
            </a:r>
          </a:p>
          <a:p>
            <a:r>
              <a:rPr lang="en-US"/>
              <a:t>Department</a:t>
            </a:r>
          </a:p>
          <a:p>
            <a:r>
              <a:rPr lang="en-US"/>
              <a:t>Dean’s Office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2023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5D08A05-72CE-4249-84DA-F5558346D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Applicant Responsibilities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8FD0BDC-B56A-D54F-9B27-99502157600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en-US"/>
              <a:t>1.2 - P&amp;T Appointment History Form</a:t>
            </a:r>
          </a:p>
          <a:p>
            <a:r>
              <a:rPr lang="en-US"/>
              <a:t>1.3 - Timeline Adjustment Form</a:t>
            </a:r>
          </a:p>
          <a:p>
            <a:pPr>
              <a:buClr>
                <a:srgbClr val="9E3611"/>
              </a:buClr>
            </a:pPr>
            <a:r>
              <a:rPr lang="en-US"/>
              <a:t>1.4 - Stop the Clock Request Form</a:t>
            </a:r>
          </a:p>
          <a:p>
            <a:r>
              <a:rPr lang="en-US"/>
              <a:t>4.1 - University CV</a:t>
            </a:r>
          </a:p>
          <a:p>
            <a:pPr>
              <a:buClr>
                <a:srgbClr val="9E3611"/>
              </a:buClr>
            </a:pPr>
            <a:r>
              <a:rPr lang="en-US"/>
              <a:t>4.2 - Initial Appointment Letter </a:t>
            </a:r>
          </a:p>
          <a:p>
            <a:r>
              <a:rPr lang="en-US"/>
              <a:t>4.3 - Annual Evaluations (ratings and comments)</a:t>
            </a:r>
          </a:p>
          <a:p>
            <a:r>
              <a:rPr lang="en-US"/>
              <a:t>6.1 - Instruction – Brief Summary of Teaching Responsibility, Philosophy</a:t>
            </a:r>
          </a:p>
          <a:p>
            <a:r>
              <a:rPr lang="en-US"/>
              <a:t>6.2 -  SETE Summary Form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23CDC4-4DC5-1646-809C-9DC2B2E7914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en-US" dirty="0"/>
              <a:t>6.3 - Peer Evaluations of Teaching</a:t>
            </a:r>
          </a:p>
          <a:p>
            <a:r>
              <a:rPr lang="en-US" dirty="0"/>
              <a:t>6.4 - Teaching Honors and Awards</a:t>
            </a:r>
          </a:p>
          <a:p>
            <a:pPr>
              <a:buClr>
                <a:srgbClr val="9E3611"/>
              </a:buClr>
            </a:pPr>
            <a:r>
              <a:rPr lang="en-US" dirty="0"/>
              <a:t>6.5 - Internal Instructional-Related Grants</a:t>
            </a:r>
          </a:p>
          <a:p>
            <a:pPr>
              <a:buClr>
                <a:srgbClr val="9E3611"/>
              </a:buClr>
            </a:pPr>
            <a:r>
              <a:rPr lang="en-US" dirty="0"/>
              <a:t>6.6 </a:t>
            </a:r>
            <a:r>
              <a:rPr lang="en-US" sz="2100" dirty="0"/>
              <a:t> </a:t>
            </a:r>
            <a:r>
              <a:rPr lang="en-US" dirty="0"/>
              <a:t>External Instructional-Related Grants</a:t>
            </a:r>
          </a:p>
          <a:p>
            <a:r>
              <a:rPr lang="en-US" dirty="0"/>
              <a:t>7.1 – Research, Scholarship, Creative Activity - Brief Summary of Accomplishments &amp; Plans</a:t>
            </a:r>
          </a:p>
          <a:p>
            <a:pPr>
              <a:buClr>
                <a:srgbClr val="9E3611"/>
              </a:buClr>
            </a:pPr>
            <a:r>
              <a:rPr lang="en-US" dirty="0"/>
              <a:t>7.5 - Honors and Awards</a:t>
            </a:r>
          </a:p>
          <a:p>
            <a:r>
              <a:rPr lang="en-US" dirty="0"/>
              <a:t>7.6 - Internal Research, Scholarship, or Creative Activity-related Grants</a:t>
            </a:r>
          </a:p>
          <a:p>
            <a:pPr>
              <a:buClr>
                <a:srgbClr val="9E3611"/>
              </a:buClr>
            </a:pPr>
            <a:r>
              <a:rPr lang="en-US" dirty="0"/>
              <a:t>7.7 - External Research, Scholarship, or Creative Activity-related Grants and Contracts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019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8BF29-BBE6-EC48-A875-B62D16EA2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Applicant Responsibilities (Continued…)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842ED-B1BB-154A-BE69-F2524A56D80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/>
              <a:t>8.1 - Service, Outreach, Advising, Mentoring, Administration - Brief Summary of Responsibilities and Accomplishments</a:t>
            </a:r>
          </a:p>
          <a:p>
            <a:pPr>
              <a:buClr>
                <a:srgbClr val="9E3611"/>
              </a:buClr>
            </a:pPr>
            <a:r>
              <a:rPr lang="en-US"/>
              <a:t>8.2 - Service-related Honors and Awards</a:t>
            </a:r>
          </a:p>
          <a:p>
            <a:r>
              <a:rPr lang="en-US"/>
              <a:t>8.3 - Internal Service-related Grants</a:t>
            </a:r>
          </a:p>
          <a:p>
            <a:pPr>
              <a:buClr>
                <a:srgbClr val="9E3611"/>
              </a:buClr>
            </a:pPr>
            <a:r>
              <a:rPr lang="en-US"/>
              <a:t>8.4 - External Service-</a:t>
            </a:r>
            <a:r>
              <a:rPr lang="en-US" err="1"/>
              <a:t>relatedGrants</a:t>
            </a:r>
            <a:r>
              <a:rPr lang="en-US"/>
              <a:t> and Contracts</a:t>
            </a:r>
          </a:p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7A4751-F5C3-8A4F-A4A5-F34C1B80794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/>
              <a:t>9.1 - List of Supplemental Materials</a:t>
            </a:r>
          </a:p>
          <a:p>
            <a:r>
              <a:rPr lang="en-US"/>
              <a:t>9.2 - Supplemental Materials </a:t>
            </a:r>
          </a:p>
          <a:p>
            <a:pPr marL="0" indent="0" algn="ctr">
              <a:buClr>
                <a:srgbClr val="9E3611"/>
              </a:buClr>
              <a:buNone/>
            </a:pPr>
            <a:r>
              <a:rPr lang="en-US"/>
              <a:t>(list in 9.1 and files in 9.2 must match)</a:t>
            </a:r>
          </a:p>
        </p:txBody>
      </p:sp>
    </p:spTree>
    <p:extLst>
      <p:ext uri="{BB962C8B-B14F-4D97-AF65-F5344CB8AC3E}">
        <p14:creationId xmlns:p14="http://schemas.microsoft.com/office/powerpoint/2010/main" val="41337675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03B81-65E9-A343-8A5B-4B6D4CB8A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Department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19B1B8-A793-0D4B-B867-012C8715116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3.1 Statement from the Department Chair</a:t>
            </a:r>
          </a:p>
          <a:p>
            <a:r>
              <a:rPr lang="en-US" dirty="0"/>
              <a:t>3.2 Statement from the Department Committee</a:t>
            </a:r>
          </a:p>
          <a:p>
            <a:pPr>
              <a:buClr>
                <a:srgbClr val="9E3611"/>
              </a:buClr>
            </a:pPr>
            <a:endParaRPr lang="en-US" dirty="0"/>
          </a:p>
          <a:p>
            <a:r>
              <a:rPr lang="en-US" dirty="0"/>
              <a:t>Meeting with the Department Chair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2451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A5EDF-965D-D54B-BE26-7270F65CF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Dean’s Office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6C817-EC3B-7146-AB68-31A77F1DB9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Meeting with the Dean after review of materials</a:t>
            </a:r>
          </a:p>
        </p:txBody>
      </p:sp>
    </p:spTree>
    <p:extLst>
      <p:ext uri="{BB962C8B-B14F-4D97-AF65-F5344CB8AC3E}">
        <p14:creationId xmlns:p14="http://schemas.microsoft.com/office/powerpoint/2010/main" val="8606046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3019</TotalTime>
  <Words>484</Words>
  <Application>Microsoft Office PowerPoint</Application>
  <PresentationFormat>Widescreen</PresentationFormat>
  <Paragraphs>70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COE Promotion and Tenure Session</vt:lpstr>
      <vt:lpstr>Today’s Agenda</vt:lpstr>
      <vt:lpstr>Promotion and Tenure Timelines</vt:lpstr>
      <vt:lpstr>The Instructions</vt:lpstr>
      <vt:lpstr>Shared Responsibilities</vt:lpstr>
      <vt:lpstr>Applicant Responsibilities</vt:lpstr>
      <vt:lpstr>Applicant Responsibilities (Continued…)</vt:lpstr>
      <vt:lpstr>Department</vt:lpstr>
      <vt:lpstr>Dean’s Office</vt:lpstr>
      <vt:lpstr>How it Is Done…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Jazmine Patrice Phillips (jpphllp2)</dc:creator>
  <cp:lastModifiedBy>Leigh M Williams (lmwllm14)</cp:lastModifiedBy>
  <cp:revision>162</cp:revision>
  <dcterms:created xsi:type="dcterms:W3CDTF">2019-11-18T15:59:31Z</dcterms:created>
  <dcterms:modified xsi:type="dcterms:W3CDTF">2024-02-20T14:28:39Z</dcterms:modified>
</cp:coreProperties>
</file>