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312" r:id="rId5"/>
    <p:sldId id="407" r:id="rId6"/>
    <p:sldId id="280" r:id="rId7"/>
    <p:sldId id="266" r:id="rId8"/>
    <p:sldId id="264" r:id="rId9"/>
    <p:sldId id="282" r:id="rId10"/>
    <p:sldId id="327" r:id="rId11"/>
    <p:sldId id="260" r:id="rId12"/>
    <p:sldId id="408" r:id="rId13"/>
    <p:sldId id="275" r:id="rId14"/>
    <p:sldId id="313" r:id="rId15"/>
    <p:sldId id="319" r:id="rId16"/>
    <p:sldId id="320" r:id="rId17"/>
    <p:sldId id="325" r:id="rId18"/>
    <p:sldId id="283" r:id="rId19"/>
    <p:sldId id="318" r:id="rId20"/>
    <p:sldId id="276" r:id="rId21"/>
    <p:sldId id="331" r:id="rId22"/>
    <p:sldId id="330" r:id="rId23"/>
    <p:sldId id="321" r:id="rId24"/>
    <p:sldId id="409" r:id="rId25"/>
    <p:sldId id="322" r:id="rId26"/>
    <p:sldId id="410" r:id="rId27"/>
    <p:sldId id="411" r:id="rId28"/>
    <p:sldId id="332" r:id="rId29"/>
    <p:sldId id="412" r:id="rId30"/>
    <p:sldId id="413" r:id="rId31"/>
    <p:sldId id="334" r:id="rId32"/>
    <p:sldId id="414" r:id="rId3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7D6"/>
    <a:srgbClr val="042CA1"/>
    <a:srgbClr val="2E6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1BC42-CEEC-46B3-A7AD-B9721D72E145}" v="2" dt="2023-08-23T16:48:42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2808" tIns="46404" rIns="92808" bIns="464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2808" tIns="46404" rIns="92808" bIns="46404" rtlCol="0"/>
          <a:lstStyle>
            <a:lvl1pPr algn="r">
              <a:defRPr sz="1200"/>
            </a:lvl1pPr>
          </a:lstStyle>
          <a:p>
            <a:fld id="{E75FA1FE-4248-5D4F-9DE1-6D6634CA3ED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8" tIns="46404" rIns="92808" bIns="464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2808" tIns="46404" rIns="92808" bIns="4640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2808" tIns="46404" rIns="92808" bIns="464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2808" tIns="46404" rIns="92808" bIns="46404" rtlCol="0" anchor="b"/>
          <a:lstStyle>
            <a:lvl1pPr algn="r">
              <a:defRPr sz="1200"/>
            </a:lvl1pPr>
          </a:lstStyle>
          <a:p>
            <a:fld id="{CB9E65EF-6CA5-6748-8746-9D86401A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5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3fb04b9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3fb04b9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32104ddb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32104ddb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859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3fb04b9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3fb04b9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73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3fb04b9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3fb04b9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101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3fb04b9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3fb04b9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722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93fb04b947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93fb04b947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93fb04b947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93fb04b947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99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93fb04b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93fb04b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700d4d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700d4d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694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700d4d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700d4d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9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4e9ec567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4e9ec567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700d4d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700d4d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696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700d4d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700d4d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651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3ee93297a_0_24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93ee93297a_0_24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3ee9329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93ee93297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93fb04b94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93fb04b94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66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93fb04b94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93fb04b94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3ee93297a_0_24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93ee93297a_0_24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3ee93297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3ee93297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93fb04b947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93fb04b947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700d4d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700d4d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63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32104ddb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32104ddb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3fb04b9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3fb04b9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65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EC14-D56D-4D94-805B-8628FC609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BB50A-B3DA-47B5-B6AF-6AD3F2EFB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E22C-480D-461B-A4BC-F679C712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A5BC6-0035-4D99-A7E7-AF5554FE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89F76-7858-403E-84C4-0AE095D3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F54E-3922-4F10-B76F-A21660D2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15F08-4AEB-4FDB-A7FD-6C55DC8BC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CF01-548B-4E0C-8BFB-F4F9D44B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F5CC-71B3-4DBC-865D-74754E62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76A14-8AFD-42C6-BBA6-63D08718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5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DC664-DFDC-43FA-864B-51F24E9C3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C94CF-762E-4B40-9B1F-DD012AC5E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7445-0182-4527-958F-446D7692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61CB-B33E-4500-BAC5-D4304846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210C-E83F-412F-9A97-A354A232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383000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182113" y="2383000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2101" y="2750223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839633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5"/>
          </p:nvPr>
        </p:nvSpPr>
        <p:spPr>
          <a:xfrm>
            <a:off x="2182113" y="4839503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6"/>
          </p:nvPr>
        </p:nvSpPr>
        <p:spPr>
          <a:xfrm>
            <a:off x="2182101" y="5206900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>
            <a:hlinkClick r:id="rId3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4428233" y="2383000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5659369" y="2383000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subTitle" idx="9"/>
          </p:nvPr>
        </p:nvSpPr>
        <p:spPr>
          <a:xfrm>
            <a:off x="5659368" y="2750223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3" hasCustomPrompt="1"/>
          </p:nvPr>
        </p:nvSpPr>
        <p:spPr>
          <a:xfrm>
            <a:off x="4428233" y="4839633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4"/>
          </p:nvPr>
        </p:nvSpPr>
        <p:spPr>
          <a:xfrm>
            <a:off x="5659369" y="4839503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5"/>
          </p:nvPr>
        </p:nvSpPr>
        <p:spPr>
          <a:xfrm>
            <a:off x="5659368" y="5206900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>
            <a:hlinkClick r:id="rId4" action="ppaction://hlinksldjump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7905500" y="2383000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3" name="Google Shape;73;p13">
            <a:hlinkClick r:id="rId4" action="ppaction://hlinksldjump"/>
          </p:cNvPr>
          <p:cNvSpPr txBox="1">
            <a:spLocks noGrp="1"/>
          </p:cNvSpPr>
          <p:nvPr>
            <p:ph type="title" idx="17"/>
          </p:nvPr>
        </p:nvSpPr>
        <p:spPr>
          <a:xfrm>
            <a:off x="9136600" y="2383000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>
            <a:hlinkClick r:id="rId4" action="ppaction://hlinksldjump"/>
          </p:cNvPr>
          <p:cNvSpPr txBox="1">
            <a:spLocks noGrp="1"/>
          </p:cNvSpPr>
          <p:nvPr>
            <p:ph type="subTitle" idx="18"/>
          </p:nvPr>
        </p:nvSpPr>
        <p:spPr>
          <a:xfrm>
            <a:off x="9136608" y="2750223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9" hasCustomPrompt="1"/>
          </p:nvPr>
        </p:nvSpPr>
        <p:spPr>
          <a:xfrm>
            <a:off x="7905500" y="4839633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20"/>
          </p:nvPr>
        </p:nvSpPr>
        <p:spPr>
          <a:xfrm>
            <a:off x="9136600" y="4839503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1"/>
          </p:nvPr>
        </p:nvSpPr>
        <p:spPr>
          <a:xfrm>
            <a:off x="9136608" y="5206900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82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085500" y="4083399"/>
            <a:ext cx="6021200" cy="1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2" hasCustomPrompt="1"/>
          </p:nvPr>
        </p:nvSpPr>
        <p:spPr>
          <a:xfrm>
            <a:off x="3513300" y="2723932"/>
            <a:ext cx="5165600" cy="14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2963000" y="1660500"/>
            <a:ext cx="6266000" cy="1078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3513409" y="1067400"/>
            <a:ext cx="5165200" cy="4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85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11310233" y="3850733"/>
            <a:ext cx="608400" cy="60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/>
          <p:nvPr/>
        </p:nvSpPr>
        <p:spPr>
          <a:xfrm>
            <a:off x="152900" y="2781867"/>
            <a:ext cx="558400" cy="558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2"/>
          <p:cNvSpPr/>
          <p:nvPr/>
        </p:nvSpPr>
        <p:spPr>
          <a:xfrm>
            <a:off x="9986433" y="231333"/>
            <a:ext cx="558400" cy="55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5012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951129" y="2570737"/>
            <a:ext cx="6266000" cy="1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827787"/>
            <a:ext cx="6266400" cy="1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951100" y="4272653"/>
            <a:ext cx="6266000" cy="1078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3"/>
          </p:nvPr>
        </p:nvSpPr>
        <p:spPr>
          <a:xfrm>
            <a:off x="951100" y="3679553"/>
            <a:ext cx="6266000" cy="4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484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974896" y="2591117"/>
            <a:ext cx="6266000" cy="1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974733" y="848167"/>
            <a:ext cx="6266400" cy="1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974867" y="4293033"/>
            <a:ext cx="6266000" cy="1078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4974867" y="3699933"/>
            <a:ext cx="6266000" cy="4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8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11339967" y="1251800"/>
            <a:ext cx="410400" cy="41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/>
          <p:nvPr/>
        </p:nvSpPr>
        <p:spPr>
          <a:xfrm>
            <a:off x="3516600" y="103300"/>
            <a:ext cx="558400" cy="55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3"/>
          <p:cNvSpPr/>
          <p:nvPr/>
        </p:nvSpPr>
        <p:spPr>
          <a:xfrm>
            <a:off x="308567" y="5121900"/>
            <a:ext cx="558400" cy="55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9300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1148233" y="4106667"/>
            <a:ext cx="5871600" cy="1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2" hasCustomPrompt="1"/>
          </p:nvPr>
        </p:nvSpPr>
        <p:spPr>
          <a:xfrm>
            <a:off x="1501267" y="2738900"/>
            <a:ext cx="5165600" cy="1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950967" y="1660500"/>
            <a:ext cx="6266000" cy="1078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3"/>
          </p:nvPr>
        </p:nvSpPr>
        <p:spPr>
          <a:xfrm>
            <a:off x="1501376" y="1067400"/>
            <a:ext cx="5165200" cy="4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23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50967" y="1571233"/>
            <a:ext cx="10290000" cy="45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26433" y="4272733"/>
            <a:ext cx="608400" cy="60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4"/>
          <p:cNvSpPr/>
          <p:nvPr/>
        </p:nvSpPr>
        <p:spPr>
          <a:xfrm>
            <a:off x="8288700" y="72633"/>
            <a:ext cx="558400" cy="55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4"/>
          <p:cNvSpPr/>
          <p:nvPr/>
        </p:nvSpPr>
        <p:spPr>
          <a:xfrm>
            <a:off x="5672367" y="6226733"/>
            <a:ext cx="558400" cy="55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70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70C7-4AB8-4BF1-AA8A-17D7F6AF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CB8C7-81B8-4F1F-839E-31F3430F2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B368-6BBF-4D28-8D48-A3ABB3B3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F500C-DC62-4A0E-A1DE-53728A15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1137-8FDA-418D-A755-FA6D573E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89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513367" y="2280337"/>
            <a:ext cx="5165200" cy="1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 idx="2" hasCustomPrompt="1"/>
          </p:nvPr>
        </p:nvSpPr>
        <p:spPr>
          <a:xfrm>
            <a:off x="3513233" y="710317"/>
            <a:ext cx="5165600" cy="18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2962933" y="3982253"/>
            <a:ext cx="6266000" cy="1078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3"/>
          </p:nvPr>
        </p:nvSpPr>
        <p:spPr>
          <a:xfrm>
            <a:off x="3513343" y="3389153"/>
            <a:ext cx="5165200" cy="4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50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C29E-088E-49CE-9DE1-5EF16951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48CA3-39FE-4C5E-AE17-48F7623B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20F8-3663-443B-8E8E-EF97FCE5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FAFBE-4822-473B-9FCE-5E713967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135E-41FF-4B13-8028-0CD3D858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41C1-04E2-4426-8BBF-2A528782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10AC-140D-4213-9CF1-C7E7E939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A8A03-F04C-46C2-A2D6-8CACFE417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2D736-DE44-425E-A413-D50297E6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BA2D3-43EE-4670-AA73-08A44BDF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C748-802A-40AF-82BF-DB0960DC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7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A3E8-DF51-43E1-A936-DD6228FD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A895-533E-4AFA-ACB8-CDF52F22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3F0DE-DB04-4488-A79B-C42D57593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10B1-AED2-493E-B575-FDA5743BA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F1082-FAD4-4C28-93FD-7A277A366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7375D-C7EA-4475-AE84-5FDDA861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2E199-D33B-42EA-BC93-0D23DA96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72E4A-DF3D-4118-80D2-D0943A73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3EDE-2938-490F-8472-A52368D7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71FF3-F136-4E1B-BE95-638C12CF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C4F27-2C84-4B79-8F09-1C8D211F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65302-408B-4B5C-87A5-66647E54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79238-0E76-4B81-A1BA-78DEFE1E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ABEAA-6A18-4789-88B8-6D6C7C43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BC46-C572-4B47-83D6-F0EB7C63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8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DC15-9FE6-4596-B9C2-2B4DD2EE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7456-58ED-42C8-84C9-827B1F477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81D98-DDF1-450B-BA2B-A4C2B229F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7383A-0A29-43D1-86A4-15B18D65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D330A-181B-43D2-AB3C-8BD8AFAA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D000B-4EB9-4EA2-8237-84C5D88A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3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47A1-BB49-469D-9A74-912259DD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311E5-851B-4CC8-8D47-985FB0A15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120F1-BF6A-488F-B2BB-708469C06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0A93A-E5B1-4803-AD14-77D52336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0D12E-521E-4C41-8DE5-F45FF7C8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00E40-FD28-43AC-9033-0D8CFE6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5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A0A5B-8410-4B38-BFF8-FACEC57F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33EB6-5334-4B3F-948C-6CF5788E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AEB3A-0D0F-4741-AF04-514D23ADC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B187-168D-4FDA-B0A0-BAB9EC992736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7817F-21C5-4CEA-A93B-7D99A1459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BFBF-C4D5-45C8-8C77-F630BD39C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counseling/counseling/index.php" TargetMode="External"/><Relationship Id="rId7" Type="http://schemas.openxmlformats.org/officeDocument/2006/relationships/hyperlink" Target="https://memphis.academicwork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memphis.edu/financialaid/graduate/aidprog2.php" TargetMode="External"/><Relationship Id="rId5" Type="http://schemas.openxmlformats.org/officeDocument/2006/relationships/hyperlink" Target="https://www.memphis.edu/deanofstudents/sos/index.php" TargetMode="External"/><Relationship Id="rId4" Type="http://schemas.openxmlformats.org/officeDocument/2006/relationships/hyperlink" Target="https://www.memphis.edu/health/about/index.ph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educat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memphis.edu/education/grad_programs/index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gradschool/resources/forms_index.php?_ga=2.34059041.123266155.1676642873-132612941.167630067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atalog.memphis.edu/content.php?catoid=31&amp;navoid=185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gsa/trave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memphis.edu/gradschool/current_students/index.ph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6.xml"/><Relationship Id="rId5" Type="http://schemas.openxmlformats.org/officeDocument/2006/relationships/slide" Target="slide1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education/grad_programs/doctoralguide.php#-1,1,FIRS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ultydiversity.org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umtech/solutions/email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memphis.edu/cwc/" TargetMode="External"/><Relationship Id="rId5" Type="http://schemas.openxmlformats.org/officeDocument/2006/relationships/hyperlink" Target="https://www.memphis.edu/libraries/" TargetMode="External"/><Relationship Id="rId4" Type="http://schemas.openxmlformats.org/officeDocument/2006/relationships/hyperlink" Target="https://www.memphis.edu/um3d/canvas/student_resources/student_canvas_basic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506;p46">
            <a:extLst>
              <a:ext uri="{FF2B5EF4-FFF2-40B4-BE49-F238E27FC236}">
                <a16:creationId xmlns:a16="http://schemas.microsoft.com/office/drawing/2014/main" id="{0295EFCD-C13F-A84E-4EAC-9FFE94A747DC}"/>
              </a:ext>
            </a:extLst>
          </p:cNvPr>
          <p:cNvGrpSpPr/>
          <p:nvPr/>
        </p:nvGrpSpPr>
        <p:grpSpPr>
          <a:xfrm>
            <a:off x="1963785" y="3344816"/>
            <a:ext cx="2989383" cy="695336"/>
            <a:chOff x="717950" y="1768181"/>
            <a:chExt cx="6692300" cy="1932000"/>
          </a:xfrm>
          <a:solidFill>
            <a:srgbClr val="002060"/>
          </a:solidFill>
        </p:grpSpPr>
        <p:sp>
          <p:nvSpPr>
            <p:cNvPr id="24" name="Google Shape;507;p46">
              <a:extLst>
                <a:ext uri="{FF2B5EF4-FFF2-40B4-BE49-F238E27FC236}">
                  <a16:creationId xmlns:a16="http://schemas.microsoft.com/office/drawing/2014/main" id="{838615C1-5F7A-72B2-28C4-6C7CA8E681B8}"/>
                </a:ext>
              </a:extLst>
            </p:cNvPr>
            <p:cNvSpPr/>
            <p:nvPr/>
          </p:nvSpPr>
          <p:spPr>
            <a:xfrm>
              <a:off x="1054275" y="1922581"/>
              <a:ext cx="6107025" cy="1622875"/>
            </a:xfrm>
            <a:custGeom>
              <a:avLst/>
              <a:gdLst/>
              <a:ahLst/>
              <a:cxnLst/>
              <a:rect l="l" t="t" r="r" b="b"/>
              <a:pathLst>
                <a:path w="244281" h="64915" extrusionOk="0">
                  <a:moveTo>
                    <a:pt x="212517" y="1513"/>
                  </a:moveTo>
                  <a:cubicBezTo>
                    <a:pt x="229659" y="1513"/>
                    <a:pt x="243524" y="15378"/>
                    <a:pt x="243524" y="32521"/>
                  </a:cubicBezTo>
                  <a:cubicBezTo>
                    <a:pt x="243524" y="49537"/>
                    <a:pt x="229659" y="63402"/>
                    <a:pt x="212517" y="63402"/>
                  </a:cubicBezTo>
                  <a:lnTo>
                    <a:pt x="2647" y="63402"/>
                  </a:lnTo>
                  <a:cubicBezTo>
                    <a:pt x="13235" y="36806"/>
                    <a:pt x="13361" y="15882"/>
                    <a:pt x="3152" y="1513"/>
                  </a:cubicBezTo>
                  <a:close/>
                  <a:moveTo>
                    <a:pt x="0" y="0"/>
                  </a:moveTo>
                  <a:lnTo>
                    <a:pt x="1009" y="1135"/>
                  </a:lnTo>
                  <a:cubicBezTo>
                    <a:pt x="11849" y="15378"/>
                    <a:pt x="11849" y="36428"/>
                    <a:pt x="883" y="63906"/>
                  </a:cubicBezTo>
                  <a:lnTo>
                    <a:pt x="505" y="64915"/>
                  </a:lnTo>
                  <a:lnTo>
                    <a:pt x="212517" y="64915"/>
                  </a:lnTo>
                  <a:cubicBezTo>
                    <a:pt x="230163" y="64537"/>
                    <a:pt x="244281" y="50167"/>
                    <a:pt x="244281" y="32521"/>
                  </a:cubicBezTo>
                  <a:cubicBezTo>
                    <a:pt x="244281" y="14748"/>
                    <a:pt x="230163" y="378"/>
                    <a:pt x="21251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25" name="Google Shape;508;p46">
              <a:extLst>
                <a:ext uri="{FF2B5EF4-FFF2-40B4-BE49-F238E27FC236}">
                  <a16:creationId xmlns:a16="http://schemas.microsoft.com/office/drawing/2014/main" id="{B2383DFC-4BA4-FFF8-E511-AF4169CBEF3B}"/>
                </a:ext>
              </a:extLst>
            </p:cNvPr>
            <p:cNvSpPr/>
            <p:nvPr/>
          </p:nvSpPr>
          <p:spPr>
            <a:xfrm>
              <a:off x="1637250" y="2763931"/>
              <a:ext cx="3957900" cy="25250"/>
            </a:xfrm>
            <a:custGeom>
              <a:avLst/>
              <a:gdLst/>
              <a:ahLst/>
              <a:cxnLst/>
              <a:rect l="l" t="t" r="r" b="b"/>
              <a:pathLst>
                <a:path w="158316" h="1010" extrusionOk="0">
                  <a:moveTo>
                    <a:pt x="79158" y="1"/>
                  </a:moveTo>
                  <a:lnTo>
                    <a:pt x="39579" y="127"/>
                  </a:lnTo>
                  <a:lnTo>
                    <a:pt x="19790" y="253"/>
                  </a:lnTo>
                  <a:lnTo>
                    <a:pt x="0" y="505"/>
                  </a:lnTo>
                  <a:lnTo>
                    <a:pt x="19790" y="757"/>
                  </a:lnTo>
                  <a:lnTo>
                    <a:pt x="39579" y="883"/>
                  </a:lnTo>
                  <a:lnTo>
                    <a:pt x="79158" y="1009"/>
                  </a:lnTo>
                  <a:lnTo>
                    <a:pt x="118737" y="883"/>
                  </a:lnTo>
                  <a:lnTo>
                    <a:pt x="138527" y="757"/>
                  </a:lnTo>
                  <a:lnTo>
                    <a:pt x="158316" y="505"/>
                  </a:lnTo>
                  <a:lnTo>
                    <a:pt x="138527" y="253"/>
                  </a:lnTo>
                  <a:lnTo>
                    <a:pt x="118737" y="127"/>
                  </a:lnTo>
                  <a:lnTo>
                    <a:pt x="79158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26" name="Google Shape;509;p46">
              <a:extLst>
                <a:ext uri="{FF2B5EF4-FFF2-40B4-BE49-F238E27FC236}">
                  <a16:creationId xmlns:a16="http://schemas.microsoft.com/office/drawing/2014/main" id="{5A1ADF7E-4C19-8F6E-1AAE-F17FA12D70A9}"/>
                </a:ext>
              </a:extLst>
            </p:cNvPr>
            <p:cNvSpPr/>
            <p:nvPr/>
          </p:nvSpPr>
          <p:spPr>
            <a:xfrm>
              <a:off x="3584675" y="2559106"/>
              <a:ext cx="2747875" cy="28400"/>
            </a:xfrm>
            <a:custGeom>
              <a:avLst/>
              <a:gdLst/>
              <a:ahLst/>
              <a:cxnLst/>
              <a:rect l="l" t="t" r="r" b="b"/>
              <a:pathLst>
                <a:path w="109915" h="1136" extrusionOk="0">
                  <a:moveTo>
                    <a:pt x="54957" y="1"/>
                  </a:moveTo>
                  <a:lnTo>
                    <a:pt x="27479" y="253"/>
                  </a:lnTo>
                  <a:lnTo>
                    <a:pt x="13740" y="379"/>
                  </a:lnTo>
                  <a:lnTo>
                    <a:pt x="1" y="631"/>
                  </a:lnTo>
                  <a:lnTo>
                    <a:pt x="13740" y="883"/>
                  </a:lnTo>
                  <a:lnTo>
                    <a:pt x="27479" y="1009"/>
                  </a:lnTo>
                  <a:lnTo>
                    <a:pt x="54957" y="1135"/>
                  </a:lnTo>
                  <a:lnTo>
                    <a:pt x="82436" y="1009"/>
                  </a:lnTo>
                  <a:lnTo>
                    <a:pt x="96175" y="883"/>
                  </a:lnTo>
                  <a:lnTo>
                    <a:pt x="109914" y="631"/>
                  </a:lnTo>
                  <a:lnTo>
                    <a:pt x="96175" y="379"/>
                  </a:lnTo>
                  <a:lnTo>
                    <a:pt x="82436" y="127"/>
                  </a:lnTo>
                  <a:lnTo>
                    <a:pt x="5495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27" name="Google Shape;510;p46">
              <a:extLst>
                <a:ext uri="{FF2B5EF4-FFF2-40B4-BE49-F238E27FC236}">
                  <a16:creationId xmlns:a16="http://schemas.microsoft.com/office/drawing/2014/main" id="{D0221C03-101B-E71F-BEF6-652A8D7ECD0A}"/>
                </a:ext>
              </a:extLst>
            </p:cNvPr>
            <p:cNvSpPr/>
            <p:nvPr/>
          </p:nvSpPr>
          <p:spPr>
            <a:xfrm>
              <a:off x="3452325" y="2984531"/>
              <a:ext cx="3116550" cy="28375"/>
            </a:xfrm>
            <a:custGeom>
              <a:avLst/>
              <a:gdLst/>
              <a:ahLst/>
              <a:cxnLst/>
              <a:rect l="l" t="t" r="r" b="b"/>
              <a:pathLst>
                <a:path w="124662" h="1135" extrusionOk="0">
                  <a:moveTo>
                    <a:pt x="62394" y="0"/>
                  </a:moveTo>
                  <a:lnTo>
                    <a:pt x="31260" y="126"/>
                  </a:lnTo>
                  <a:lnTo>
                    <a:pt x="15631" y="252"/>
                  </a:lnTo>
                  <a:lnTo>
                    <a:pt x="1" y="630"/>
                  </a:lnTo>
                  <a:lnTo>
                    <a:pt x="15631" y="883"/>
                  </a:lnTo>
                  <a:lnTo>
                    <a:pt x="31260" y="1009"/>
                  </a:lnTo>
                  <a:lnTo>
                    <a:pt x="62394" y="1135"/>
                  </a:lnTo>
                  <a:lnTo>
                    <a:pt x="93528" y="1009"/>
                  </a:lnTo>
                  <a:lnTo>
                    <a:pt x="109158" y="883"/>
                  </a:lnTo>
                  <a:lnTo>
                    <a:pt x="124662" y="630"/>
                  </a:lnTo>
                  <a:lnTo>
                    <a:pt x="109158" y="252"/>
                  </a:lnTo>
                  <a:lnTo>
                    <a:pt x="93528" y="126"/>
                  </a:lnTo>
                  <a:lnTo>
                    <a:pt x="6239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30" name="Google Shape;511;p46">
              <a:extLst>
                <a:ext uri="{FF2B5EF4-FFF2-40B4-BE49-F238E27FC236}">
                  <a16:creationId xmlns:a16="http://schemas.microsoft.com/office/drawing/2014/main" id="{C2F14F00-63B1-6333-8992-034FBDE3E467}"/>
                </a:ext>
              </a:extLst>
            </p:cNvPr>
            <p:cNvSpPr/>
            <p:nvPr/>
          </p:nvSpPr>
          <p:spPr>
            <a:xfrm>
              <a:off x="1826325" y="2448831"/>
              <a:ext cx="2795125" cy="28375"/>
            </a:xfrm>
            <a:custGeom>
              <a:avLst/>
              <a:gdLst/>
              <a:ahLst/>
              <a:cxnLst/>
              <a:rect l="l" t="t" r="r" b="b"/>
              <a:pathLst>
                <a:path w="111805" h="1135" extrusionOk="0">
                  <a:moveTo>
                    <a:pt x="55839" y="0"/>
                  </a:moveTo>
                  <a:lnTo>
                    <a:pt x="27857" y="126"/>
                  </a:lnTo>
                  <a:lnTo>
                    <a:pt x="13991" y="252"/>
                  </a:lnTo>
                  <a:lnTo>
                    <a:pt x="0" y="630"/>
                  </a:lnTo>
                  <a:lnTo>
                    <a:pt x="13991" y="883"/>
                  </a:lnTo>
                  <a:lnTo>
                    <a:pt x="27857" y="1009"/>
                  </a:lnTo>
                  <a:lnTo>
                    <a:pt x="55839" y="1135"/>
                  </a:lnTo>
                  <a:lnTo>
                    <a:pt x="83822" y="1009"/>
                  </a:lnTo>
                  <a:lnTo>
                    <a:pt x="97813" y="883"/>
                  </a:lnTo>
                  <a:lnTo>
                    <a:pt x="111804" y="630"/>
                  </a:lnTo>
                  <a:lnTo>
                    <a:pt x="97813" y="252"/>
                  </a:lnTo>
                  <a:lnTo>
                    <a:pt x="83822" y="126"/>
                  </a:lnTo>
                  <a:lnTo>
                    <a:pt x="5583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31" name="Google Shape;512;p46">
              <a:extLst>
                <a:ext uri="{FF2B5EF4-FFF2-40B4-BE49-F238E27FC236}">
                  <a16:creationId xmlns:a16="http://schemas.microsoft.com/office/drawing/2014/main" id="{9B59365E-1EC6-3FD1-4F42-9190B9BCC28F}"/>
                </a:ext>
              </a:extLst>
            </p:cNvPr>
            <p:cNvSpPr/>
            <p:nvPr/>
          </p:nvSpPr>
          <p:spPr>
            <a:xfrm>
              <a:off x="742199" y="1786882"/>
              <a:ext cx="6642849" cy="1894275"/>
            </a:xfrm>
            <a:custGeom>
              <a:avLst/>
              <a:gdLst/>
              <a:ahLst/>
              <a:cxnLst/>
              <a:rect l="l" t="t" r="r" b="b"/>
              <a:pathLst>
                <a:path w="265714" h="75771" extrusionOk="0">
                  <a:moveTo>
                    <a:pt x="8210" y="0"/>
                  </a:moveTo>
                  <a:cubicBezTo>
                    <a:pt x="40" y="0"/>
                    <a:pt x="1" y="12249"/>
                    <a:pt x="8093" y="12249"/>
                  </a:cubicBezTo>
                  <a:cubicBezTo>
                    <a:pt x="8251" y="12249"/>
                    <a:pt x="8412" y="12244"/>
                    <a:pt x="8576" y="12235"/>
                  </a:cubicBezTo>
                  <a:lnTo>
                    <a:pt x="225000" y="12235"/>
                  </a:lnTo>
                  <a:cubicBezTo>
                    <a:pt x="239243" y="12235"/>
                    <a:pt x="250587" y="23705"/>
                    <a:pt x="250587" y="37949"/>
                  </a:cubicBezTo>
                  <a:cubicBezTo>
                    <a:pt x="250587" y="52066"/>
                    <a:pt x="239243" y="63536"/>
                    <a:pt x="225000" y="63536"/>
                  </a:cubicBezTo>
                  <a:lnTo>
                    <a:pt x="8576" y="63536"/>
                  </a:lnTo>
                  <a:cubicBezTo>
                    <a:pt x="8412" y="63527"/>
                    <a:pt x="8251" y="63522"/>
                    <a:pt x="8093" y="63522"/>
                  </a:cubicBezTo>
                  <a:cubicBezTo>
                    <a:pt x="1" y="63522"/>
                    <a:pt x="40" y="75771"/>
                    <a:pt x="8210" y="75771"/>
                  </a:cubicBezTo>
                  <a:cubicBezTo>
                    <a:pt x="8330" y="75771"/>
                    <a:pt x="8452" y="75768"/>
                    <a:pt x="8576" y="75763"/>
                  </a:cubicBezTo>
                  <a:lnTo>
                    <a:pt x="225000" y="75763"/>
                  </a:lnTo>
                  <a:cubicBezTo>
                    <a:pt x="242898" y="75763"/>
                    <a:pt x="258402" y="63158"/>
                    <a:pt x="262058" y="45637"/>
                  </a:cubicBezTo>
                  <a:cubicBezTo>
                    <a:pt x="265713" y="28117"/>
                    <a:pt x="256512" y="10470"/>
                    <a:pt x="240125" y="3286"/>
                  </a:cubicBezTo>
                  <a:lnTo>
                    <a:pt x="240125" y="3159"/>
                  </a:lnTo>
                  <a:cubicBezTo>
                    <a:pt x="235336" y="1143"/>
                    <a:pt x="230294" y="8"/>
                    <a:pt x="225000" y="8"/>
                  </a:cubicBezTo>
                  <a:lnTo>
                    <a:pt x="8576" y="8"/>
                  </a:lnTo>
                  <a:cubicBezTo>
                    <a:pt x="8452" y="3"/>
                    <a:pt x="8330" y="0"/>
                    <a:pt x="821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36" name="Google Shape;513;p46">
              <a:extLst>
                <a:ext uri="{FF2B5EF4-FFF2-40B4-BE49-F238E27FC236}">
                  <a16:creationId xmlns:a16="http://schemas.microsoft.com/office/drawing/2014/main" id="{B4406E46-9758-CFB9-F2CD-80436E934A90}"/>
                </a:ext>
              </a:extLst>
            </p:cNvPr>
            <p:cNvSpPr/>
            <p:nvPr/>
          </p:nvSpPr>
          <p:spPr>
            <a:xfrm>
              <a:off x="717950" y="1768181"/>
              <a:ext cx="6692300" cy="1932000"/>
            </a:xfrm>
            <a:custGeom>
              <a:avLst/>
              <a:gdLst/>
              <a:ahLst/>
              <a:cxnLst/>
              <a:rect l="l" t="t" r="r" b="b"/>
              <a:pathLst>
                <a:path w="267692" h="77280" extrusionOk="0">
                  <a:moveTo>
                    <a:pt x="225970" y="1513"/>
                  </a:moveTo>
                  <a:cubicBezTo>
                    <a:pt x="231012" y="1513"/>
                    <a:pt x="236053" y="2521"/>
                    <a:pt x="240843" y="4664"/>
                  </a:cubicBezTo>
                  <a:cubicBezTo>
                    <a:pt x="256851" y="11596"/>
                    <a:pt x="265801" y="28991"/>
                    <a:pt x="262271" y="46133"/>
                  </a:cubicBezTo>
                  <a:cubicBezTo>
                    <a:pt x="258742" y="63402"/>
                    <a:pt x="243616" y="75754"/>
                    <a:pt x="225970" y="75754"/>
                  </a:cubicBezTo>
                  <a:lnTo>
                    <a:pt x="9546" y="75754"/>
                  </a:lnTo>
                  <a:cubicBezTo>
                    <a:pt x="2361" y="75754"/>
                    <a:pt x="2361" y="65040"/>
                    <a:pt x="9546" y="65040"/>
                  </a:cubicBezTo>
                  <a:lnTo>
                    <a:pt x="225970" y="64914"/>
                  </a:lnTo>
                  <a:cubicBezTo>
                    <a:pt x="240591" y="64914"/>
                    <a:pt x="252314" y="53192"/>
                    <a:pt x="252314" y="38570"/>
                  </a:cubicBezTo>
                  <a:cubicBezTo>
                    <a:pt x="252314" y="24075"/>
                    <a:pt x="240591" y="12227"/>
                    <a:pt x="225970" y="12227"/>
                  </a:cubicBezTo>
                  <a:lnTo>
                    <a:pt x="9546" y="12227"/>
                  </a:lnTo>
                  <a:cubicBezTo>
                    <a:pt x="2361" y="12227"/>
                    <a:pt x="2361" y="1513"/>
                    <a:pt x="9546" y="1513"/>
                  </a:cubicBezTo>
                  <a:close/>
                  <a:moveTo>
                    <a:pt x="9546" y="0"/>
                  </a:moveTo>
                  <a:cubicBezTo>
                    <a:pt x="7025" y="0"/>
                    <a:pt x="4630" y="1387"/>
                    <a:pt x="3496" y="3529"/>
                  </a:cubicBezTo>
                  <a:cubicBezTo>
                    <a:pt x="2865" y="4664"/>
                    <a:pt x="2613" y="5798"/>
                    <a:pt x="2613" y="6933"/>
                  </a:cubicBezTo>
                  <a:cubicBezTo>
                    <a:pt x="2613" y="10714"/>
                    <a:pt x="5638" y="13739"/>
                    <a:pt x="9546" y="13739"/>
                  </a:cubicBezTo>
                  <a:lnTo>
                    <a:pt x="225970" y="13739"/>
                  </a:lnTo>
                  <a:cubicBezTo>
                    <a:pt x="239457" y="14117"/>
                    <a:pt x="250297" y="25209"/>
                    <a:pt x="250297" y="38697"/>
                  </a:cubicBezTo>
                  <a:cubicBezTo>
                    <a:pt x="250297" y="52184"/>
                    <a:pt x="239457" y="63150"/>
                    <a:pt x="225970" y="63528"/>
                  </a:cubicBezTo>
                  <a:lnTo>
                    <a:pt x="9546" y="63528"/>
                  </a:lnTo>
                  <a:cubicBezTo>
                    <a:pt x="9383" y="63519"/>
                    <a:pt x="9222" y="63515"/>
                    <a:pt x="9065" y="63515"/>
                  </a:cubicBezTo>
                  <a:cubicBezTo>
                    <a:pt x="1" y="63515"/>
                    <a:pt x="1" y="77280"/>
                    <a:pt x="9065" y="77280"/>
                  </a:cubicBezTo>
                  <a:cubicBezTo>
                    <a:pt x="9222" y="77280"/>
                    <a:pt x="9383" y="77275"/>
                    <a:pt x="9546" y="77267"/>
                  </a:cubicBezTo>
                  <a:lnTo>
                    <a:pt x="225970" y="77267"/>
                  </a:lnTo>
                  <a:cubicBezTo>
                    <a:pt x="244373" y="77267"/>
                    <a:pt x="260255" y="64410"/>
                    <a:pt x="263910" y="46511"/>
                  </a:cubicBezTo>
                  <a:cubicBezTo>
                    <a:pt x="267691" y="28613"/>
                    <a:pt x="258238" y="10462"/>
                    <a:pt x="241474" y="3151"/>
                  </a:cubicBezTo>
                  <a:cubicBezTo>
                    <a:pt x="236558" y="1134"/>
                    <a:pt x="231264" y="0"/>
                    <a:pt x="22597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</p:grpSp>
      <p:sp>
        <p:nvSpPr>
          <p:cNvPr id="159" name="Google Shape;159;p30"/>
          <p:cNvSpPr/>
          <p:nvPr/>
        </p:nvSpPr>
        <p:spPr>
          <a:xfrm>
            <a:off x="-161133" y="1886500"/>
            <a:ext cx="2177600" cy="21776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160;p30"/>
          <p:cNvSpPr txBox="1">
            <a:spLocks noGrp="1"/>
          </p:cNvSpPr>
          <p:nvPr>
            <p:ph type="ctrTitle"/>
          </p:nvPr>
        </p:nvSpPr>
        <p:spPr>
          <a:xfrm>
            <a:off x="5181495" y="3636363"/>
            <a:ext cx="6061600" cy="11475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Orientation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89" name="Google Shape;189;p30">
            <a:hlinkClick r:id="rId3" action="ppaction://hlinksldjump"/>
          </p:cNvPr>
          <p:cNvSpPr txBox="1"/>
          <p:nvPr/>
        </p:nvSpPr>
        <p:spPr>
          <a:xfrm>
            <a:off x="8106796" y="4555440"/>
            <a:ext cx="3042800" cy="69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Fall 2023</a:t>
            </a:r>
            <a:endParaRPr sz="4000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2" name="Google Shape;505;p46">
            <a:extLst>
              <a:ext uri="{FF2B5EF4-FFF2-40B4-BE49-F238E27FC236}">
                <a16:creationId xmlns:a16="http://schemas.microsoft.com/office/drawing/2014/main" id="{4BC7BB15-25CD-BE61-E032-5E452A284831}"/>
              </a:ext>
            </a:extLst>
          </p:cNvPr>
          <p:cNvGrpSpPr/>
          <p:nvPr/>
        </p:nvGrpSpPr>
        <p:grpSpPr>
          <a:xfrm>
            <a:off x="1249888" y="4040237"/>
            <a:ext cx="3835781" cy="1704327"/>
            <a:chOff x="-469256" y="-169262"/>
            <a:chExt cx="5076470" cy="2255594"/>
          </a:xfrm>
          <a:solidFill>
            <a:srgbClr val="002060"/>
          </a:solidFill>
        </p:grpSpPr>
        <p:grpSp>
          <p:nvGrpSpPr>
            <p:cNvPr id="3" name="Google Shape;506;p46">
              <a:extLst>
                <a:ext uri="{FF2B5EF4-FFF2-40B4-BE49-F238E27FC236}">
                  <a16:creationId xmlns:a16="http://schemas.microsoft.com/office/drawing/2014/main" id="{D5182CC2-588A-01B7-D0B0-556E90348418}"/>
                </a:ext>
              </a:extLst>
            </p:cNvPr>
            <p:cNvGrpSpPr/>
            <p:nvPr/>
          </p:nvGrpSpPr>
          <p:grpSpPr>
            <a:xfrm>
              <a:off x="-469256" y="-169262"/>
              <a:ext cx="5076470" cy="2255594"/>
              <a:chOff x="203450" y="498031"/>
              <a:chExt cx="7206800" cy="3202150"/>
            </a:xfrm>
            <a:grpFill/>
          </p:grpSpPr>
          <p:sp>
            <p:nvSpPr>
              <p:cNvPr id="5" name="Google Shape;507;p46">
                <a:extLst>
                  <a:ext uri="{FF2B5EF4-FFF2-40B4-BE49-F238E27FC236}">
                    <a16:creationId xmlns:a16="http://schemas.microsoft.com/office/drawing/2014/main" id="{7F035D6D-0DCE-5D44-626C-40FB342789A8}"/>
                  </a:ext>
                </a:extLst>
              </p:cNvPr>
              <p:cNvSpPr/>
              <p:nvPr/>
            </p:nvSpPr>
            <p:spPr>
              <a:xfrm>
                <a:off x="1054275" y="1922581"/>
                <a:ext cx="6107025" cy="1622875"/>
              </a:xfrm>
              <a:custGeom>
                <a:avLst/>
                <a:gdLst/>
                <a:ahLst/>
                <a:cxnLst/>
                <a:rect l="l" t="t" r="r" b="b"/>
                <a:pathLst>
                  <a:path w="244281" h="64915" extrusionOk="0">
                    <a:moveTo>
                      <a:pt x="212517" y="1513"/>
                    </a:moveTo>
                    <a:cubicBezTo>
                      <a:pt x="229659" y="1513"/>
                      <a:pt x="243524" y="15378"/>
                      <a:pt x="243524" y="32521"/>
                    </a:cubicBezTo>
                    <a:cubicBezTo>
                      <a:pt x="243524" y="49537"/>
                      <a:pt x="229659" y="63402"/>
                      <a:pt x="212517" y="63402"/>
                    </a:cubicBezTo>
                    <a:lnTo>
                      <a:pt x="2647" y="63402"/>
                    </a:lnTo>
                    <a:cubicBezTo>
                      <a:pt x="13235" y="36806"/>
                      <a:pt x="13361" y="15882"/>
                      <a:pt x="3152" y="1513"/>
                    </a:cubicBezTo>
                    <a:close/>
                    <a:moveTo>
                      <a:pt x="0" y="0"/>
                    </a:moveTo>
                    <a:lnTo>
                      <a:pt x="1009" y="1135"/>
                    </a:lnTo>
                    <a:cubicBezTo>
                      <a:pt x="11849" y="15378"/>
                      <a:pt x="11849" y="36428"/>
                      <a:pt x="883" y="63906"/>
                    </a:cubicBezTo>
                    <a:lnTo>
                      <a:pt x="505" y="64915"/>
                    </a:lnTo>
                    <a:lnTo>
                      <a:pt x="212517" y="64915"/>
                    </a:lnTo>
                    <a:cubicBezTo>
                      <a:pt x="230163" y="64537"/>
                      <a:pt x="244281" y="50167"/>
                      <a:pt x="244281" y="32521"/>
                    </a:cubicBezTo>
                    <a:cubicBezTo>
                      <a:pt x="244281" y="14748"/>
                      <a:pt x="230163" y="378"/>
                      <a:pt x="212517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" name="Google Shape;508;p46">
                <a:extLst>
                  <a:ext uri="{FF2B5EF4-FFF2-40B4-BE49-F238E27FC236}">
                    <a16:creationId xmlns:a16="http://schemas.microsoft.com/office/drawing/2014/main" id="{7CAD18B0-6BA8-D7DE-FB8E-F188ADC323C6}"/>
                  </a:ext>
                </a:extLst>
              </p:cNvPr>
              <p:cNvSpPr/>
              <p:nvPr/>
            </p:nvSpPr>
            <p:spPr>
              <a:xfrm>
                <a:off x="1637250" y="2763931"/>
                <a:ext cx="39579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58316" h="1010" extrusionOk="0">
                    <a:moveTo>
                      <a:pt x="79158" y="1"/>
                    </a:moveTo>
                    <a:lnTo>
                      <a:pt x="39579" y="127"/>
                    </a:lnTo>
                    <a:lnTo>
                      <a:pt x="19790" y="253"/>
                    </a:lnTo>
                    <a:lnTo>
                      <a:pt x="0" y="505"/>
                    </a:lnTo>
                    <a:lnTo>
                      <a:pt x="19790" y="757"/>
                    </a:lnTo>
                    <a:lnTo>
                      <a:pt x="39579" y="883"/>
                    </a:lnTo>
                    <a:lnTo>
                      <a:pt x="79158" y="1009"/>
                    </a:lnTo>
                    <a:lnTo>
                      <a:pt x="118737" y="883"/>
                    </a:lnTo>
                    <a:lnTo>
                      <a:pt x="138527" y="757"/>
                    </a:lnTo>
                    <a:lnTo>
                      <a:pt x="158316" y="505"/>
                    </a:lnTo>
                    <a:lnTo>
                      <a:pt x="138527" y="253"/>
                    </a:lnTo>
                    <a:lnTo>
                      <a:pt x="118737" y="127"/>
                    </a:lnTo>
                    <a:lnTo>
                      <a:pt x="79158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" name="Google Shape;509;p46">
                <a:extLst>
                  <a:ext uri="{FF2B5EF4-FFF2-40B4-BE49-F238E27FC236}">
                    <a16:creationId xmlns:a16="http://schemas.microsoft.com/office/drawing/2014/main" id="{4BF749AE-AF22-DA26-459C-BD0926CDD456}"/>
                  </a:ext>
                </a:extLst>
              </p:cNvPr>
              <p:cNvSpPr/>
              <p:nvPr/>
            </p:nvSpPr>
            <p:spPr>
              <a:xfrm>
                <a:off x="3584675" y="2559106"/>
                <a:ext cx="274787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109915" h="1136" extrusionOk="0">
                    <a:moveTo>
                      <a:pt x="54957" y="1"/>
                    </a:moveTo>
                    <a:lnTo>
                      <a:pt x="27479" y="253"/>
                    </a:lnTo>
                    <a:lnTo>
                      <a:pt x="13740" y="379"/>
                    </a:lnTo>
                    <a:lnTo>
                      <a:pt x="1" y="631"/>
                    </a:lnTo>
                    <a:lnTo>
                      <a:pt x="13740" y="883"/>
                    </a:lnTo>
                    <a:lnTo>
                      <a:pt x="27479" y="1009"/>
                    </a:lnTo>
                    <a:lnTo>
                      <a:pt x="54957" y="1135"/>
                    </a:lnTo>
                    <a:lnTo>
                      <a:pt x="82436" y="1009"/>
                    </a:lnTo>
                    <a:lnTo>
                      <a:pt x="96175" y="883"/>
                    </a:lnTo>
                    <a:lnTo>
                      <a:pt x="109914" y="631"/>
                    </a:lnTo>
                    <a:lnTo>
                      <a:pt x="96175" y="379"/>
                    </a:lnTo>
                    <a:lnTo>
                      <a:pt x="82436" y="127"/>
                    </a:lnTo>
                    <a:lnTo>
                      <a:pt x="54957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" name="Google Shape;510;p46">
                <a:extLst>
                  <a:ext uri="{FF2B5EF4-FFF2-40B4-BE49-F238E27FC236}">
                    <a16:creationId xmlns:a16="http://schemas.microsoft.com/office/drawing/2014/main" id="{D1DD2DAE-1E79-F2BE-CD18-BC2352012E41}"/>
                  </a:ext>
                </a:extLst>
              </p:cNvPr>
              <p:cNvSpPr/>
              <p:nvPr/>
            </p:nvSpPr>
            <p:spPr>
              <a:xfrm>
                <a:off x="3452325" y="2984531"/>
                <a:ext cx="3116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4662" h="1135" extrusionOk="0">
                    <a:moveTo>
                      <a:pt x="62394" y="0"/>
                    </a:moveTo>
                    <a:lnTo>
                      <a:pt x="31260" y="126"/>
                    </a:lnTo>
                    <a:lnTo>
                      <a:pt x="15631" y="252"/>
                    </a:lnTo>
                    <a:lnTo>
                      <a:pt x="1" y="630"/>
                    </a:lnTo>
                    <a:lnTo>
                      <a:pt x="15631" y="883"/>
                    </a:lnTo>
                    <a:lnTo>
                      <a:pt x="31260" y="1009"/>
                    </a:lnTo>
                    <a:lnTo>
                      <a:pt x="62394" y="1135"/>
                    </a:lnTo>
                    <a:lnTo>
                      <a:pt x="93528" y="1009"/>
                    </a:lnTo>
                    <a:lnTo>
                      <a:pt x="109158" y="883"/>
                    </a:lnTo>
                    <a:lnTo>
                      <a:pt x="124662" y="630"/>
                    </a:lnTo>
                    <a:lnTo>
                      <a:pt x="109158" y="252"/>
                    </a:lnTo>
                    <a:lnTo>
                      <a:pt x="93528" y="126"/>
                    </a:lnTo>
                    <a:lnTo>
                      <a:pt x="6239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" name="Google Shape;511;p46">
                <a:extLst>
                  <a:ext uri="{FF2B5EF4-FFF2-40B4-BE49-F238E27FC236}">
                    <a16:creationId xmlns:a16="http://schemas.microsoft.com/office/drawing/2014/main" id="{5CBA2731-B270-B65E-4283-CECBE35A993A}"/>
                  </a:ext>
                </a:extLst>
              </p:cNvPr>
              <p:cNvSpPr/>
              <p:nvPr/>
            </p:nvSpPr>
            <p:spPr>
              <a:xfrm>
                <a:off x="1826325" y="2448831"/>
                <a:ext cx="279512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1805" h="1135" extrusionOk="0">
                    <a:moveTo>
                      <a:pt x="55839" y="0"/>
                    </a:moveTo>
                    <a:lnTo>
                      <a:pt x="27857" y="126"/>
                    </a:lnTo>
                    <a:lnTo>
                      <a:pt x="13991" y="252"/>
                    </a:lnTo>
                    <a:lnTo>
                      <a:pt x="0" y="630"/>
                    </a:lnTo>
                    <a:lnTo>
                      <a:pt x="13991" y="883"/>
                    </a:lnTo>
                    <a:lnTo>
                      <a:pt x="27857" y="1009"/>
                    </a:lnTo>
                    <a:lnTo>
                      <a:pt x="55839" y="1135"/>
                    </a:lnTo>
                    <a:lnTo>
                      <a:pt x="83822" y="1009"/>
                    </a:lnTo>
                    <a:lnTo>
                      <a:pt x="97813" y="883"/>
                    </a:lnTo>
                    <a:lnTo>
                      <a:pt x="111804" y="630"/>
                    </a:lnTo>
                    <a:lnTo>
                      <a:pt x="97813" y="252"/>
                    </a:lnTo>
                    <a:lnTo>
                      <a:pt x="83822" y="126"/>
                    </a:lnTo>
                    <a:lnTo>
                      <a:pt x="5583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" name="Google Shape;512;p46">
                <a:extLst>
                  <a:ext uri="{FF2B5EF4-FFF2-40B4-BE49-F238E27FC236}">
                    <a16:creationId xmlns:a16="http://schemas.microsoft.com/office/drawing/2014/main" id="{9BE4055F-B0A5-D159-9926-BCD1EF162D64}"/>
                  </a:ext>
                </a:extLst>
              </p:cNvPr>
              <p:cNvSpPr/>
              <p:nvPr/>
            </p:nvSpPr>
            <p:spPr>
              <a:xfrm>
                <a:off x="742200" y="1786881"/>
                <a:ext cx="6642850" cy="1894275"/>
              </a:xfrm>
              <a:custGeom>
                <a:avLst/>
                <a:gdLst/>
                <a:ahLst/>
                <a:cxnLst/>
                <a:rect l="l" t="t" r="r" b="b"/>
                <a:pathLst>
                  <a:path w="265714" h="75771" extrusionOk="0">
                    <a:moveTo>
                      <a:pt x="8210" y="0"/>
                    </a:moveTo>
                    <a:cubicBezTo>
                      <a:pt x="40" y="0"/>
                      <a:pt x="1" y="12249"/>
                      <a:pt x="8093" y="12249"/>
                    </a:cubicBezTo>
                    <a:cubicBezTo>
                      <a:pt x="8251" y="12249"/>
                      <a:pt x="8412" y="12244"/>
                      <a:pt x="8576" y="12235"/>
                    </a:cubicBezTo>
                    <a:lnTo>
                      <a:pt x="225000" y="12235"/>
                    </a:lnTo>
                    <a:cubicBezTo>
                      <a:pt x="239243" y="12235"/>
                      <a:pt x="250587" y="23705"/>
                      <a:pt x="250587" y="37949"/>
                    </a:cubicBezTo>
                    <a:cubicBezTo>
                      <a:pt x="250587" y="52066"/>
                      <a:pt x="239243" y="63536"/>
                      <a:pt x="225000" y="63536"/>
                    </a:cubicBezTo>
                    <a:lnTo>
                      <a:pt x="8576" y="63536"/>
                    </a:lnTo>
                    <a:cubicBezTo>
                      <a:pt x="8412" y="63527"/>
                      <a:pt x="8251" y="63522"/>
                      <a:pt x="8093" y="63522"/>
                    </a:cubicBezTo>
                    <a:cubicBezTo>
                      <a:pt x="1" y="63522"/>
                      <a:pt x="40" y="75771"/>
                      <a:pt x="8210" y="75771"/>
                    </a:cubicBezTo>
                    <a:cubicBezTo>
                      <a:pt x="8330" y="75771"/>
                      <a:pt x="8452" y="75768"/>
                      <a:pt x="8576" y="75763"/>
                    </a:cubicBezTo>
                    <a:lnTo>
                      <a:pt x="225000" y="75763"/>
                    </a:lnTo>
                    <a:cubicBezTo>
                      <a:pt x="242898" y="75763"/>
                      <a:pt x="258402" y="63158"/>
                      <a:pt x="262058" y="45637"/>
                    </a:cubicBezTo>
                    <a:cubicBezTo>
                      <a:pt x="265713" y="28117"/>
                      <a:pt x="256512" y="10470"/>
                      <a:pt x="240125" y="3286"/>
                    </a:cubicBezTo>
                    <a:lnTo>
                      <a:pt x="240125" y="3159"/>
                    </a:lnTo>
                    <a:cubicBezTo>
                      <a:pt x="235336" y="1143"/>
                      <a:pt x="230294" y="8"/>
                      <a:pt x="225000" y="8"/>
                    </a:cubicBezTo>
                    <a:lnTo>
                      <a:pt x="8576" y="8"/>
                    </a:lnTo>
                    <a:cubicBezTo>
                      <a:pt x="8452" y="3"/>
                      <a:pt x="8330" y="0"/>
                      <a:pt x="821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" name="Google Shape;513;p46">
                <a:extLst>
                  <a:ext uri="{FF2B5EF4-FFF2-40B4-BE49-F238E27FC236}">
                    <a16:creationId xmlns:a16="http://schemas.microsoft.com/office/drawing/2014/main" id="{F7607D0D-1920-7303-B1A6-30110A32633C}"/>
                  </a:ext>
                </a:extLst>
              </p:cNvPr>
              <p:cNvSpPr/>
              <p:nvPr/>
            </p:nvSpPr>
            <p:spPr>
              <a:xfrm>
                <a:off x="717950" y="1768181"/>
                <a:ext cx="6692300" cy="1932000"/>
              </a:xfrm>
              <a:custGeom>
                <a:avLst/>
                <a:gdLst/>
                <a:ahLst/>
                <a:cxnLst/>
                <a:rect l="l" t="t" r="r" b="b"/>
                <a:pathLst>
                  <a:path w="267692" h="77280" extrusionOk="0">
                    <a:moveTo>
                      <a:pt x="225970" y="1513"/>
                    </a:moveTo>
                    <a:cubicBezTo>
                      <a:pt x="231012" y="1513"/>
                      <a:pt x="236053" y="2521"/>
                      <a:pt x="240843" y="4664"/>
                    </a:cubicBezTo>
                    <a:cubicBezTo>
                      <a:pt x="256851" y="11596"/>
                      <a:pt x="265801" y="28991"/>
                      <a:pt x="262271" y="46133"/>
                    </a:cubicBezTo>
                    <a:cubicBezTo>
                      <a:pt x="258742" y="63402"/>
                      <a:pt x="243616" y="75754"/>
                      <a:pt x="225970" y="75754"/>
                    </a:cubicBezTo>
                    <a:lnTo>
                      <a:pt x="9546" y="75754"/>
                    </a:lnTo>
                    <a:cubicBezTo>
                      <a:pt x="2361" y="75754"/>
                      <a:pt x="2361" y="65040"/>
                      <a:pt x="9546" y="65040"/>
                    </a:cubicBezTo>
                    <a:lnTo>
                      <a:pt x="225970" y="64914"/>
                    </a:lnTo>
                    <a:cubicBezTo>
                      <a:pt x="240591" y="64914"/>
                      <a:pt x="252314" y="53192"/>
                      <a:pt x="252314" y="38570"/>
                    </a:cubicBezTo>
                    <a:cubicBezTo>
                      <a:pt x="252314" y="24075"/>
                      <a:pt x="240591" y="12227"/>
                      <a:pt x="225970" y="12227"/>
                    </a:cubicBezTo>
                    <a:lnTo>
                      <a:pt x="9546" y="12227"/>
                    </a:lnTo>
                    <a:cubicBezTo>
                      <a:pt x="2361" y="12227"/>
                      <a:pt x="2361" y="1513"/>
                      <a:pt x="9546" y="1513"/>
                    </a:cubicBezTo>
                    <a:close/>
                    <a:moveTo>
                      <a:pt x="9546" y="0"/>
                    </a:moveTo>
                    <a:cubicBezTo>
                      <a:pt x="7025" y="0"/>
                      <a:pt x="4630" y="1387"/>
                      <a:pt x="3496" y="3529"/>
                    </a:cubicBezTo>
                    <a:cubicBezTo>
                      <a:pt x="2865" y="4664"/>
                      <a:pt x="2613" y="5798"/>
                      <a:pt x="2613" y="6933"/>
                    </a:cubicBezTo>
                    <a:cubicBezTo>
                      <a:pt x="2613" y="10714"/>
                      <a:pt x="5638" y="13739"/>
                      <a:pt x="9546" y="13739"/>
                    </a:cubicBezTo>
                    <a:lnTo>
                      <a:pt x="225970" y="13739"/>
                    </a:lnTo>
                    <a:cubicBezTo>
                      <a:pt x="239457" y="14117"/>
                      <a:pt x="250297" y="25209"/>
                      <a:pt x="250297" y="38697"/>
                    </a:cubicBezTo>
                    <a:cubicBezTo>
                      <a:pt x="250297" y="52184"/>
                      <a:pt x="239457" y="63150"/>
                      <a:pt x="225970" y="63528"/>
                    </a:cubicBezTo>
                    <a:lnTo>
                      <a:pt x="9546" y="63528"/>
                    </a:lnTo>
                    <a:cubicBezTo>
                      <a:pt x="9383" y="63519"/>
                      <a:pt x="9222" y="63515"/>
                      <a:pt x="9065" y="63515"/>
                    </a:cubicBezTo>
                    <a:cubicBezTo>
                      <a:pt x="1" y="63515"/>
                      <a:pt x="1" y="77280"/>
                      <a:pt x="9065" y="77280"/>
                    </a:cubicBezTo>
                    <a:cubicBezTo>
                      <a:pt x="9222" y="77280"/>
                      <a:pt x="9383" y="77275"/>
                      <a:pt x="9546" y="77267"/>
                    </a:cubicBezTo>
                    <a:lnTo>
                      <a:pt x="225970" y="77267"/>
                    </a:lnTo>
                    <a:cubicBezTo>
                      <a:pt x="244373" y="77267"/>
                      <a:pt x="260255" y="64410"/>
                      <a:pt x="263910" y="46511"/>
                    </a:cubicBezTo>
                    <a:cubicBezTo>
                      <a:pt x="267691" y="28613"/>
                      <a:pt x="258238" y="10462"/>
                      <a:pt x="241474" y="3151"/>
                    </a:cubicBezTo>
                    <a:cubicBezTo>
                      <a:pt x="236558" y="1134"/>
                      <a:pt x="231264" y="0"/>
                      <a:pt x="22597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" name="Google Shape;514;p46">
                <a:extLst>
                  <a:ext uri="{FF2B5EF4-FFF2-40B4-BE49-F238E27FC236}">
                    <a16:creationId xmlns:a16="http://schemas.microsoft.com/office/drawing/2014/main" id="{3B15C9DE-1CC0-F437-1367-FE03D70BDC91}"/>
                  </a:ext>
                </a:extLst>
              </p:cNvPr>
              <p:cNvSpPr/>
              <p:nvPr/>
            </p:nvSpPr>
            <p:spPr>
              <a:xfrm>
                <a:off x="203450" y="498031"/>
                <a:ext cx="5823425" cy="1323950"/>
              </a:xfrm>
              <a:custGeom>
                <a:avLst/>
                <a:gdLst/>
                <a:ahLst/>
                <a:cxnLst/>
                <a:rect l="l" t="t" r="r" b="b"/>
                <a:pathLst>
                  <a:path w="232937" h="52958" extrusionOk="0">
                    <a:moveTo>
                      <a:pt x="205836" y="1522"/>
                    </a:moveTo>
                    <a:cubicBezTo>
                      <a:pt x="219449" y="1900"/>
                      <a:pt x="230163" y="12866"/>
                      <a:pt x="230163" y="26479"/>
                    </a:cubicBezTo>
                    <a:cubicBezTo>
                      <a:pt x="230163" y="39966"/>
                      <a:pt x="219449" y="51058"/>
                      <a:pt x="205836" y="51436"/>
                    </a:cubicBezTo>
                    <a:lnTo>
                      <a:pt x="5421" y="51436"/>
                    </a:lnTo>
                    <a:cubicBezTo>
                      <a:pt x="2017" y="51436"/>
                      <a:pt x="2017" y="46394"/>
                      <a:pt x="5421" y="46394"/>
                    </a:cubicBezTo>
                    <a:lnTo>
                      <a:pt x="205836" y="46394"/>
                    </a:lnTo>
                    <a:cubicBezTo>
                      <a:pt x="206062" y="46402"/>
                      <a:pt x="206288" y="46406"/>
                      <a:pt x="206512" y="46406"/>
                    </a:cubicBezTo>
                    <a:cubicBezTo>
                      <a:pt x="217427" y="46406"/>
                      <a:pt x="226382" y="37471"/>
                      <a:pt x="226382" y="26479"/>
                    </a:cubicBezTo>
                    <a:cubicBezTo>
                      <a:pt x="226382" y="15487"/>
                      <a:pt x="217427" y="6552"/>
                      <a:pt x="206512" y="6552"/>
                    </a:cubicBezTo>
                    <a:cubicBezTo>
                      <a:pt x="206288" y="6552"/>
                      <a:pt x="206062" y="6556"/>
                      <a:pt x="205836" y="6563"/>
                    </a:cubicBezTo>
                    <a:lnTo>
                      <a:pt x="5421" y="6563"/>
                    </a:lnTo>
                    <a:cubicBezTo>
                      <a:pt x="2017" y="6563"/>
                      <a:pt x="2017" y="1522"/>
                      <a:pt x="5421" y="1522"/>
                    </a:cubicBezTo>
                    <a:close/>
                    <a:moveTo>
                      <a:pt x="206521" y="0"/>
                    </a:moveTo>
                    <a:cubicBezTo>
                      <a:pt x="206294" y="0"/>
                      <a:pt x="206065" y="3"/>
                      <a:pt x="205836" y="9"/>
                    </a:cubicBezTo>
                    <a:lnTo>
                      <a:pt x="5421" y="9"/>
                    </a:lnTo>
                    <a:cubicBezTo>
                      <a:pt x="0" y="9"/>
                      <a:pt x="0" y="7950"/>
                      <a:pt x="5421" y="8076"/>
                    </a:cubicBezTo>
                    <a:lnTo>
                      <a:pt x="205836" y="8076"/>
                    </a:lnTo>
                    <a:cubicBezTo>
                      <a:pt x="215794" y="8328"/>
                      <a:pt x="223735" y="16521"/>
                      <a:pt x="223735" y="26479"/>
                    </a:cubicBezTo>
                    <a:cubicBezTo>
                      <a:pt x="223735" y="36437"/>
                      <a:pt x="215794" y="44630"/>
                      <a:pt x="205836" y="44882"/>
                    </a:cubicBezTo>
                    <a:lnTo>
                      <a:pt x="5421" y="44882"/>
                    </a:lnTo>
                    <a:cubicBezTo>
                      <a:pt x="0" y="44882"/>
                      <a:pt x="0" y="52949"/>
                      <a:pt x="5421" y="52949"/>
                    </a:cubicBezTo>
                    <a:lnTo>
                      <a:pt x="205836" y="52949"/>
                    </a:lnTo>
                    <a:cubicBezTo>
                      <a:pt x="206065" y="52955"/>
                      <a:pt x="206294" y="52958"/>
                      <a:pt x="206521" y="52958"/>
                    </a:cubicBezTo>
                    <a:cubicBezTo>
                      <a:pt x="221084" y="52958"/>
                      <a:pt x="232937" y="41123"/>
                      <a:pt x="232937" y="26479"/>
                    </a:cubicBezTo>
                    <a:cubicBezTo>
                      <a:pt x="232937" y="11834"/>
                      <a:pt x="221084" y="0"/>
                      <a:pt x="20652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" name="Google Shape;515;p46">
                <a:extLst>
                  <a:ext uri="{FF2B5EF4-FFF2-40B4-BE49-F238E27FC236}">
                    <a16:creationId xmlns:a16="http://schemas.microsoft.com/office/drawing/2014/main" id="{6312D710-0928-ACF2-5A03-0837457FE7E4}"/>
                  </a:ext>
                </a:extLst>
              </p:cNvPr>
              <p:cNvSpPr/>
              <p:nvPr/>
            </p:nvSpPr>
            <p:spPr>
              <a:xfrm>
                <a:off x="1019600" y="1018181"/>
                <a:ext cx="40083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60334" h="632" extrusionOk="0">
                    <a:moveTo>
                      <a:pt x="80167" y="1"/>
                    </a:moveTo>
                    <a:lnTo>
                      <a:pt x="40084" y="127"/>
                    </a:lnTo>
                    <a:lnTo>
                      <a:pt x="20042" y="127"/>
                    </a:lnTo>
                    <a:lnTo>
                      <a:pt x="1" y="379"/>
                    </a:lnTo>
                    <a:lnTo>
                      <a:pt x="20042" y="505"/>
                    </a:lnTo>
                    <a:lnTo>
                      <a:pt x="40084" y="505"/>
                    </a:lnTo>
                    <a:lnTo>
                      <a:pt x="80167" y="631"/>
                    </a:lnTo>
                    <a:lnTo>
                      <a:pt x="120250" y="505"/>
                    </a:lnTo>
                    <a:lnTo>
                      <a:pt x="140292" y="505"/>
                    </a:lnTo>
                    <a:lnTo>
                      <a:pt x="160333" y="379"/>
                    </a:lnTo>
                    <a:lnTo>
                      <a:pt x="140292" y="127"/>
                    </a:lnTo>
                    <a:lnTo>
                      <a:pt x="120250" y="127"/>
                    </a:lnTo>
                    <a:lnTo>
                      <a:pt x="80167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" name="Google Shape;516;p46">
                <a:extLst>
                  <a:ext uri="{FF2B5EF4-FFF2-40B4-BE49-F238E27FC236}">
                    <a16:creationId xmlns:a16="http://schemas.microsoft.com/office/drawing/2014/main" id="{D48B4082-4323-D5CA-B054-31C708FCFB1E}"/>
                  </a:ext>
                </a:extLst>
              </p:cNvPr>
              <p:cNvSpPr/>
              <p:nvPr/>
            </p:nvSpPr>
            <p:spPr>
              <a:xfrm>
                <a:off x="868307" y="1128481"/>
                <a:ext cx="29779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119116" h="631" extrusionOk="0">
                    <a:moveTo>
                      <a:pt x="29748" y="0"/>
                    </a:moveTo>
                    <a:lnTo>
                      <a:pt x="14874" y="126"/>
                    </a:lnTo>
                    <a:lnTo>
                      <a:pt x="1" y="253"/>
                    </a:lnTo>
                    <a:lnTo>
                      <a:pt x="14874" y="379"/>
                    </a:lnTo>
                    <a:lnTo>
                      <a:pt x="29748" y="505"/>
                    </a:lnTo>
                    <a:lnTo>
                      <a:pt x="59495" y="631"/>
                    </a:lnTo>
                    <a:lnTo>
                      <a:pt x="89368" y="505"/>
                    </a:lnTo>
                    <a:lnTo>
                      <a:pt x="104242" y="379"/>
                    </a:lnTo>
                    <a:lnTo>
                      <a:pt x="119116" y="253"/>
                    </a:lnTo>
                    <a:lnTo>
                      <a:pt x="104242" y="126"/>
                    </a:lnTo>
                    <a:lnTo>
                      <a:pt x="8936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517;p46">
                <a:extLst>
                  <a:ext uri="{FF2B5EF4-FFF2-40B4-BE49-F238E27FC236}">
                    <a16:creationId xmlns:a16="http://schemas.microsoft.com/office/drawing/2014/main" id="{49BF8245-9B1D-63FE-28A7-31AAC22BF485}"/>
                  </a:ext>
                </a:extLst>
              </p:cNvPr>
              <p:cNvSpPr/>
              <p:nvPr/>
            </p:nvSpPr>
            <p:spPr>
              <a:xfrm>
                <a:off x="1763300" y="1336456"/>
                <a:ext cx="194115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77646" h="505" extrusionOk="0">
                    <a:moveTo>
                      <a:pt x="19411" y="1"/>
                    </a:moveTo>
                    <a:cubicBezTo>
                      <a:pt x="12983" y="1"/>
                      <a:pt x="6555" y="1"/>
                      <a:pt x="0" y="253"/>
                    </a:cubicBezTo>
                    <a:cubicBezTo>
                      <a:pt x="6555" y="379"/>
                      <a:pt x="12983" y="379"/>
                      <a:pt x="19411" y="505"/>
                    </a:cubicBezTo>
                    <a:lnTo>
                      <a:pt x="58234" y="505"/>
                    </a:lnTo>
                    <a:cubicBezTo>
                      <a:pt x="64663" y="379"/>
                      <a:pt x="71217" y="253"/>
                      <a:pt x="77645" y="253"/>
                    </a:cubicBezTo>
                    <a:cubicBezTo>
                      <a:pt x="71217" y="1"/>
                      <a:pt x="64663" y="1"/>
                      <a:pt x="58234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518;p46">
                <a:extLst>
                  <a:ext uri="{FF2B5EF4-FFF2-40B4-BE49-F238E27FC236}">
                    <a16:creationId xmlns:a16="http://schemas.microsoft.com/office/drawing/2014/main" id="{310A7047-EBCE-E221-63E2-6E918D9FA4CF}"/>
                  </a:ext>
                </a:extLst>
              </p:cNvPr>
              <p:cNvSpPr/>
              <p:nvPr/>
            </p:nvSpPr>
            <p:spPr>
              <a:xfrm>
                <a:off x="672975" y="1462506"/>
                <a:ext cx="214915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5966" h="631" extrusionOk="0">
                    <a:moveTo>
                      <a:pt x="42983" y="0"/>
                    </a:moveTo>
                    <a:lnTo>
                      <a:pt x="21555" y="126"/>
                    </a:lnTo>
                    <a:lnTo>
                      <a:pt x="10841" y="253"/>
                    </a:lnTo>
                    <a:lnTo>
                      <a:pt x="1" y="379"/>
                    </a:lnTo>
                    <a:lnTo>
                      <a:pt x="10841" y="505"/>
                    </a:lnTo>
                    <a:lnTo>
                      <a:pt x="21555" y="631"/>
                    </a:lnTo>
                    <a:lnTo>
                      <a:pt x="64411" y="631"/>
                    </a:lnTo>
                    <a:lnTo>
                      <a:pt x="75251" y="505"/>
                    </a:lnTo>
                    <a:lnTo>
                      <a:pt x="85965" y="379"/>
                    </a:lnTo>
                    <a:lnTo>
                      <a:pt x="75251" y="253"/>
                    </a:lnTo>
                    <a:lnTo>
                      <a:pt x="64411" y="126"/>
                    </a:lnTo>
                    <a:lnTo>
                      <a:pt x="4298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519;p46">
                <a:extLst>
                  <a:ext uri="{FF2B5EF4-FFF2-40B4-BE49-F238E27FC236}">
                    <a16:creationId xmlns:a16="http://schemas.microsoft.com/office/drawing/2014/main" id="{E7A34568-0DD2-16E6-6DD8-BAB36D1CA27D}"/>
                  </a:ext>
                </a:extLst>
              </p:cNvPr>
              <p:cNvSpPr/>
              <p:nvPr/>
            </p:nvSpPr>
            <p:spPr>
              <a:xfrm>
                <a:off x="3861975" y="1235631"/>
                <a:ext cx="17268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69075" h="631" extrusionOk="0">
                    <a:moveTo>
                      <a:pt x="34538" y="0"/>
                    </a:moveTo>
                    <a:lnTo>
                      <a:pt x="17269" y="126"/>
                    </a:lnTo>
                    <a:cubicBezTo>
                      <a:pt x="11471" y="126"/>
                      <a:pt x="5799" y="252"/>
                      <a:pt x="1" y="378"/>
                    </a:cubicBezTo>
                    <a:cubicBezTo>
                      <a:pt x="5799" y="378"/>
                      <a:pt x="11471" y="504"/>
                      <a:pt x="17269" y="630"/>
                    </a:cubicBezTo>
                    <a:lnTo>
                      <a:pt x="51806" y="630"/>
                    </a:lnTo>
                    <a:cubicBezTo>
                      <a:pt x="57605" y="504"/>
                      <a:pt x="63277" y="504"/>
                      <a:pt x="69075" y="378"/>
                    </a:cubicBezTo>
                    <a:cubicBezTo>
                      <a:pt x="63277" y="126"/>
                      <a:pt x="57605" y="126"/>
                      <a:pt x="51806" y="126"/>
                    </a:cubicBezTo>
                    <a:lnTo>
                      <a:pt x="3453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" name="Google Shape;520;p46">
              <a:extLst>
                <a:ext uri="{FF2B5EF4-FFF2-40B4-BE49-F238E27FC236}">
                  <a16:creationId xmlns:a16="http://schemas.microsoft.com/office/drawing/2014/main" id="{641751D6-EC72-4ABD-6541-F4D18DBFC0D9}"/>
                </a:ext>
              </a:extLst>
            </p:cNvPr>
            <p:cNvSpPr/>
            <p:nvPr/>
          </p:nvSpPr>
          <p:spPr>
            <a:xfrm>
              <a:off x="-219725" y="-51373"/>
              <a:ext cx="3728949" cy="696700"/>
            </a:xfrm>
            <a:custGeom>
              <a:avLst/>
              <a:gdLst/>
              <a:ahLst/>
              <a:cxnLst/>
              <a:rect l="l" t="t" r="r" b="b"/>
              <a:pathLst>
                <a:path w="244281" h="64915" extrusionOk="0">
                  <a:moveTo>
                    <a:pt x="212517" y="1513"/>
                  </a:moveTo>
                  <a:cubicBezTo>
                    <a:pt x="229659" y="1513"/>
                    <a:pt x="243524" y="15378"/>
                    <a:pt x="243524" y="32521"/>
                  </a:cubicBezTo>
                  <a:cubicBezTo>
                    <a:pt x="243524" y="49537"/>
                    <a:pt x="229659" y="63402"/>
                    <a:pt x="212517" y="63402"/>
                  </a:cubicBezTo>
                  <a:lnTo>
                    <a:pt x="2647" y="63402"/>
                  </a:lnTo>
                  <a:cubicBezTo>
                    <a:pt x="13235" y="36806"/>
                    <a:pt x="13361" y="15882"/>
                    <a:pt x="3152" y="1513"/>
                  </a:cubicBezTo>
                  <a:close/>
                  <a:moveTo>
                    <a:pt x="0" y="0"/>
                  </a:moveTo>
                  <a:lnTo>
                    <a:pt x="1009" y="1135"/>
                  </a:lnTo>
                  <a:cubicBezTo>
                    <a:pt x="11849" y="15378"/>
                    <a:pt x="11849" y="36428"/>
                    <a:pt x="883" y="63906"/>
                  </a:cubicBezTo>
                  <a:lnTo>
                    <a:pt x="505" y="64915"/>
                  </a:lnTo>
                  <a:lnTo>
                    <a:pt x="212517" y="64915"/>
                  </a:lnTo>
                  <a:cubicBezTo>
                    <a:pt x="230163" y="64537"/>
                    <a:pt x="244281" y="50167"/>
                    <a:pt x="244281" y="32521"/>
                  </a:cubicBezTo>
                  <a:cubicBezTo>
                    <a:pt x="244281" y="14748"/>
                    <a:pt x="230163" y="378"/>
                    <a:pt x="21251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5F313D-FDAB-4E51-3DED-DCAD89BEA53E}"/>
              </a:ext>
            </a:extLst>
          </p:cNvPr>
          <p:cNvSpPr/>
          <p:nvPr/>
        </p:nvSpPr>
        <p:spPr>
          <a:xfrm>
            <a:off x="3244322" y="3307965"/>
            <a:ext cx="573381" cy="92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9F6C53-DADD-AE7D-F313-ADE932C91024}"/>
              </a:ext>
            </a:extLst>
          </p:cNvPr>
          <p:cNvSpPr/>
          <p:nvPr/>
        </p:nvSpPr>
        <p:spPr>
          <a:xfrm>
            <a:off x="3437169" y="3370866"/>
            <a:ext cx="160897" cy="6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2" name="Google Shape;1295;p65">
            <a:extLst>
              <a:ext uri="{FF2B5EF4-FFF2-40B4-BE49-F238E27FC236}">
                <a16:creationId xmlns:a16="http://schemas.microsoft.com/office/drawing/2014/main" id="{63E2637F-0BF3-DA93-B1F6-B5EC884DD5A0}"/>
              </a:ext>
            </a:extLst>
          </p:cNvPr>
          <p:cNvSpPr/>
          <p:nvPr/>
        </p:nvSpPr>
        <p:spPr>
          <a:xfrm>
            <a:off x="2323500" y="1705652"/>
            <a:ext cx="2368112" cy="1830880"/>
          </a:xfrm>
          <a:custGeom>
            <a:avLst/>
            <a:gdLst/>
            <a:ahLst/>
            <a:cxnLst/>
            <a:rect l="l" t="t" r="r" b="b"/>
            <a:pathLst>
              <a:path w="13009" h="11594" extrusionOk="0">
                <a:moveTo>
                  <a:pt x="2515" y="3984"/>
                </a:moveTo>
                <a:lnTo>
                  <a:pt x="3317" y="4309"/>
                </a:lnTo>
                <a:lnTo>
                  <a:pt x="3317" y="7540"/>
                </a:lnTo>
                <a:lnTo>
                  <a:pt x="2515" y="7193"/>
                </a:lnTo>
                <a:lnTo>
                  <a:pt x="2515" y="3984"/>
                </a:lnTo>
                <a:close/>
                <a:moveTo>
                  <a:pt x="6548" y="558"/>
                </a:moveTo>
                <a:lnTo>
                  <a:pt x="12054" y="2813"/>
                </a:lnTo>
                <a:lnTo>
                  <a:pt x="9171" y="3984"/>
                </a:lnTo>
                <a:cubicBezTo>
                  <a:pt x="8922" y="4060"/>
                  <a:pt x="9062" y="4508"/>
                  <a:pt x="9292" y="4508"/>
                </a:cubicBezTo>
                <a:cubicBezTo>
                  <a:pt x="9322" y="4508"/>
                  <a:pt x="9355" y="4500"/>
                  <a:pt x="9388" y="4483"/>
                </a:cubicBezTo>
                <a:lnTo>
                  <a:pt x="10537" y="4006"/>
                </a:lnTo>
                <a:lnTo>
                  <a:pt x="10537" y="7171"/>
                </a:lnTo>
                <a:lnTo>
                  <a:pt x="6526" y="8797"/>
                </a:lnTo>
                <a:lnTo>
                  <a:pt x="3837" y="7713"/>
                </a:lnTo>
                <a:lnTo>
                  <a:pt x="3837" y="4548"/>
                </a:lnTo>
                <a:lnTo>
                  <a:pt x="6417" y="5610"/>
                </a:lnTo>
                <a:cubicBezTo>
                  <a:pt x="6450" y="5621"/>
                  <a:pt x="6483" y="5626"/>
                  <a:pt x="6515" y="5626"/>
                </a:cubicBezTo>
                <a:cubicBezTo>
                  <a:pt x="6548" y="5626"/>
                  <a:pt x="6580" y="5621"/>
                  <a:pt x="6613" y="5610"/>
                </a:cubicBezTo>
                <a:lnTo>
                  <a:pt x="8195" y="4960"/>
                </a:lnTo>
                <a:cubicBezTo>
                  <a:pt x="8325" y="4916"/>
                  <a:pt x="8390" y="4764"/>
                  <a:pt x="8369" y="4634"/>
                </a:cubicBezTo>
                <a:cubicBezTo>
                  <a:pt x="8335" y="4517"/>
                  <a:pt x="8225" y="4439"/>
                  <a:pt x="8106" y="4439"/>
                </a:cubicBezTo>
                <a:cubicBezTo>
                  <a:pt x="8071" y="4439"/>
                  <a:pt x="8035" y="4446"/>
                  <a:pt x="8000" y="4461"/>
                </a:cubicBezTo>
                <a:lnTo>
                  <a:pt x="6526" y="5068"/>
                </a:lnTo>
                <a:lnTo>
                  <a:pt x="4293" y="4157"/>
                </a:lnTo>
                <a:lnTo>
                  <a:pt x="6613" y="3203"/>
                </a:lnTo>
                <a:cubicBezTo>
                  <a:pt x="6882" y="3146"/>
                  <a:pt x="6725" y="2680"/>
                  <a:pt x="6505" y="2680"/>
                </a:cubicBezTo>
                <a:cubicBezTo>
                  <a:pt x="6477" y="2680"/>
                  <a:pt x="6447" y="2687"/>
                  <a:pt x="6417" y="2705"/>
                </a:cubicBezTo>
                <a:lnTo>
                  <a:pt x="3577" y="3876"/>
                </a:lnTo>
                <a:lnTo>
                  <a:pt x="997" y="2813"/>
                </a:lnTo>
                <a:lnTo>
                  <a:pt x="6548" y="558"/>
                </a:lnTo>
                <a:close/>
                <a:moveTo>
                  <a:pt x="2515" y="7756"/>
                </a:moveTo>
                <a:lnTo>
                  <a:pt x="3317" y="8082"/>
                </a:lnTo>
                <a:lnTo>
                  <a:pt x="3317" y="9621"/>
                </a:lnTo>
                <a:lnTo>
                  <a:pt x="2515" y="9274"/>
                </a:lnTo>
                <a:lnTo>
                  <a:pt x="2515" y="7756"/>
                </a:lnTo>
                <a:close/>
                <a:moveTo>
                  <a:pt x="10558" y="7756"/>
                </a:moveTo>
                <a:lnTo>
                  <a:pt x="10558" y="9274"/>
                </a:lnTo>
                <a:lnTo>
                  <a:pt x="6548" y="10900"/>
                </a:lnTo>
                <a:lnTo>
                  <a:pt x="3859" y="9816"/>
                </a:lnTo>
                <a:lnTo>
                  <a:pt x="3859" y="8320"/>
                </a:lnTo>
                <a:lnTo>
                  <a:pt x="6439" y="9361"/>
                </a:lnTo>
                <a:cubicBezTo>
                  <a:pt x="6472" y="9372"/>
                  <a:pt x="6504" y="9377"/>
                  <a:pt x="6537" y="9377"/>
                </a:cubicBezTo>
                <a:cubicBezTo>
                  <a:pt x="6569" y="9377"/>
                  <a:pt x="6602" y="9372"/>
                  <a:pt x="6634" y="9361"/>
                </a:cubicBezTo>
                <a:lnTo>
                  <a:pt x="10558" y="7756"/>
                </a:lnTo>
                <a:close/>
                <a:moveTo>
                  <a:pt x="6515" y="0"/>
                </a:moveTo>
                <a:cubicBezTo>
                  <a:pt x="6483" y="0"/>
                  <a:pt x="6450" y="6"/>
                  <a:pt x="6417" y="16"/>
                </a:cubicBezTo>
                <a:lnTo>
                  <a:pt x="173" y="2575"/>
                </a:lnTo>
                <a:cubicBezTo>
                  <a:pt x="65" y="2618"/>
                  <a:pt x="0" y="2705"/>
                  <a:pt x="0" y="2813"/>
                </a:cubicBezTo>
                <a:cubicBezTo>
                  <a:pt x="0" y="2922"/>
                  <a:pt x="65" y="3030"/>
                  <a:pt x="173" y="3073"/>
                </a:cubicBezTo>
                <a:lnTo>
                  <a:pt x="1951" y="3789"/>
                </a:lnTo>
                <a:lnTo>
                  <a:pt x="1951" y="9469"/>
                </a:lnTo>
                <a:cubicBezTo>
                  <a:pt x="1951" y="9577"/>
                  <a:pt x="2016" y="9664"/>
                  <a:pt x="2103" y="9708"/>
                </a:cubicBezTo>
                <a:lnTo>
                  <a:pt x="3317" y="10185"/>
                </a:lnTo>
                <a:lnTo>
                  <a:pt x="3317" y="11312"/>
                </a:lnTo>
                <a:cubicBezTo>
                  <a:pt x="3317" y="11442"/>
                  <a:pt x="3426" y="11572"/>
                  <a:pt x="3556" y="11594"/>
                </a:cubicBezTo>
                <a:cubicBezTo>
                  <a:pt x="3707" y="11594"/>
                  <a:pt x="3859" y="11464"/>
                  <a:pt x="3859" y="11312"/>
                </a:cubicBezTo>
                <a:lnTo>
                  <a:pt x="3859" y="10401"/>
                </a:lnTo>
                <a:lnTo>
                  <a:pt x="6439" y="11464"/>
                </a:lnTo>
                <a:cubicBezTo>
                  <a:pt x="6472" y="11475"/>
                  <a:pt x="6504" y="11480"/>
                  <a:pt x="6537" y="11480"/>
                </a:cubicBezTo>
                <a:cubicBezTo>
                  <a:pt x="6569" y="11480"/>
                  <a:pt x="6602" y="11475"/>
                  <a:pt x="6634" y="11464"/>
                </a:cubicBezTo>
                <a:lnTo>
                  <a:pt x="10905" y="9708"/>
                </a:lnTo>
                <a:cubicBezTo>
                  <a:pt x="11014" y="9664"/>
                  <a:pt x="11079" y="9556"/>
                  <a:pt x="11079" y="9447"/>
                </a:cubicBezTo>
                <a:lnTo>
                  <a:pt x="11079" y="3789"/>
                </a:lnTo>
                <a:lnTo>
                  <a:pt x="12857" y="3073"/>
                </a:lnTo>
                <a:cubicBezTo>
                  <a:pt x="12943" y="3030"/>
                  <a:pt x="13008" y="2922"/>
                  <a:pt x="13008" y="2813"/>
                </a:cubicBezTo>
                <a:cubicBezTo>
                  <a:pt x="13008" y="2705"/>
                  <a:pt x="12943" y="2618"/>
                  <a:pt x="12857" y="2575"/>
                </a:cubicBezTo>
                <a:lnTo>
                  <a:pt x="6613" y="16"/>
                </a:lnTo>
                <a:cubicBezTo>
                  <a:pt x="6580" y="6"/>
                  <a:pt x="6548" y="0"/>
                  <a:pt x="651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160;p30">
            <a:extLst>
              <a:ext uri="{FF2B5EF4-FFF2-40B4-BE49-F238E27FC236}">
                <a16:creationId xmlns:a16="http://schemas.microsoft.com/office/drawing/2014/main" id="{D964F367-DA1C-8A0F-2259-18980A2EB5C6}"/>
              </a:ext>
            </a:extLst>
          </p:cNvPr>
          <p:cNvSpPr txBox="1">
            <a:spLocks/>
          </p:cNvSpPr>
          <p:nvPr/>
        </p:nvSpPr>
        <p:spPr>
          <a:xfrm>
            <a:off x="4506677" y="988392"/>
            <a:ext cx="6729199" cy="21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1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 sz="2933">
                <a:solidFill>
                  <a:schemeClr val="tx2"/>
                </a:solidFill>
              </a:rPr>
              <a:t>College of Education</a:t>
            </a:r>
          </a:p>
        </p:txBody>
      </p:sp>
      <p:sp>
        <p:nvSpPr>
          <p:cNvPr id="138" name="Google Shape;160;p30">
            <a:extLst>
              <a:ext uri="{FF2B5EF4-FFF2-40B4-BE49-F238E27FC236}">
                <a16:creationId xmlns:a16="http://schemas.microsoft.com/office/drawing/2014/main" id="{1CC35458-F28F-55FD-A674-857010C2B185}"/>
              </a:ext>
            </a:extLst>
          </p:cNvPr>
          <p:cNvSpPr txBox="1">
            <a:spLocks/>
          </p:cNvSpPr>
          <p:nvPr/>
        </p:nvSpPr>
        <p:spPr>
          <a:xfrm>
            <a:off x="5200217" y="2916675"/>
            <a:ext cx="6061600" cy="114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1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 sz="6933" dirty="0">
                <a:solidFill>
                  <a:srgbClr val="002060"/>
                </a:solidFill>
              </a:rPr>
              <a:t>Doctoral</a:t>
            </a:r>
          </a:p>
        </p:txBody>
      </p:sp>
      <p:sp>
        <p:nvSpPr>
          <p:cNvPr id="140" name="Google Shape;159;p30">
            <a:extLst>
              <a:ext uri="{FF2B5EF4-FFF2-40B4-BE49-F238E27FC236}">
                <a16:creationId xmlns:a16="http://schemas.microsoft.com/office/drawing/2014/main" id="{EB8FF3D8-BC1B-911F-F74A-ED6470D62D2C}"/>
              </a:ext>
            </a:extLst>
          </p:cNvPr>
          <p:cNvSpPr/>
          <p:nvPr/>
        </p:nvSpPr>
        <p:spPr>
          <a:xfrm>
            <a:off x="7916061" y="5758920"/>
            <a:ext cx="757289" cy="73277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159;p30">
            <a:extLst>
              <a:ext uri="{FF2B5EF4-FFF2-40B4-BE49-F238E27FC236}">
                <a16:creationId xmlns:a16="http://schemas.microsoft.com/office/drawing/2014/main" id="{95CCB5AA-371A-7D1C-32C8-E4A80208A593}"/>
              </a:ext>
            </a:extLst>
          </p:cNvPr>
          <p:cNvSpPr/>
          <p:nvPr/>
        </p:nvSpPr>
        <p:spPr>
          <a:xfrm>
            <a:off x="1634376" y="62825"/>
            <a:ext cx="757289" cy="73277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CD370EB-6FF3-E0E9-3C79-AB6962C51A87}"/>
              </a:ext>
            </a:extLst>
          </p:cNvPr>
          <p:cNvSpPr/>
          <p:nvPr/>
        </p:nvSpPr>
        <p:spPr>
          <a:xfrm>
            <a:off x="10649743" y="5363661"/>
            <a:ext cx="952356" cy="83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2894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A762B5-5689-D549-1B1C-EA98579F9EDD}"/>
              </a:ext>
            </a:extLst>
          </p:cNvPr>
          <p:cNvSpPr/>
          <p:nvPr/>
        </p:nvSpPr>
        <p:spPr>
          <a:xfrm>
            <a:off x="142240" y="5113008"/>
            <a:ext cx="741680" cy="833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9" name="Google Shape;569;p4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Campus Resources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504832" y="1482933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7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COUNSELING CENTER</a:t>
            </a:r>
            <a:endParaRPr sz="17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504833" y="2204000"/>
            <a:ext cx="5113647" cy="1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1600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</a:rPr>
              <a:t>Students enrolled in at least 6 credit hours in fall or spring are eligible for counseling appointments.</a:t>
            </a:r>
            <a:endParaRPr lang="en-US" sz="1600" dirty="0">
              <a:solidFill>
                <a:schemeClr val="bg1"/>
              </a:solidFill>
              <a:latin typeface="Palanquin"/>
              <a:ea typeface="Palanquin"/>
              <a:cs typeface="Palanquin"/>
              <a:sym typeface="Palanquin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Counseling Center</a:t>
            </a:r>
            <a:endParaRPr sz="2133" dirty="0">
              <a:solidFill>
                <a:schemeClr val="bg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577" name="Google Shape;577;p49"/>
          <p:cNvSpPr/>
          <p:nvPr/>
        </p:nvSpPr>
        <p:spPr>
          <a:xfrm>
            <a:off x="6573522" y="2204000"/>
            <a:ext cx="5113647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Minor Medical Clinic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Available to enrolled students 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4"/>
              </a:rPr>
              <a:t>Student Health Center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" name="Google Shape;575;p49">
            <a:extLst>
              <a:ext uri="{FF2B5EF4-FFF2-40B4-BE49-F238E27FC236}">
                <a16:creationId xmlns:a16="http://schemas.microsoft.com/office/drawing/2014/main" id="{2D50FF5A-DB61-44F8-ED2D-6AD5D44D9D49}"/>
              </a:ext>
            </a:extLst>
          </p:cNvPr>
          <p:cNvSpPr txBox="1"/>
          <p:nvPr/>
        </p:nvSpPr>
        <p:spPr>
          <a:xfrm>
            <a:off x="6573521" y="1482933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2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HEALTH CENTER</a:t>
            </a:r>
            <a:endParaRPr sz="22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" name="Google Shape;575;p49">
            <a:extLst>
              <a:ext uri="{FF2B5EF4-FFF2-40B4-BE49-F238E27FC236}">
                <a16:creationId xmlns:a16="http://schemas.microsoft.com/office/drawing/2014/main" id="{4DDDB973-C727-7CF8-B5FF-99A73804DBFA}"/>
              </a:ext>
            </a:extLst>
          </p:cNvPr>
          <p:cNvSpPr txBox="1"/>
          <p:nvPr/>
        </p:nvSpPr>
        <p:spPr>
          <a:xfrm>
            <a:off x="504832" y="3654467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002060"/>
                </a:solidFill>
                <a:latin typeface="Signika"/>
                <a:sym typeface="Signika"/>
              </a:rPr>
              <a:t>DEAN OF STUDENTS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Google Shape;577;p49">
            <a:extLst>
              <a:ext uri="{FF2B5EF4-FFF2-40B4-BE49-F238E27FC236}">
                <a16:creationId xmlns:a16="http://schemas.microsoft.com/office/drawing/2014/main" id="{B8CFA68C-2B2B-1702-5002-7DA5EEEA22C6}"/>
              </a:ext>
            </a:extLst>
          </p:cNvPr>
          <p:cNvSpPr/>
          <p:nvPr/>
        </p:nvSpPr>
        <p:spPr>
          <a:xfrm>
            <a:off x="464009" y="4375533"/>
            <a:ext cx="5113647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Tiger Food Pantry</a:t>
            </a:r>
            <a:endParaRPr lang="en-US" sz="2133">
              <a:solidFill>
                <a:schemeClr val="dk1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</a:rPr>
              <a:t>Emergency Fund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5"/>
              </a:rPr>
              <a:t>Dean of Students</a:t>
            </a: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 </a:t>
            </a:r>
            <a:endParaRPr lang="en" sz="2133" dirty="0">
              <a:solidFill>
                <a:schemeClr val="dk1"/>
              </a:solidFill>
              <a:latin typeface="Palanquin"/>
              <a:ea typeface="Palanquin"/>
              <a:cs typeface="Palanquin"/>
            </a:endParaRPr>
          </a:p>
        </p:txBody>
      </p:sp>
      <p:sp>
        <p:nvSpPr>
          <p:cNvPr id="5" name="Google Shape;575;p49">
            <a:extLst>
              <a:ext uri="{FF2B5EF4-FFF2-40B4-BE49-F238E27FC236}">
                <a16:creationId xmlns:a16="http://schemas.microsoft.com/office/drawing/2014/main" id="{79525969-5802-64B9-950F-51F53F062386}"/>
              </a:ext>
            </a:extLst>
          </p:cNvPr>
          <p:cNvSpPr txBox="1"/>
          <p:nvPr/>
        </p:nvSpPr>
        <p:spPr>
          <a:xfrm>
            <a:off x="6573521" y="3654467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FINANCIAL AID</a:t>
            </a:r>
            <a:endParaRPr sz="21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" name="Google Shape;576;p49">
            <a:extLst>
              <a:ext uri="{FF2B5EF4-FFF2-40B4-BE49-F238E27FC236}">
                <a16:creationId xmlns:a16="http://schemas.microsoft.com/office/drawing/2014/main" id="{7F115B5D-A711-F616-E097-1F6BDCFD0F2C}"/>
              </a:ext>
            </a:extLst>
          </p:cNvPr>
          <p:cNvSpPr/>
          <p:nvPr/>
        </p:nvSpPr>
        <p:spPr>
          <a:xfrm>
            <a:off x="6573521" y="4375533"/>
            <a:ext cx="5113647" cy="1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</a:rPr>
              <a:t>Loans and Grants </a:t>
            </a:r>
            <a:endParaRPr sz="2133" dirty="0">
              <a:solidFill>
                <a:schemeClr val="bg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Financial Aid </a:t>
            </a:r>
            <a:endParaRPr lang="en-US" sz="2133" dirty="0">
              <a:solidFill>
                <a:schemeClr val="bg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Tiger Scholarship Manager</a:t>
            </a:r>
          </a:p>
        </p:txBody>
      </p:sp>
      <p:sp>
        <p:nvSpPr>
          <p:cNvPr id="8" name="Google Shape;260;p34">
            <a:extLst>
              <a:ext uri="{FF2B5EF4-FFF2-40B4-BE49-F238E27FC236}">
                <a16:creationId xmlns:a16="http://schemas.microsoft.com/office/drawing/2014/main" id="{FC644525-F679-7D70-3340-6BCBF6EE1D7B}"/>
              </a:ext>
            </a:extLst>
          </p:cNvPr>
          <p:cNvSpPr/>
          <p:nvPr/>
        </p:nvSpPr>
        <p:spPr>
          <a:xfrm>
            <a:off x="4210079" y="-574751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-1318633" y="-461700"/>
            <a:ext cx="5670800" cy="5670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5050768" y="2493552"/>
            <a:ext cx="6266000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COE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253" name="Google Shape;253;p34"/>
          <p:cNvSpPr txBox="1">
            <a:spLocks noGrp="1"/>
          </p:cNvSpPr>
          <p:nvPr>
            <p:ph type="title" idx="2"/>
          </p:nvPr>
        </p:nvSpPr>
        <p:spPr>
          <a:xfrm>
            <a:off x="4974733" y="848167"/>
            <a:ext cx="6266400" cy="188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04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255" name="Google Shape;255;p34"/>
          <p:cNvGrpSpPr/>
          <p:nvPr/>
        </p:nvGrpSpPr>
        <p:grpSpPr>
          <a:xfrm flipH="1">
            <a:off x="1951418" y="1450352"/>
            <a:ext cx="3347053" cy="3347053"/>
            <a:chOff x="6807950" y="3072775"/>
            <a:chExt cx="2165350" cy="2165350"/>
          </a:xfrm>
        </p:grpSpPr>
        <p:sp>
          <p:nvSpPr>
            <p:cNvPr id="256" name="Google Shape;256;p34"/>
            <p:cNvSpPr/>
            <p:nvPr/>
          </p:nvSpPr>
          <p:spPr>
            <a:xfrm>
              <a:off x="6807950" y="3072775"/>
              <a:ext cx="1540825" cy="1536700"/>
            </a:xfrm>
            <a:custGeom>
              <a:avLst/>
              <a:gdLst/>
              <a:ahLst/>
              <a:cxnLst/>
              <a:rect l="l" t="t" r="r" b="b"/>
              <a:pathLst>
                <a:path w="61633" h="61468" fill="none" extrusionOk="0">
                  <a:moveTo>
                    <a:pt x="61632" y="30734"/>
                  </a:moveTo>
                  <a:cubicBezTo>
                    <a:pt x="61632" y="47827"/>
                    <a:pt x="47827" y="61468"/>
                    <a:pt x="30734" y="61468"/>
                  </a:cubicBezTo>
                  <a:cubicBezTo>
                    <a:pt x="13806" y="61468"/>
                    <a:pt x="1" y="47827"/>
                    <a:pt x="1" y="30734"/>
                  </a:cubicBezTo>
                  <a:cubicBezTo>
                    <a:pt x="1" y="13806"/>
                    <a:pt x="13806" y="0"/>
                    <a:pt x="30734" y="0"/>
                  </a:cubicBezTo>
                  <a:cubicBezTo>
                    <a:pt x="47827" y="0"/>
                    <a:pt x="61632" y="13806"/>
                    <a:pt x="61632" y="30734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6968200" y="3233000"/>
              <a:ext cx="1220325" cy="1220350"/>
            </a:xfrm>
            <a:custGeom>
              <a:avLst/>
              <a:gdLst/>
              <a:ahLst/>
              <a:cxnLst/>
              <a:rect l="l" t="t" r="r" b="b"/>
              <a:pathLst>
                <a:path w="48813" h="48814" fill="none" extrusionOk="0">
                  <a:moveTo>
                    <a:pt x="48813" y="24325"/>
                  </a:moveTo>
                  <a:cubicBezTo>
                    <a:pt x="48813" y="37802"/>
                    <a:pt x="37801" y="48814"/>
                    <a:pt x="24324" y="48814"/>
                  </a:cubicBezTo>
                  <a:cubicBezTo>
                    <a:pt x="10847" y="48814"/>
                    <a:pt x="0" y="37802"/>
                    <a:pt x="0" y="24325"/>
                  </a:cubicBezTo>
                  <a:cubicBezTo>
                    <a:pt x="0" y="10848"/>
                    <a:pt x="10847" y="1"/>
                    <a:pt x="24324" y="1"/>
                  </a:cubicBezTo>
                  <a:cubicBezTo>
                    <a:pt x="37801" y="1"/>
                    <a:pt x="48813" y="10848"/>
                    <a:pt x="48813" y="24325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8061125" y="4325950"/>
              <a:ext cx="912175" cy="912175"/>
            </a:xfrm>
            <a:custGeom>
              <a:avLst/>
              <a:gdLst/>
              <a:ahLst/>
              <a:cxnLst/>
              <a:rect l="l" t="t" r="r" b="b"/>
              <a:pathLst>
                <a:path w="36487" h="36487" fill="none" extrusionOk="0">
                  <a:moveTo>
                    <a:pt x="35172" y="35172"/>
                  </a:moveTo>
                  <a:lnTo>
                    <a:pt x="35172" y="35172"/>
                  </a:lnTo>
                  <a:cubicBezTo>
                    <a:pt x="33857" y="36487"/>
                    <a:pt x="31721" y="36487"/>
                    <a:pt x="30406" y="35172"/>
                  </a:cubicBezTo>
                  <a:lnTo>
                    <a:pt x="1" y="4767"/>
                  </a:lnTo>
                  <a:lnTo>
                    <a:pt x="4931" y="1"/>
                  </a:lnTo>
                  <a:lnTo>
                    <a:pt x="35172" y="30242"/>
                  </a:lnTo>
                  <a:cubicBezTo>
                    <a:pt x="36487" y="31556"/>
                    <a:pt x="36487" y="33857"/>
                    <a:pt x="35172" y="35172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9" name="Google Shape;259;p34"/>
          <p:cNvSpPr/>
          <p:nvPr/>
        </p:nvSpPr>
        <p:spPr>
          <a:xfrm>
            <a:off x="3457767" y="5933700"/>
            <a:ext cx="578000" cy="57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260;p34"/>
          <p:cNvSpPr/>
          <p:nvPr/>
        </p:nvSpPr>
        <p:spPr>
          <a:xfrm>
            <a:off x="6599267" y="-323300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261;p34"/>
          <p:cNvSpPr/>
          <p:nvPr/>
        </p:nvSpPr>
        <p:spPr>
          <a:xfrm>
            <a:off x="11738967" y="3516800"/>
            <a:ext cx="578000" cy="57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252;p34">
            <a:extLst>
              <a:ext uri="{FF2B5EF4-FFF2-40B4-BE49-F238E27FC236}">
                <a16:creationId xmlns:a16="http://schemas.microsoft.com/office/drawing/2014/main" id="{2438447B-2783-DBD3-78DE-46FB9F93484F}"/>
              </a:ext>
            </a:extLst>
          </p:cNvPr>
          <p:cNvSpPr txBox="1">
            <a:spLocks/>
          </p:cNvSpPr>
          <p:nvPr/>
        </p:nvSpPr>
        <p:spPr>
          <a:xfrm>
            <a:off x="5136803" y="3204741"/>
            <a:ext cx="6266000" cy="1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5200" b="1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 sz="6933" dirty="0">
                <a:solidFill>
                  <a:srgbClr val="002060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28125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A762B5-5689-D549-1B1C-EA98579F9EDD}"/>
              </a:ext>
            </a:extLst>
          </p:cNvPr>
          <p:cNvSpPr/>
          <p:nvPr/>
        </p:nvSpPr>
        <p:spPr>
          <a:xfrm>
            <a:off x="142240" y="5113008"/>
            <a:ext cx="741680" cy="833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9" name="Google Shape;569;p4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COE Resources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504832" y="1482933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COE WEBSITE</a:t>
            </a:r>
            <a:endParaRPr sz="24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504832" y="2204000"/>
            <a:ext cx="10959035" cy="1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Memphis.edu/education</a:t>
            </a:r>
            <a:endParaRPr sz="2133" dirty="0">
              <a:solidFill>
                <a:schemeClr val="bg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Student Services</a:t>
            </a: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</a:rPr>
              <a:t>- information regarding COE policies</a:t>
            </a:r>
            <a:endParaRPr sz="2133" dirty="0">
              <a:solidFill>
                <a:schemeClr val="bg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577" name="Google Shape;577;p49"/>
          <p:cNvSpPr/>
          <p:nvPr/>
        </p:nvSpPr>
        <p:spPr>
          <a:xfrm>
            <a:off x="504831" y="4438192"/>
            <a:ext cx="10959035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The handbooks have important information regarding department and program policies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The handbooks can be found on the departments’ webpage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</a:endParaRPr>
          </a:p>
        </p:txBody>
      </p:sp>
      <p:sp>
        <p:nvSpPr>
          <p:cNvPr id="2" name="Google Shape;575;p49">
            <a:extLst>
              <a:ext uri="{FF2B5EF4-FFF2-40B4-BE49-F238E27FC236}">
                <a16:creationId xmlns:a16="http://schemas.microsoft.com/office/drawing/2014/main" id="{2D50FF5A-DB61-44F8-ED2D-6AD5D44D9D49}"/>
              </a:ext>
            </a:extLst>
          </p:cNvPr>
          <p:cNvSpPr txBox="1"/>
          <p:nvPr/>
        </p:nvSpPr>
        <p:spPr>
          <a:xfrm>
            <a:off x="504831" y="3685796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267" b="1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HANDBOOKS</a:t>
            </a:r>
            <a:endParaRPr lang="en-US" sz="2267" b="1">
              <a:solidFill>
                <a:srgbClr val="002060"/>
              </a:solidFill>
              <a:latin typeface="Signika"/>
              <a:ea typeface="Signika"/>
              <a:cs typeface="Signika"/>
            </a:endParaRPr>
          </a:p>
        </p:txBody>
      </p:sp>
      <p:sp>
        <p:nvSpPr>
          <p:cNvPr id="8" name="Google Shape;260;p34">
            <a:extLst>
              <a:ext uri="{FF2B5EF4-FFF2-40B4-BE49-F238E27FC236}">
                <a16:creationId xmlns:a16="http://schemas.microsoft.com/office/drawing/2014/main" id="{FC644525-F679-7D70-3340-6BCBF6EE1D7B}"/>
              </a:ext>
            </a:extLst>
          </p:cNvPr>
          <p:cNvSpPr/>
          <p:nvPr/>
        </p:nvSpPr>
        <p:spPr>
          <a:xfrm>
            <a:off x="4210079" y="-574751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259;p34">
            <a:extLst>
              <a:ext uri="{FF2B5EF4-FFF2-40B4-BE49-F238E27FC236}">
                <a16:creationId xmlns:a16="http://schemas.microsoft.com/office/drawing/2014/main" id="{70B5A047-87E2-53E1-FB91-30C06E032014}"/>
              </a:ext>
            </a:extLst>
          </p:cNvPr>
          <p:cNvSpPr/>
          <p:nvPr/>
        </p:nvSpPr>
        <p:spPr>
          <a:xfrm>
            <a:off x="8534400" y="6248400"/>
            <a:ext cx="1412240" cy="794267"/>
          </a:xfrm>
          <a:prstGeom prst="rect">
            <a:avLst/>
          </a:prstGeom>
          <a:solidFill>
            <a:srgbClr val="0297D6"/>
          </a:solidFill>
          <a:ln>
            <a:solidFill>
              <a:srgbClr val="0297D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388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A762B5-5689-D549-1B1C-EA98579F9EDD}"/>
              </a:ext>
            </a:extLst>
          </p:cNvPr>
          <p:cNvSpPr/>
          <p:nvPr/>
        </p:nvSpPr>
        <p:spPr>
          <a:xfrm>
            <a:off x="142240" y="5113008"/>
            <a:ext cx="741680" cy="833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9" name="Google Shape;569;p4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COE Resources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504832" y="1482933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FORMS</a:t>
            </a:r>
            <a:endParaRPr sz="24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504832" y="2204001"/>
            <a:ext cx="10959035" cy="1369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 School Forms</a:t>
            </a: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</a:rPr>
              <a:t>- forms will need to be submitted for course substitutions, dissertation, graduation, etc.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</a:rPr>
              <a:t>COE Forms- programs may have specific forms for fieldwork, licensure, etc.</a:t>
            </a:r>
          </a:p>
        </p:txBody>
      </p:sp>
      <p:sp>
        <p:nvSpPr>
          <p:cNvPr id="577" name="Google Shape;577;p49"/>
          <p:cNvSpPr/>
          <p:nvPr/>
        </p:nvSpPr>
        <p:spPr>
          <a:xfrm>
            <a:off x="504832" y="4632281"/>
            <a:ext cx="10959035" cy="14855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4"/>
              </a:rPr>
              <a:t>The Graduate Catalog </a:t>
            </a: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has all answers to your curriculum, admission, and academic questions. </a:t>
            </a:r>
            <a:endParaRPr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" name="Google Shape;575;p49">
            <a:extLst>
              <a:ext uri="{FF2B5EF4-FFF2-40B4-BE49-F238E27FC236}">
                <a16:creationId xmlns:a16="http://schemas.microsoft.com/office/drawing/2014/main" id="{2D50FF5A-DB61-44F8-ED2D-6AD5D44D9D49}"/>
              </a:ext>
            </a:extLst>
          </p:cNvPr>
          <p:cNvSpPr txBox="1"/>
          <p:nvPr/>
        </p:nvSpPr>
        <p:spPr>
          <a:xfrm>
            <a:off x="585043" y="3804537"/>
            <a:ext cx="2516000" cy="65602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GRADUATE CATALOG</a:t>
            </a:r>
            <a:endParaRPr sz="20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" name="Google Shape;260;p34">
            <a:extLst>
              <a:ext uri="{FF2B5EF4-FFF2-40B4-BE49-F238E27FC236}">
                <a16:creationId xmlns:a16="http://schemas.microsoft.com/office/drawing/2014/main" id="{FC644525-F679-7D70-3340-6BCBF6EE1D7B}"/>
              </a:ext>
            </a:extLst>
          </p:cNvPr>
          <p:cNvSpPr/>
          <p:nvPr/>
        </p:nvSpPr>
        <p:spPr>
          <a:xfrm>
            <a:off x="4210079" y="-574751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259;p34">
            <a:extLst>
              <a:ext uri="{FF2B5EF4-FFF2-40B4-BE49-F238E27FC236}">
                <a16:creationId xmlns:a16="http://schemas.microsoft.com/office/drawing/2014/main" id="{70B5A047-87E2-53E1-FB91-30C06E032014}"/>
              </a:ext>
            </a:extLst>
          </p:cNvPr>
          <p:cNvSpPr/>
          <p:nvPr/>
        </p:nvSpPr>
        <p:spPr>
          <a:xfrm>
            <a:off x="8534400" y="6248400"/>
            <a:ext cx="1412240" cy="794267"/>
          </a:xfrm>
          <a:prstGeom prst="rect">
            <a:avLst/>
          </a:prstGeom>
          <a:solidFill>
            <a:srgbClr val="029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585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A762B5-5689-D549-1B1C-EA98579F9EDD}"/>
              </a:ext>
            </a:extLst>
          </p:cNvPr>
          <p:cNvSpPr/>
          <p:nvPr/>
        </p:nvSpPr>
        <p:spPr>
          <a:xfrm>
            <a:off x="142240" y="5113008"/>
            <a:ext cx="741680" cy="833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9" name="Google Shape;569;p4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COE Resources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504832" y="1482933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rgbClr val="002060"/>
                </a:solidFill>
                <a:latin typeface="Signika"/>
                <a:sym typeface="Signika"/>
              </a:rPr>
              <a:t>TRAVEL FUNDING</a:t>
            </a:r>
            <a:endParaRPr lang="en-US" sz="2133" dirty="0">
              <a:solidFill>
                <a:srgbClr val="002060"/>
              </a:solidFill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504832" y="2204001"/>
            <a:ext cx="10959035" cy="1369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</a:rPr>
              <a:t>College funding </a:t>
            </a:r>
          </a:p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</a:rPr>
              <a:t>Department funding</a:t>
            </a:r>
          </a:p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Student Association funding</a:t>
            </a:r>
            <a:endParaRPr lang="en-US" sz="2133" dirty="0">
              <a:solidFill>
                <a:schemeClr val="bg1"/>
              </a:solidFill>
              <a:latin typeface="Palanquin"/>
              <a:ea typeface="Palanquin"/>
              <a:cs typeface="Palanquin"/>
            </a:endParaRPr>
          </a:p>
        </p:txBody>
      </p:sp>
      <p:sp>
        <p:nvSpPr>
          <p:cNvPr id="8" name="Google Shape;260;p34">
            <a:extLst>
              <a:ext uri="{FF2B5EF4-FFF2-40B4-BE49-F238E27FC236}">
                <a16:creationId xmlns:a16="http://schemas.microsoft.com/office/drawing/2014/main" id="{FC644525-F679-7D70-3340-6BCBF6EE1D7B}"/>
              </a:ext>
            </a:extLst>
          </p:cNvPr>
          <p:cNvSpPr/>
          <p:nvPr/>
        </p:nvSpPr>
        <p:spPr>
          <a:xfrm>
            <a:off x="4210079" y="-574751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259;p34">
            <a:extLst>
              <a:ext uri="{FF2B5EF4-FFF2-40B4-BE49-F238E27FC236}">
                <a16:creationId xmlns:a16="http://schemas.microsoft.com/office/drawing/2014/main" id="{70B5A047-87E2-53E1-FB91-30C06E032014}"/>
              </a:ext>
            </a:extLst>
          </p:cNvPr>
          <p:cNvSpPr/>
          <p:nvPr/>
        </p:nvSpPr>
        <p:spPr>
          <a:xfrm>
            <a:off x="8534400" y="6248400"/>
            <a:ext cx="1412240" cy="794267"/>
          </a:xfrm>
          <a:prstGeom prst="rect">
            <a:avLst/>
          </a:prstGeom>
          <a:solidFill>
            <a:srgbClr val="029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577;p49">
            <a:extLst>
              <a:ext uri="{FF2B5EF4-FFF2-40B4-BE49-F238E27FC236}">
                <a16:creationId xmlns:a16="http://schemas.microsoft.com/office/drawing/2014/main" id="{94C712B5-B452-4264-3EBC-A7C61012262F}"/>
              </a:ext>
            </a:extLst>
          </p:cNvPr>
          <p:cNvSpPr/>
          <p:nvPr/>
        </p:nvSpPr>
        <p:spPr>
          <a:xfrm>
            <a:off x="504831" y="4438192"/>
            <a:ext cx="10959035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SzPts val="1600"/>
              <a:buFont typeface="Palanquin,Sans-Serif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School- </a:t>
            </a:r>
            <a:r>
              <a:rPr lang="en" sz="2133" dirty="0">
                <a:solidFill>
                  <a:schemeClr val="dk1"/>
                </a:solidFill>
                <a:latin typeface="Palanquin"/>
              </a:rPr>
              <a:t>Academic calendar, dissertation guidelines &amp; graduation process</a:t>
            </a:r>
            <a:endParaRPr lang="en-US" sz="2133" dirty="0">
              <a:solidFill>
                <a:schemeClr val="dk1"/>
              </a:solidFill>
              <a:latin typeface="Palanquin"/>
              <a:cs typeface="Palanquin"/>
            </a:endParaRPr>
          </a:p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cs typeface="Palanqu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Graduate School Resources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6" name="Google Shape;575;p49">
            <a:extLst>
              <a:ext uri="{FF2B5EF4-FFF2-40B4-BE49-F238E27FC236}">
                <a16:creationId xmlns:a16="http://schemas.microsoft.com/office/drawing/2014/main" id="{5806D2BC-7A63-B5DA-A4E0-FB0BB74341C7}"/>
              </a:ext>
            </a:extLst>
          </p:cNvPr>
          <p:cNvSpPr txBox="1"/>
          <p:nvPr/>
        </p:nvSpPr>
        <p:spPr>
          <a:xfrm>
            <a:off x="504831" y="3685796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ignika"/>
              </a:rPr>
              <a:t>GRADUATE SCHOOL</a:t>
            </a:r>
          </a:p>
        </p:txBody>
      </p:sp>
    </p:spTree>
    <p:extLst>
      <p:ext uri="{BB962C8B-B14F-4D97-AF65-F5344CB8AC3E}">
        <p14:creationId xmlns:p14="http://schemas.microsoft.com/office/powerpoint/2010/main" val="43847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6;p50">
            <a:extLst>
              <a:ext uri="{FF2B5EF4-FFF2-40B4-BE49-F238E27FC236}">
                <a16:creationId xmlns:a16="http://schemas.microsoft.com/office/drawing/2014/main" id="{01DC3D2B-2C46-86FE-D80E-CFAAA3300AD4}"/>
              </a:ext>
            </a:extLst>
          </p:cNvPr>
          <p:cNvSpPr/>
          <p:nvPr/>
        </p:nvSpPr>
        <p:spPr>
          <a:xfrm>
            <a:off x="-722152" y="-531046"/>
            <a:ext cx="2286131" cy="2297559"/>
          </a:xfrm>
          <a:prstGeom prst="ellipse">
            <a:avLst/>
          </a:prstGeom>
          <a:solidFill>
            <a:srgbClr val="029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5" name="Google Shape;805;p5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Advising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07" name="Google Shape;807;p57"/>
          <p:cNvSpPr/>
          <p:nvPr/>
        </p:nvSpPr>
        <p:spPr>
          <a:xfrm>
            <a:off x="1092200" y="1634067"/>
            <a:ext cx="10033000" cy="3775167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>
              <a:lnSpc>
                <a:spcPct val="115000"/>
              </a:lnSpc>
            </a:pPr>
            <a:endParaRPr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3" name="Google Shape;439;p42">
            <a:extLst>
              <a:ext uri="{FF2B5EF4-FFF2-40B4-BE49-F238E27FC236}">
                <a16:creationId xmlns:a16="http://schemas.microsoft.com/office/drawing/2014/main" id="{B9F4B2CB-796A-75FE-9C24-2E2E4AEAE206}"/>
              </a:ext>
            </a:extLst>
          </p:cNvPr>
          <p:cNvSpPr/>
          <p:nvPr/>
        </p:nvSpPr>
        <p:spPr>
          <a:xfrm>
            <a:off x="10099200" y="5741500"/>
            <a:ext cx="958400" cy="95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D9D2C-897A-8F8D-2948-466D89301F82}"/>
              </a:ext>
            </a:extLst>
          </p:cNvPr>
          <p:cNvSpPr txBox="1"/>
          <p:nvPr/>
        </p:nvSpPr>
        <p:spPr>
          <a:xfrm>
            <a:off x="1100567" y="1840601"/>
            <a:ext cx="9990800" cy="262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Faculty advisor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Informal major advisor</a:t>
            </a: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CE385-1B26-3109-BD49-92F4DB023AAB}"/>
              </a:ext>
            </a:extLst>
          </p:cNvPr>
          <p:cNvSpPr txBox="1"/>
          <p:nvPr/>
        </p:nvSpPr>
        <p:spPr>
          <a:xfrm>
            <a:off x="1563979" y="3911392"/>
            <a:ext cx="9408821" cy="138345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Students can be assigned an informal major advisor that can help with course sequencing, clearing pins, and issuing permits.  </a:t>
            </a:r>
          </a:p>
          <a:p>
            <a:pPr marL="550320" lvl="1" indent="-380990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2AECA-C75E-27C1-0E80-A7E78FBC66DB}"/>
              </a:ext>
            </a:extLst>
          </p:cNvPr>
          <p:cNvSpPr txBox="1"/>
          <p:nvPr/>
        </p:nvSpPr>
        <p:spPr>
          <a:xfrm>
            <a:off x="1563979" y="2181624"/>
            <a:ext cx="9408821" cy="138345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Students will choose or be assigned a faculty advisor based on research interests to help plan course work. </a:t>
            </a:r>
          </a:p>
          <a:p>
            <a:pPr marL="550320" lvl="1" indent="-380990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6;p50">
            <a:extLst>
              <a:ext uri="{FF2B5EF4-FFF2-40B4-BE49-F238E27FC236}">
                <a16:creationId xmlns:a16="http://schemas.microsoft.com/office/drawing/2014/main" id="{01DC3D2B-2C46-86FE-D80E-CFAAA3300AD4}"/>
              </a:ext>
            </a:extLst>
          </p:cNvPr>
          <p:cNvSpPr/>
          <p:nvPr/>
        </p:nvSpPr>
        <p:spPr>
          <a:xfrm>
            <a:off x="-722152" y="-531046"/>
            <a:ext cx="2286131" cy="22975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5" name="Google Shape;805;p5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Pin Clearance &amp; Permits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Google Shape;439;p42">
            <a:extLst>
              <a:ext uri="{FF2B5EF4-FFF2-40B4-BE49-F238E27FC236}">
                <a16:creationId xmlns:a16="http://schemas.microsoft.com/office/drawing/2014/main" id="{B9F4B2CB-796A-75FE-9C24-2E2E4AEAE206}"/>
              </a:ext>
            </a:extLst>
          </p:cNvPr>
          <p:cNvSpPr/>
          <p:nvPr/>
        </p:nvSpPr>
        <p:spPr>
          <a:xfrm>
            <a:off x="10099200" y="5741500"/>
            <a:ext cx="958400" cy="95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D9D2C-897A-8F8D-2948-466D89301F82}"/>
              </a:ext>
            </a:extLst>
          </p:cNvPr>
          <p:cNvSpPr txBox="1"/>
          <p:nvPr/>
        </p:nvSpPr>
        <p:spPr>
          <a:xfrm>
            <a:off x="950967" y="1482933"/>
            <a:ext cx="9990800" cy="3051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Pin clearance:</a:t>
            </a:r>
          </a:p>
          <a:p>
            <a:pPr marL="169329">
              <a:lnSpc>
                <a:spcPct val="115000"/>
              </a:lnSpc>
              <a:buClr>
                <a:schemeClr val="dk1"/>
              </a:buClr>
              <a:buSzPts val="1600"/>
            </a:pPr>
            <a:r>
              <a:rPr lang="en-US" sz="24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Permits:</a:t>
            </a: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CE385-1B26-3109-BD49-92F4DB023AAB}"/>
              </a:ext>
            </a:extLst>
          </p:cNvPr>
          <p:cNvSpPr txBox="1"/>
          <p:nvPr/>
        </p:nvSpPr>
        <p:spPr>
          <a:xfrm>
            <a:off x="1391556" y="4071063"/>
            <a:ext cx="9408821" cy="227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Some courses will require permits.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With the permission of the advisor, the student can reach out to the instructor of the class to be allowed into the class.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A permit may also be offered by the department and the student will be allowed to take the course.</a:t>
            </a:r>
          </a:p>
          <a:p>
            <a:pPr marL="550320" lvl="1" indent="-380990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2AECA-C75E-27C1-0E80-A7E78FBC66DB}"/>
              </a:ext>
            </a:extLst>
          </p:cNvPr>
          <p:cNvSpPr txBox="1"/>
          <p:nvPr/>
        </p:nvSpPr>
        <p:spPr>
          <a:xfrm>
            <a:off x="1391556" y="1907664"/>
            <a:ext cx="9408821" cy="1918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Each student will have a pin on their account restricting them from registering for classes.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After meeting with their advisor, the pin will be lifted, and the student can register. </a:t>
            </a:r>
          </a:p>
          <a:p>
            <a:pPr marL="550320" lvl="1" indent="-380990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3123566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0"/>
          <p:cNvSpPr txBox="1">
            <a:spLocks noGrp="1"/>
          </p:cNvSpPr>
          <p:nvPr>
            <p:ph type="title" idx="2"/>
          </p:nvPr>
        </p:nvSpPr>
        <p:spPr>
          <a:xfrm>
            <a:off x="1498300" y="1976835"/>
            <a:ext cx="5165600" cy="14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05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86" name="Google Shape;586;p50"/>
          <p:cNvSpPr/>
          <p:nvPr/>
        </p:nvSpPr>
        <p:spPr>
          <a:xfrm>
            <a:off x="10416361" y="1174001"/>
            <a:ext cx="4402000" cy="440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50"/>
          <p:cNvSpPr/>
          <p:nvPr/>
        </p:nvSpPr>
        <p:spPr>
          <a:xfrm>
            <a:off x="168600" y="4002257"/>
            <a:ext cx="958400" cy="9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50"/>
          <p:cNvSpPr/>
          <p:nvPr/>
        </p:nvSpPr>
        <p:spPr>
          <a:xfrm>
            <a:off x="6663900" y="341367"/>
            <a:ext cx="958400" cy="95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50"/>
          <p:cNvSpPr/>
          <p:nvPr/>
        </p:nvSpPr>
        <p:spPr>
          <a:xfrm>
            <a:off x="2548167" y="449267"/>
            <a:ext cx="438000" cy="43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50"/>
          <p:cNvSpPr txBox="1">
            <a:spLocks noGrp="1"/>
          </p:cNvSpPr>
          <p:nvPr>
            <p:ph type="title"/>
          </p:nvPr>
        </p:nvSpPr>
        <p:spPr>
          <a:xfrm>
            <a:off x="721361" y="3375001"/>
            <a:ext cx="6664959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400" dirty="0">
                <a:solidFill>
                  <a:srgbClr val="002060"/>
                </a:solidFill>
              </a:rPr>
              <a:t>Doctoral Timeline</a:t>
            </a:r>
            <a:endParaRPr sz="6400" dirty="0">
              <a:solidFill>
                <a:srgbClr val="002060"/>
              </a:solidFill>
            </a:endParaRPr>
          </a:p>
        </p:txBody>
      </p:sp>
      <p:grpSp>
        <p:nvGrpSpPr>
          <p:cNvPr id="6" name="Google Shape;1056;p65">
            <a:extLst>
              <a:ext uri="{FF2B5EF4-FFF2-40B4-BE49-F238E27FC236}">
                <a16:creationId xmlns:a16="http://schemas.microsoft.com/office/drawing/2014/main" id="{0CF85109-F15C-01FE-FB6A-30623520F87B}"/>
              </a:ext>
            </a:extLst>
          </p:cNvPr>
          <p:cNvGrpSpPr/>
          <p:nvPr/>
        </p:nvGrpSpPr>
        <p:grpSpPr>
          <a:xfrm>
            <a:off x="8827277" y="1499185"/>
            <a:ext cx="2744121" cy="2571665"/>
            <a:chOff x="6898425" y="3788825"/>
            <a:chExt cx="459125" cy="389800"/>
          </a:xfrm>
          <a:solidFill>
            <a:srgbClr val="002060"/>
          </a:solidFill>
        </p:grpSpPr>
        <p:sp>
          <p:nvSpPr>
            <p:cNvPr id="7" name="Google Shape;1057;p65">
              <a:extLst>
                <a:ext uri="{FF2B5EF4-FFF2-40B4-BE49-F238E27FC236}">
                  <a16:creationId xmlns:a16="http://schemas.microsoft.com/office/drawing/2014/main" id="{4FC8D989-B161-F013-A2A3-4C41B5AA9EA3}"/>
                </a:ext>
              </a:extLst>
            </p:cNvPr>
            <p:cNvSpPr/>
            <p:nvPr/>
          </p:nvSpPr>
          <p:spPr>
            <a:xfrm>
              <a:off x="6898425" y="3788825"/>
              <a:ext cx="459125" cy="389800"/>
            </a:xfrm>
            <a:custGeom>
              <a:avLst/>
              <a:gdLst/>
              <a:ahLst/>
              <a:cxnLst/>
              <a:rect l="l" t="t" r="r" b="b"/>
              <a:pathLst>
                <a:path w="18365" h="15592" extrusionOk="0">
                  <a:moveTo>
                    <a:pt x="17258" y="1347"/>
                  </a:moveTo>
                  <a:cubicBezTo>
                    <a:pt x="17540" y="1347"/>
                    <a:pt x="17779" y="1586"/>
                    <a:pt x="17779" y="1868"/>
                  </a:cubicBezTo>
                  <a:lnTo>
                    <a:pt x="17779" y="2952"/>
                  </a:lnTo>
                  <a:lnTo>
                    <a:pt x="13052" y="2952"/>
                  </a:lnTo>
                  <a:cubicBezTo>
                    <a:pt x="12901" y="2952"/>
                    <a:pt x="12771" y="3082"/>
                    <a:pt x="12771" y="3233"/>
                  </a:cubicBezTo>
                  <a:cubicBezTo>
                    <a:pt x="12771" y="3374"/>
                    <a:pt x="12882" y="3496"/>
                    <a:pt x="13019" y="3496"/>
                  </a:cubicBezTo>
                  <a:cubicBezTo>
                    <a:pt x="13030" y="3496"/>
                    <a:pt x="13041" y="3495"/>
                    <a:pt x="13052" y="3494"/>
                  </a:cubicBezTo>
                  <a:lnTo>
                    <a:pt x="17800" y="3494"/>
                  </a:lnTo>
                  <a:lnTo>
                    <a:pt x="17800" y="13618"/>
                  </a:lnTo>
                  <a:cubicBezTo>
                    <a:pt x="17800" y="13770"/>
                    <a:pt x="17692" y="13879"/>
                    <a:pt x="17540" y="13879"/>
                  </a:cubicBezTo>
                  <a:lnTo>
                    <a:pt x="5833" y="13879"/>
                  </a:lnTo>
                  <a:cubicBezTo>
                    <a:pt x="5789" y="13879"/>
                    <a:pt x="5746" y="13900"/>
                    <a:pt x="5724" y="13944"/>
                  </a:cubicBezTo>
                  <a:cubicBezTo>
                    <a:pt x="5393" y="14060"/>
                    <a:pt x="5517" y="14527"/>
                    <a:pt x="5812" y="14527"/>
                  </a:cubicBezTo>
                  <a:cubicBezTo>
                    <a:pt x="5846" y="14527"/>
                    <a:pt x="5882" y="14521"/>
                    <a:pt x="5919" y="14507"/>
                  </a:cubicBezTo>
                  <a:lnTo>
                    <a:pt x="17302" y="14507"/>
                  </a:lnTo>
                  <a:cubicBezTo>
                    <a:pt x="17475" y="14507"/>
                    <a:pt x="17649" y="14464"/>
                    <a:pt x="17822" y="14377"/>
                  </a:cubicBezTo>
                  <a:lnTo>
                    <a:pt x="17822" y="14529"/>
                  </a:lnTo>
                  <a:cubicBezTo>
                    <a:pt x="17822" y="14811"/>
                    <a:pt x="17584" y="15049"/>
                    <a:pt x="17302" y="15049"/>
                  </a:cubicBezTo>
                  <a:lnTo>
                    <a:pt x="1041" y="15049"/>
                  </a:lnTo>
                  <a:cubicBezTo>
                    <a:pt x="760" y="15049"/>
                    <a:pt x="521" y="14811"/>
                    <a:pt x="521" y="14529"/>
                  </a:cubicBezTo>
                  <a:lnTo>
                    <a:pt x="521" y="14377"/>
                  </a:lnTo>
                  <a:cubicBezTo>
                    <a:pt x="694" y="14464"/>
                    <a:pt x="868" y="14507"/>
                    <a:pt x="1041" y="14507"/>
                  </a:cubicBezTo>
                  <a:lnTo>
                    <a:pt x="4662" y="14507"/>
                  </a:lnTo>
                  <a:cubicBezTo>
                    <a:pt x="4792" y="14507"/>
                    <a:pt x="4922" y="14399"/>
                    <a:pt x="4922" y="14269"/>
                  </a:cubicBezTo>
                  <a:cubicBezTo>
                    <a:pt x="4944" y="14117"/>
                    <a:pt x="4814" y="13965"/>
                    <a:pt x="4662" y="13965"/>
                  </a:cubicBezTo>
                  <a:lnTo>
                    <a:pt x="1041" y="13965"/>
                  </a:lnTo>
                  <a:cubicBezTo>
                    <a:pt x="760" y="13965"/>
                    <a:pt x="521" y="13727"/>
                    <a:pt x="521" y="13445"/>
                  </a:cubicBezTo>
                  <a:lnTo>
                    <a:pt x="521" y="3580"/>
                  </a:lnTo>
                  <a:lnTo>
                    <a:pt x="11773" y="3580"/>
                  </a:lnTo>
                  <a:cubicBezTo>
                    <a:pt x="11903" y="3580"/>
                    <a:pt x="12033" y="3472"/>
                    <a:pt x="12055" y="3342"/>
                  </a:cubicBezTo>
                  <a:cubicBezTo>
                    <a:pt x="12055" y="3168"/>
                    <a:pt x="11947" y="3038"/>
                    <a:pt x="11773" y="3038"/>
                  </a:cubicBezTo>
                  <a:lnTo>
                    <a:pt x="543" y="3038"/>
                  </a:lnTo>
                  <a:lnTo>
                    <a:pt x="543" y="1933"/>
                  </a:lnTo>
                  <a:cubicBezTo>
                    <a:pt x="543" y="1651"/>
                    <a:pt x="760" y="1434"/>
                    <a:pt x="1041" y="1434"/>
                  </a:cubicBezTo>
                  <a:lnTo>
                    <a:pt x="1692" y="1434"/>
                  </a:lnTo>
                  <a:lnTo>
                    <a:pt x="1692" y="2063"/>
                  </a:lnTo>
                  <a:cubicBezTo>
                    <a:pt x="1692" y="2193"/>
                    <a:pt x="1778" y="2301"/>
                    <a:pt x="1930" y="2323"/>
                  </a:cubicBezTo>
                  <a:cubicBezTo>
                    <a:pt x="1941" y="2324"/>
                    <a:pt x="1953" y="2325"/>
                    <a:pt x="1963" y="2325"/>
                  </a:cubicBezTo>
                  <a:cubicBezTo>
                    <a:pt x="2101" y="2325"/>
                    <a:pt x="2212" y="2203"/>
                    <a:pt x="2212" y="2063"/>
                  </a:cubicBezTo>
                  <a:lnTo>
                    <a:pt x="2212" y="1412"/>
                  </a:lnTo>
                  <a:lnTo>
                    <a:pt x="4077" y="1412"/>
                  </a:lnTo>
                  <a:lnTo>
                    <a:pt x="4077" y="2041"/>
                  </a:lnTo>
                  <a:cubicBezTo>
                    <a:pt x="4077" y="2193"/>
                    <a:pt x="4185" y="2301"/>
                    <a:pt x="4315" y="2323"/>
                  </a:cubicBezTo>
                  <a:cubicBezTo>
                    <a:pt x="4328" y="2324"/>
                    <a:pt x="4340" y="2325"/>
                    <a:pt x="4353" y="2325"/>
                  </a:cubicBezTo>
                  <a:cubicBezTo>
                    <a:pt x="4507" y="2325"/>
                    <a:pt x="4619" y="2202"/>
                    <a:pt x="4619" y="2041"/>
                  </a:cubicBezTo>
                  <a:lnTo>
                    <a:pt x="4619" y="1412"/>
                  </a:lnTo>
                  <a:lnTo>
                    <a:pt x="6527" y="1412"/>
                  </a:lnTo>
                  <a:lnTo>
                    <a:pt x="6527" y="2041"/>
                  </a:lnTo>
                  <a:cubicBezTo>
                    <a:pt x="6527" y="2171"/>
                    <a:pt x="6613" y="2280"/>
                    <a:pt x="6765" y="2301"/>
                  </a:cubicBezTo>
                  <a:cubicBezTo>
                    <a:pt x="6776" y="2303"/>
                    <a:pt x="6787" y="2304"/>
                    <a:pt x="6798" y="2304"/>
                  </a:cubicBezTo>
                  <a:cubicBezTo>
                    <a:pt x="6935" y="2304"/>
                    <a:pt x="7047" y="2182"/>
                    <a:pt x="7047" y="2041"/>
                  </a:cubicBezTo>
                  <a:lnTo>
                    <a:pt x="7047" y="1391"/>
                  </a:lnTo>
                  <a:lnTo>
                    <a:pt x="8911" y="1391"/>
                  </a:lnTo>
                  <a:lnTo>
                    <a:pt x="8911" y="2019"/>
                  </a:lnTo>
                  <a:cubicBezTo>
                    <a:pt x="8911" y="2171"/>
                    <a:pt x="9020" y="2280"/>
                    <a:pt x="9150" y="2301"/>
                  </a:cubicBezTo>
                  <a:cubicBezTo>
                    <a:pt x="9163" y="2303"/>
                    <a:pt x="9175" y="2304"/>
                    <a:pt x="9187" y="2304"/>
                  </a:cubicBezTo>
                  <a:cubicBezTo>
                    <a:pt x="9342" y="2304"/>
                    <a:pt x="9453" y="2180"/>
                    <a:pt x="9453" y="2019"/>
                  </a:cubicBezTo>
                  <a:lnTo>
                    <a:pt x="9453" y="1369"/>
                  </a:lnTo>
                  <a:lnTo>
                    <a:pt x="11318" y="1369"/>
                  </a:lnTo>
                  <a:lnTo>
                    <a:pt x="11318" y="2019"/>
                  </a:lnTo>
                  <a:cubicBezTo>
                    <a:pt x="11318" y="2149"/>
                    <a:pt x="11426" y="2258"/>
                    <a:pt x="11556" y="2280"/>
                  </a:cubicBezTo>
                  <a:cubicBezTo>
                    <a:pt x="11568" y="2281"/>
                    <a:pt x="11579" y="2282"/>
                    <a:pt x="11590" y="2282"/>
                  </a:cubicBezTo>
                  <a:cubicBezTo>
                    <a:pt x="11730" y="2282"/>
                    <a:pt x="11860" y="2160"/>
                    <a:pt x="11860" y="2019"/>
                  </a:cubicBezTo>
                  <a:lnTo>
                    <a:pt x="11860" y="1369"/>
                  </a:lnTo>
                  <a:lnTo>
                    <a:pt x="13746" y="1369"/>
                  </a:lnTo>
                  <a:lnTo>
                    <a:pt x="13746" y="1998"/>
                  </a:lnTo>
                  <a:cubicBezTo>
                    <a:pt x="13746" y="2149"/>
                    <a:pt x="13855" y="2258"/>
                    <a:pt x="13985" y="2280"/>
                  </a:cubicBezTo>
                  <a:cubicBezTo>
                    <a:pt x="13997" y="2281"/>
                    <a:pt x="14010" y="2282"/>
                    <a:pt x="14022" y="2282"/>
                  </a:cubicBezTo>
                  <a:cubicBezTo>
                    <a:pt x="14176" y="2282"/>
                    <a:pt x="14288" y="2158"/>
                    <a:pt x="14288" y="1998"/>
                  </a:cubicBezTo>
                  <a:lnTo>
                    <a:pt x="14288" y="1347"/>
                  </a:lnTo>
                  <a:lnTo>
                    <a:pt x="16153" y="1347"/>
                  </a:lnTo>
                  <a:lnTo>
                    <a:pt x="16153" y="1998"/>
                  </a:lnTo>
                  <a:cubicBezTo>
                    <a:pt x="16153" y="2128"/>
                    <a:pt x="16261" y="2236"/>
                    <a:pt x="16391" y="2258"/>
                  </a:cubicBezTo>
                  <a:cubicBezTo>
                    <a:pt x="16402" y="2259"/>
                    <a:pt x="16414" y="2260"/>
                    <a:pt x="16425" y="2260"/>
                  </a:cubicBezTo>
                  <a:cubicBezTo>
                    <a:pt x="16565" y="2260"/>
                    <a:pt x="16695" y="2138"/>
                    <a:pt x="16695" y="1998"/>
                  </a:cubicBezTo>
                  <a:lnTo>
                    <a:pt x="16695" y="1347"/>
                  </a:lnTo>
                  <a:close/>
                  <a:moveTo>
                    <a:pt x="1958" y="1"/>
                  </a:moveTo>
                  <a:cubicBezTo>
                    <a:pt x="1803" y="1"/>
                    <a:pt x="1692" y="123"/>
                    <a:pt x="1692" y="263"/>
                  </a:cubicBezTo>
                  <a:lnTo>
                    <a:pt x="1692" y="892"/>
                  </a:lnTo>
                  <a:lnTo>
                    <a:pt x="1041" y="892"/>
                  </a:lnTo>
                  <a:cubicBezTo>
                    <a:pt x="456" y="892"/>
                    <a:pt x="1" y="1369"/>
                    <a:pt x="1" y="1954"/>
                  </a:cubicBezTo>
                  <a:lnTo>
                    <a:pt x="1" y="14551"/>
                  </a:lnTo>
                  <a:cubicBezTo>
                    <a:pt x="1" y="15114"/>
                    <a:pt x="456" y="15591"/>
                    <a:pt x="1041" y="15591"/>
                  </a:cubicBezTo>
                  <a:lnTo>
                    <a:pt x="17302" y="15591"/>
                  </a:lnTo>
                  <a:cubicBezTo>
                    <a:pt x="17887" y="15591"/>
                    <a:pt x="18342" y="15114"/>
                    <a:pt x="18364" y="14551"/>
                  </a:cubicBezTo>
                  <a:lnTo>
                    <a:pt x="18364" y="1933"/>
                  </a:lnTo>
                  <a:cubicBezTo>
                    <a:pt x="18342" y="1347"/>
                    <a:pt x="17887" y="892"/>
                    <a:pt x="17302" y="892"/>
                  </a:cubicBezTo>
                  <a:lnTo>
                    <a:pt x="16695" y="892"/>
                  </a:lnTo>
                  <a:lnTo>
                    <a:pt x="16695" y="263"/>
                  </a:lnTo>
                  <a:cubicBezTo>
                    <a:pt x="16695" y="133"/>
                    <a:pt x="16608" y="25"/>
                    <a:pt x="16478" y="3"/>
                  </a:cubicBezTo>
                  <a:cubicBezTo>
                    <a:pt x="16465" y="1"/>
                    <a:pt x="16453" y="1"/>
                    <a:pt x="16440" y="1"/>
                  </a:cubicBezTo>
                  <a:cubicBezTo>
                    <a:pt x="16286" y="1"/>
                    <a:pt x="16174" y="123"/>
                    <a:pt x="16174" y="263"/>
                  </a:cubicBezTo>
                  <a:lnTo>
                    <a:pt x="16174" y="892"/>
                  </a:lnTo>
                  <a:lnTo>
                    <a:pt x="14310" y="892"/>
                  </a:lnTo>
                  <a:lnTo>
                    <a:pt x="14310" y="263"/>
                  </a:lnTo>
                  <a:cubicBezTo>
                    <a:pt x="14310" y="133"/>
                    <a:pt x="14201" y="25"/>
                    <a:pt x="14071" y="3"/>
                  </a:cubicBezTo>
                  <a:cubicBezTo>
                    <a:pt x="14059" y="1"/>
                    <a:pt x="14046" y="1"/>
                    <a:pt x="14034" y="1"/>
                  </a:cubicBezTo>
                  <a:cubicBezTo>
                    <a:pt x="13879" y="1"/>
                    <a:pt x="13768" y="123"/>
                    <a:pt x="13768" y="263"/>
                  </a:cubicBezTo>
                  <a:lnTo>
                    <a:pt x="13768" y="892"/>
                  </a:lnTo>
                  <a:lnTo>
                    <a:pt x="11860" y="892"/>
                  </a:lnTo>
                  <a:lnTo>
                    <a:pt x="11860" y="263"/>
                  </a:lnTo>
                  <a:cubicBezTo>
                    <a:pt x="11860" y="133"/>
                    <a:pt x="11773" y="25"/>
                    <a:pt x="11643" y="3"/>
                  </a:cubicBezTo>
                  <a:cubicBezTo>
                    <a:pt x="11630" y="1"/>
                    <a:pt x="11618" y="1"/>
                    <a:pt x="11606" y="1"/>
                  </a:cubicBezTo>
                  <a:cubicBezTo>
                    <a:pt x="11451" y="1"/>
                    <a:pt x="11340" y="123"/>
                    <a:pt x="11340" y="263"/>
                  </a:cubicBezTo>
                  <a:lnTo>
                    <a:pt x="11340" y="892"/>
                  </a:lnTo>
                  <a:lnTo>
                    <a:pt x="9475" y="892"/>
                  </a:lnTo>
                  <a:lnTo>
                    <a:pt x="9475" y="263"/>
                  </a:lnTo>
                  <a:cubicBezTo>
                    <a:pt x="9475" y="133"/>
                    <a:pt x="9367" y="25"/>
                    <a:pt x="9237" y="3"/>
                  </a:cubicBezTo>
                  <a:cubicBezTo>
                    <a:pt x="9224" y="1"/>
                    <a:pt x="9211" y="1"/>
                    <a:pt x="9199" y="1"/>
                  </a:cubicBezTo>
                  <a:cubicBezTo>
                    <a:pt x="9045" y="1"/>
                    <a:pt x="8933" y="123"/>
                    <a:pt x="8933" y="263"/>
                  </a:cubicBezTo>
                  <a:lnTo>
                    <a:pt x="8933" y="892"/>
                  </a:lnTo>
                  <a:lnTo>
                    <a:pt x="7069" y="892"/>
                  </a:lnTo>
                  <a:lnTo>
                    <a:pt x="7069" y="263"/>
                  </a:lnTo>
                  <a:cubicBezTo>
                    <a:pt x="7069" y="133"/>
                    <a:pt x="6960" y="25"/>
                    <a:pt x="6830" y="3"/>
                  </a:cubicBezTo>
                  <a:cubicBezTo>
                    <a:pt x="6817" y="1"/>
                    <a:pt x="6805" y="1"/>
                    <a:pt x="6792" y="1"/>
                  </a:cubicBezTo>
                  <a:cubicBezTo>
                    <a:pt x="6638" y="1"/>
                    <a:pt x="6527" y="123"/>
                    <a:pt x="6527" y="263"/>
                  </a:cubicBezTo>
                  <a:lnTo>
                    <a:pt x="6527" y="892"/>
                  </a:lnTo>
                  <a:lnTo>
                    <a:pt x="4619" y="892"/>
                  </a:lnTo>
                  <a:lnTo>
                    <a:pt x="4619" y="263"/>
                  </a:lnTo>
                  <a:cubicBezTo>
                    <a:pt x="4619" y="133"/>
                    <a:pt x="4532" y="25"/>
                    <a:pt x="4380" y="3"/>
                  </a:cubicBezTo>
                  <a:cubicBezTo>
                    <a:pt x="4369" y="1"/>
                    <a:pt x="4358" y="1"/>
                    <a:pt x="4347" y="1"/>
                  </a:cubicBezTo>
                  <a:cubicBezTo>
                    <a:pt x="4207" y="1"/>
                    <a:pt x="4078" y="123"/>
                    <a:pt x="4098" y="263"/>
                  </a:cubicBezTo>
                  <a:lnTo>
                    <a:pt x="4098" y="892"/>
                  </a:lnTo>
                  <a:lnTo>
                    <a:pt x="2234" y="892"/>
                  </a:lnTo>
                  <a:lnTo>
                    <a:pt x="2234" y="263"/>
                  </a:lnTo>
                  <a:cubicBezTo>
                    <a:pt x="2234" y="133"/>
                    <a:pt x="2125" y="25"/>
                    <a:pt x="1995" y="3"/>
                  </a:cubicBezTo>
                  <a:cubicBezTo>
                    <a:pt x="1983" y="1"/>
                    <a:pt x="1970" y="1"/>
                    <a:pt x="1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058;p65">
              <a:extLst>
                <a:ext uri="{FF2B5EF4-FFF2-40B4-BE49-F238E27FC236}">
                  <a16:creationId xmlns:a16="http://schemas.microsoft.com/office/drawing/2014/main" id="{F97B0B21-5257-704D-9207-763374E6B44D}"/>
                </a:ext>
              </a:extLst>
            </p:cNvPr>
            <p:cNvSpPr/>
            <p:nvPr/>
          </p:nvSpPr>
          <p:spPr>
            <a:xfrm>
              <a:off x="6946675" y="3911925"/>
              <a:ext cx="46100" cy="46100"/>
            </a:xfrm>
            <a:custGeom>
              <a:avLst/>
              <a:gdLst/>
              <a:ahLst/>
              <a:cxnLst/>
              <a:rect l="l" t="t" r="r" b="b"/>
              <a:pathLst>
                <a:path w="1844" h="1844" extrusionOk="0">
                  <a:moveTo>
                    <a:pt x="1301" y="543"/>
                  </a:moveTo>
                  <a:lnTo>
                    <a:pt x="1301" y="1301"/>
                  </a:lnTo>
                  <a:lnTo>
                    <a:pt x="542" y="1301"/>
                  </a:lnTo>
                  <a:lnTo>
                    <a:pt x="542" y="543"/>
                  </a:lnTo>
                  <a:close/>
                  <a:moveTo>
                    <a:pt x="282" y="1"/>
                  </a:moveTo>
                  <a:cubicBezTo>
                    <a:pt x="130" y="1"/>
                    <a:pt x="0" y="131"/>
                    <a:pt x="0" y="282"/>
                  </a:cubicBezTo>
                  <a:lnTo>
                    <a:pt x="0" y="1562"/>
                  </a:lnTo>
                  <a:cubicBezTo>
                    <a:pt x="0" y="1713"/>
                    <a:pt x="130" y="1843"/>
                    <a:pt x="282" y="1843"/>
                  </a:cubicBezTo>
                  <a:lnTo>
                    <a:pt x="1561" y="1843"/>
                  </a:lnTo>
                  <a:cubicBezTo>
                    <a:pt x="1713" y="1843"/>
                    <a:pt x="1843" y="1713"/>
                    <a:pt x="1843" y="1562"/>
                  </a:cubicBezTo>
                  <a:lnTo>
                    <a:pt x="1843" y="282"/>
                  </a:lnTo>
                  <a:cubicBezTo>
                    <a:pt x="1843" y="131"/>
                    <a:pt x="1713" y="1"/>
                    <a:pt x="1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59;p65">
              <a:extLst>
                <a:ext uri="{FF2B5EF4-FFF2-40B4-BE49-F238E27FC236}">
                  <a16:creationId xmlns:a16="http://schemas.microsoft.com/office/drawing/2014/main" id="{9E1A1E43-902C-F020-4B01-EAD0B7833AFD}"/>
                </a:ext>
              </a:extLst>
            </p:cNvPr>
            <p:cNvSpPr/>
            <p:nvPr/>
          </p:nvSpPr>
          <p:spPr>
            <a:xfrm>
              <a:off x="7025800" y="3911375"/>
              <a:ext cx="45550" cy="45575"/>
            </a:xfrm>
            <a:custGeom>
              <a:avLst/>
              <a:gdLst/>
              <a:ahLst/>
              <a:cxnLst/>
              <a:rect l="l" t="t" r="r" b="b"/>
              <a:pathLst>
                <a:path w="1822" h="1823" extrusionOk="0">
                  <a:moveTo>
                    <a:pt x="1280" y="543"/>
                  </a:moveTo>
                  <a:lnTo>
                    <a:pt x="1280" y="1302"/>
                  </a:lnTo>
                  <a:lnTo>
                    <a:pt x="543" y="1302"/>
                  </a:lnTo>
                  <a:lnTo>
                    <a:pt x="543" y="543"/>
                  </a:lnTo>
                  <a:close/>
                  <a:moveTo>
                    <a:pt x="261" y="1"/>
                  </a:moveTo>
                  <a:cubicBezTo>
                    <a:pt x="109" y="1"/>
                    <a:pt x="1" y="109"/>
                    <a:pt x="1" y="261"/>
                  </a:cubicBezTo>
                  <a:lnTo>
                    <a:pt x="1" y="1562"/>
                  </a:lnTo>
                  <a:cubicBezTo>
                    <a:pt x="1" y="1714"/>
                    <a:pt x="109" y="1822"/>
                    <a:pt x="261" y="1822"/>
                  </a:cubicBezTo>
                  <a:lnTo>
                    <a:pt x="1562" y="1822"/>
                  </a:lnTo>
                  <a:cubicBezTo>
                    <a:pt x="1692" y="1822"/>
                    <a:pt x="1822" y="1714"/>
                    <a:pt x="1822" y="1562"/>
                  </a:cubicBezTo>
                  <a:lnTo>
                    <a:pt x="1822" y="261"/>
                  </a:lnTo>
                  <a:cubicBezTo>
                    <a:pt x="1822" y="109"/>
                    <a:pt x="1692" y="1"/>
                    <a:pt x="15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60;p65">
              <a:extLst>
                <a:ext uri="{FF2B5EF4-FFF2-40B4-BE49-F238E27FC236}">
                  <a16:creationId xmlns:a16="http://schemas.microsoft.com/office/drawing/2014/main" id="{9691360B-E053-DC5C-26B6-E2DC173ED49A}"/>
                </a:ext>
              </a:extLst>
            </p:cNvPr>
            <p:cNvSpPr/>
            <p:nvPr/>
          </p:nvSpPr>
          <p:spPr>
            <a:xfrm>
              <a:off x="7104400" y="3911925"/>
              <a:ext cx="46100" cy="46100"/>
            </a:xfrm>
            <a:custGeom>
              <a:avLst/>
              <a:gdLst/>
              <a:ahLst/>
              <a:cxnLst/>
              <a:rect l="l" t="t" r="r" b="b"/>
              <a:pathLst>
                <a:path w="1844" h="1844" extrusionOk="0">
                  <a:moveTo>
                    <a:pt x="1301" y="543"/>
                  </a:moveTo>
                  <a:lnTo>
                    <a:pt x="1301" y="1301"/>
                  </a:lnTo>
                  <a:lnTo>
                    <a:pt x="542" y="1301"/>
                  </a:lnTo>
                  <a:lnTo>
                    <a:pt x="542" y="543"/>
                  </a:lnTo>
                  <a:close/>
                  <a:moveTo>
                    <a:pt x="282" y="1"/>
                  </a:moveTo>
                  <a:cubicBezTo>
                    <a:pt x="130" y="1"/>
                    <a:pt x="0" y="131"/>
                    <a:pt x="0" y="282"/>
                  </a:cubicBezTo>
                  <a:lnTo>
                    <a:pt x="0" y="1562"/>
                  </a:lnTo>
                  <a:cubicBezTo>
                    <a:pt x="0" y="1713"/>
                    <a:pt x="130" y="1843"/>
                    <a:pt x="282" y="1843"/>
                  </a:cubicBezTo>
                  <a:lnTo>
                    <a:pt x="1561" y="1843"/>
                  </a:lnTo>
                  <a:cubicBezTo>
                    <a:pt x="1713" y="1843"/>
                    <a:pt x="1843" y="1713"/>
                    <a:pt x="1843" y="1562"/>
                  </a:cubicBezTo>
                  <a:lnTo>
                    <a:pt x="1843" y="282"/>
                  </a:lnTo>
                  <a:cubicBezTo>
                    <a:pt x="1843" y="131"/>
                    <a:pt x="1713" y="1"/>
                    <a:pt x="1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061;p65">
              <a:extLst>
                <a:ext uri="{FF2B5EF4-FFF2-40B4-BE49-F238E27FC236}">
                  <a16:creationId xmlns:a16="http://schemas.microsoft.com/office/drawing/2014/main" id="{786BB66C-30B3-C82E-D4E4-7425DCC7CE6D}"/>
                </a:ext>
              </a:extLst>
            </p:cNvPr>
            <p:cNvSpPr/>
            <p:nvPr/>
          </p:nvSpPr>
          <p:spPr>
            <a:xfrm>
              <a:off x="7183525" y="3911925"/>
              <a:ext cx="46100" cy="46100"/>
            </a:xfrm>
            <a:custGeom>
              <a:avLst/>
              <a:gdLst/>
              <a:ahLst/>
              <a:cxnLst/>
              <a:rect l="l" t="t" r="r" b="b"/>
              <a:pathLst>
                <a:path w="1844" h="1844" extrusionOk="0">
                  <a:moveTo>
                    <a:pt x="1302" y="543"/>
                  </a:moveTo>
                  <a:lnTo>
                    <a:pt x="1302" y="1301"/>
                  </a:lnTo>
                  <a:lnTo>
                    <a:pt x="543" y="1301"/>
                  </a:lnTo>
                  <a:lnTo>
                    <a:pt x="543" y="543"/>
                  </a:lnTo>
                  <a:close/>
                  <a:moveTo>
                    <a:pt x="261" y="1"/>
                  </a:moveTo>
                  <a:cubicBezTo>
                    <a:pt x="109" y="1"/>
                    <a:pt x="1" y="131"/>
                    <a:pt x="1" y="282"/>
                  </a:cubicBezTo>
                  <a:lnTo>
                    <a:pt x="1" y="1562"/>
                  </a:lnTo>
                  <a:cubicBezTo>
                    <a:pt x="1" y="1713"/>
                    <a:pt x="109" y="1843"/>
                    <a:pt x="261" y="1843"/>
                  </a:cubicBezTo>
                  <a:lnTo>
                    <a:pt x="1562" y="1843"/>
                  </a:lnTo>
                  <a:cubicBezTo>
                    <a:pt x="1713" y="1843"/>
                    <a:pt x="1844" y="1713"/>
                    <a:pt x="1844" y="1562"/>
                  </a:cubicBezTo>
                  <a:lnTo>
                    <a:pt x="1844" y="282"/>
                  </a:lnTo>
                  <a:cubicBezTo>
                    <a:pt x="1844" y="131"/>
                    <a:pt x="1713" y="1"/>
                    <a:pt x="15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062;p65">
              <a:extLst>
                <a:ext uri="{FF2B5EF4-FFF2-40B4-BE49-F238E27FC236}">
                  <a16:creationId xmlns:a16="http://schemas.microsoft.com/office/drawing/2014/main" id="{F577E7FD-08A6-A4C7-1A86-07A04E716BA8}"/>
                </a:ext>
              </a:extLst>
            </p:cNvPr>
            <p:cNvSpPr/>
            <p:nvPr/>
          </p:nvSpPr>
          <p:spPr>
            <a:xfrm>
              <a:off x="7262125" y="3911925"/>
              <a:ext cx="45550" cy="46100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301" y="543"/>
                  </a:moveTo>
                  <a:lnTo>
                    <a:pt x="1301" y="1301"/>
                  </a:lnTo>
                  <a:lnTo>
                    <a:pt x="542" y="1301"/>
                  </a:lnTo>
                  <a:lnTo>
                    <a:pt x="542" y="543"/>
                  </a:lnTo>
                  <a:close/>
                  <a:moveTo>
                    <a:pt x="261" y="1"/>
                  </a:moveTo>
                  <a:cubicBezTo>
                    <a:pt x="109" y="1"/>
                    <a:pt x="0" y="131"/>
                    <a:pt x="0" y="282"/>
                  </a:cubicBezTo>
                  <a:lnTo>
                    <a:pt x="0" y="1562"/>
                  </a:lnTo>
                  <a:cubicBezTo>
                    <a:pt x="0" y="1713"/>
                    <a:pt x="109" y="1843"/>
                    <a:pt x="261" y="1843"/>
                  </a:cubicBezTo>
                  <a:lnTo>
                    <a:pt x="1561" y="1843"/>
                  </a:lnTo>
                  <a:cubicBezTo>
                    <a:pt x="1713" y="1843"/>
                    <a:pt x="1822" y="1713"/>
                    <a:pt x="1822" y="1562"/>
                  </a:cubicBezTo>
                  <a:lnTo>
                    <a:pt x="1822" y="282"/>
                  </a:lnTo>
                  <a:cubicBezTo>
                    <a:pt x="1822" y="131"/>
                    <a:pt x="1713" y="1"/>
                    <a:pt x="1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063;p65">
              <a:extLst>
                <a:ext uri="{FF2B5EF4-FFF2-40B4-BE49-F238E27FC236}">
                  <a16:creationId xmlns:a16="http://schemas.microsoft.com/office/drawing/2014/main" id="{EEF0F480-96A3-8F17-CB31-B11E35ACC0E1}"/>
                </a:ext>
              </a:extLst>
            </p:cNvPr>
            <p:cNvSpPr/>
            <p:nvPr/>
          </p:nvSpPr>
          <p:spPr>
            <a:xfrm>
              <a:off x="6946675" y="3984025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1" y="542"/>
                  </a:moveTo>
                  <a:lnTo>
                    <a:pt x="1301" y="1279"/>
                  </a:lnTo>
                  <a:lnTo>
                    <a:pt x="542" y="1279"/>
                  </a:lnTo>
                  <a:lnTo>
                    <a:pt x="542" y="542"/>
                  </a:lnTo>
                  <a:close/>
                  <a:moveTo>
                    <a:pt x="282" y="0"/>
                  </a:moveTo>
                  <a:cubicBezTo>
                    <a:pt x="130" y="0"/>
                    <a:pt x="0" y="108"/>
                    <a:pt x="0" y="260"/>
                  </a:cubicBezTo>
                  <a:lnTo>
                    <a:pt x="0" y="1561"/>
                  </a:lnTo>
                  <a:cubicBezTo>
                    <a:pt x="0" y="1713"/>
                    <a:pt x="130" y="1821"/>
                    <a:pt x="282" y="1821"/>
                  </a:cubicBezTo>
                  <a:lnTo>
                    <a:pt x="1561" y="1821"/>
                  </a:lnTo>
                  <a:cubicBezTo>
                    <a:pt x="1713" y="1821"/>
                    <a:pt x="1843" y="1713"/>
                    <a:pt x="1843" y="1561"/>
                  </a:cubicBezTo>
                  <a:lnTo>
                    <a:pt x="1843" y="260"/>
                  </a:lnTo>
                  <a:cubicBezTo>
                    <a:pt x="1843" y="108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064;p65">
              <a:extLst>
                <a:ext uri="{FF2B5EF4-FFF2-40B4-BE49-F238E27FC236}">
                  <a16:creationId xmlns:a16="http://schemas.microsoft.com/office/drawing/2014/main" id="{CCF893C9-08A7-87BC-7DB1-D1D5F336C6FE}"/>
                </a:ext>
              </a:extLst>
            </p:cNvPr>
            <p:cNvSpPr/>
            <p:nvPr/>
          </p:nvSpPr>
          <p:spPr>
            <a:xfrm>
              <a:off x="7025800" y="3984025"/>
              <a:ext cx="45550" cy="45550"/>
            </a:xfrm>
            <a:custGeom>
              <a:avLst/>
              <a:gdLst/>
              <a:ahLst/>
              <a:cxnLst/>
              <a:rect l="l" t="t" r="r" b="b"/>
              <a:pathLst>
                <a:path w="1822" h="1822" extrusionOk="0">
                  <a:moveTo>
                    <a:pt x="1280" y="542"/>
                  </a:moveTo>
                  <a:lnTo>
                    <a:pt x="1280" y="1279"/>
                  </a:lnTo>
                  <a:lnTo>
                    <a:pt x="521" y="1279"/>
                  </a:lnTo>
                  <a:lnTo>
                    <a:pt x="521" y="542"/>
                  </a:lnTo>
                  <a:close/>
                  <a:moveTo>
                    <a:pt x="261" y="0"/>
                  </a:moveTo>
                  <a:cubicBezTo>
                    <a:pt x="109" y="0"/>
                    <a:pt x="1" y="108"/>
                    <a:pt x="1" y="260"/>
                  </a:cubicBezTo>
                  <a:lnTo>
                    <a:pt x="1" y="1561"/>
                  </a:lnTo>
                  <a:cubicBezTo>
                    <a:pt x="1" y="1713"/>
                    <a:pt x="109" y="1821"/>
                    <a:pt x="261" y="1821"/>
                  </a:cubicBezTo>
                  <a:lnTo>
                    <a:pt x="1562" y="1821"/>
                  </a:lnTo>
                  <a:cubicBezTo>
                    <a:pt x="1692" y="1821"/>
                    <a:pt x="1822" y="1713"/>
                    <a:pt x="1822" y="1561"/>
                  </a:cubicBezTo>
                  <a:lnTo>
                    <a:pt x="1822" y="260"/>
                  </a:lnTo>
                  <a:cubicBezTo>
                    <a:pt x="1822" y="108"/>
                    <a:pt x="1692" y="0"/>
                    <a:pt x="1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065;p65">
              <a:extLst>
                <a:ext uri="{FF2B5EF4-FFF2-40B4-BE49-F238E27FC236}">
                  <a16:creationId xmlns:a16="http://schemas.microsoft.com/office/drawing/2014/main" id="{41E1B41A-DC3A-1843-3D66-5849E761D3F1}"/>
                </a:ext>
              </a:extLst>
            </p:cNvPr>
            <p:cNvSpPr/>
            <p:nvPr/>
          </p:nvSpPr>
          <p:spPr>
            <a:xfrm>
              <a:off x="7104400" y="3984025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1" y="542"/>
                  </a:moveTo>
                  <a:lnTo>
                    <a:pt x="1301" y="1279"/>
                  </a:lnTo>
                  <a:lnTo>
                    <a:pt x="542" y="1279"/>
                  </a:lnTo>
                  <a:lnTo>
                    <a:pt x="542" y="542"/>
                  </a:lnTo>
                  <a:close/>
                  <a:moveTo>
                    <a:pt x="282" y="0"/>
                  </a:moveTo>
                  <a:cubicBezTo>
                    <a:pt x="130" y="0"/>
                    <a:pt x="0" y="108"/>
                    <a:pt x="0" y="260"/>
                  </a:cubicBezTo>
                  <a:lnTo>
                    <a:pt x="0" y="1561"/>
                  </a:lnTo>
                  <a:cubicBezTo>
                    <a:pt x="0" y="1713"/>
                    <a:pt x="130" y="1821"/>
                    <a:pt x="282" y="1821"/>
                  </a:cubicBezTo>
                  <a:lnTo>
                    <a:pt x="1561" y="1821"/>
                  </a:lnTo>
                  <a:cubicBezTo>
                    <a:pt x="1713" y="1821"/>
                    <a:pt x="1843" y="1713"/>
                    <a:pt x="1843" y="1561"/>
                  </a:cubicBezTo>
                  <a:lnTo>
                    <a:pt x="1843" y="260"/>
                  </a:lnTo>
                  <a:cubicBezTo>
                    <a:pt x="1843" y="108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066;p65">
              <a:extLst>
                <a:ext uri="{FF2B5EF4-FFF2-40B4-BE49-F238E27FC236}">
                  <a16:creationId xmlns:a16="http://schemas.microsoft.com/office/drawing/2014/main" id="{F3C09DD5-8328-56BF-E60C-928F56E0683A}"/>
                </a:ext>
              </a:extLst>
            </p:cNvPr>
            <p:cNvSpPr/>
            <p:nvPr/>
          </p:nvSpPr>
          <p:spPr>
            <a:xfrm>
              <a:off x="7183525" y="3984025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2" y="542"/>
                  </a:moveTo>
                  <a:lnTo>
                    <a:pt x="1302" y="1279"/>
                  </a:lnTo>
                  <a:lnTo>
                    <a:pt x="543" y="1279"/>
                  </a:lnTo>
                  <a:lnTo>
                    <a:pt x="543" y="542"/>
                  </a:lnTo>
                  <a:close/>
                  <a:moveTo>
                    <a:pt x="261" y="0"/>
                  </a:moveTo>
                  <a:cubicBezTo>
                    <a:pt x="109" y="0"/>
                    <a:pt x="1" y="108"/>
                    <a:pt x="1" y="260"/>
                  </a:cubicBezTo>
                  <a:lnTo>
                    <a:pt x="1" y="1561"/>
                  </a:lnTo>
                  <a:cubicBezTo>
                    <a:pt x="1" y="1713"/>
                    <a:pt x="109" y="1821"/>
                    <a:pt x="261" y="1821"/>
                  </a:cubicBezTo>
                  <a:lnTo>
                    <a:pt x="1562" y="1821"/>
                  </a:lnTo>
                  <a:cubicBezTo>
                    <a:pt x="1713" y="1821"/>
                    <a:pt x="1844" y="1713"/>
                    <a:pt x="1844" y="1561"/>
                  </a:cubicBezTo>
                  <a:lnTo>
                    <a:pt x="1844" y="260"/>
                  </a:lnTo>
                  <a:cubicBezTo>
                    <a:pt x="1844" y="108"/>
                    <a:pt x="1713" y="0"/>
                    <a:pt x="1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067;p65">
              <a:extLst>
                <a:ext uri="{FF2B5EF4-FFF2-40B4-BE49-F238E27FC236}">
                  <a16:creationId xmlns:a16="http://schemas.microsoft.com/office/drawing/2014/main" id="{CB4812B3-A135-D409-1934-E1A6AED80BF3}"/>
                </a:ext>
              </a:extLst>
            </p:cNvPr>
            <p:cNvSpPr/>
            <p:nvPr/>
          </p:nvSpPr>
          <p:spPr>
            <a:xfrm>
              <a:off x="7262125" y="3984025"/>
              <a:ext cx="45550" cy="45550"/>
            </a:xfrm>
            <a:custGeom>
              <a:avLst/>
              <a:gdLst/>
              <a:ahLst/>
              <a:cxnLst/>
              <a:rect l="l" t="t" r="r" b="b"/>
              <a:pathLst>
                <a:path w="1822" h="1822" extrusionOk="0">
                  <a:moveTo>
                    <a:pt x="1280" y="542"/>
                  </a:moveTo>
                  <a:lnTo>
                    <a:pt x="1280" y="1279"/>
                  </a:lnTo>
                  <a:lnTo>
                    <a:pt x="542" y="1279"/>
                  </a:lnTo>
                  <a:lnTo>
                    <a:pt x="542" y="542"/>
                  </a:lnTo>
                  <a:close/>
                  <a:moveTo>
                    <a:pt x="261" y="0"/>
                  </a:moveTo>
                  <a:cubicBezTo>
                    <a:pt x="109" y="0"/>
                    <a:pt x="0" y="108"/>
                    <a:pt x="0" y="260"/>
                  </a:cubicBezTo>
                  <a:lnTo>
                    <a:pt x="0" y="1561"/>
                  </a:lnTo>
                  <a:cubicBezTo>
                    <a:pt x="0" y="1713"/>
                    <a:pt x="109" y="1821"/>
                    <a:pt x="261" y="1821"/>
                  </a:cubicBezTo>
                  <a:lnTo>
                    <a:pt x="1561" y="1821"/>
                  </a:lnTo>
                  <a:cubicBezTo>
                    <a:pt x="1713" y="1821"/>
                    <a:pt x="1822" y="1713"/>
                    <a:pt x="1822" y="1561"/>
                  </a:cubicBezTo>
                  <a:lnTo>
                    <a:pt x="1822" y="260"/>
                  </a:lnTo>
                  <a:cubicBezTo>
                    <a:pt x="1822" y="108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068;p65">
              <a:extLst>
                <a:ext uri="{FF2B5EF4-FFF2-40B4-BE49-F238E27FC236}">
                  <a16:creationId xmlns:a16="http://schemas.microsoft.com/office/drawing/2014/main" id="{95DC3B39-6C12-3DEE-EFC9-CB5EB133DBD7}"/>
                </a:ext>
              </a:extLst>
            </p:cNvPr>
            <p:cNvSpPr/>
            <p:nvPr/>
          </p:nvSpPr>
          <p:spPr>
            <a:xfrm>
              <a:off x="6946675" y="4056650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1" y="521"/>
                  </a:moveTo>
                  <a:lnTo>
                    <a:pt x="1301" y="1279"/>
                  </a:lnTo>
                  <a:lnTo>
                    <a:pt x="542" y="1279"/>
                  </a:lnTo>
                  <a:lnTo>
                    <a:pt x="542" y="521"/>
                  </a:lnTo>
                  <a:close/>
                  <a:moveTo>
                    <a:pt x="282" y="0"/>
                  </a:moveTo>
                  <a:cubicBezTo>
                    <a:pt x="130" y="0"/>
                    <a:pt x="0" y="109"/>
                    <a:pt x="0" y="260"/>
                  </a:cubicBezTo>
                  <a:lnTo>
                    <a:pt x="0" y="1561"/>
                  </a:lnTo>
                  <a:cubicBezTo>
                    <a:pt x="0" y="1713"/>
                    <a:pt x="130" y="1821"/>
                    <a:pt x="282" y="1821"/>
                  </a:cubicBezTo>
                  <a:lnTo>
                    <a:pt x="1561" y="1821"/>
                  </a:lnTo>
                  <a:cubicBezTo>
                    <a:pt x="1713" y="1821"/>
                    <a:pt x="1843" y="1713"/>
                    <a:pt x="1843" y="1561"/>
                  </a:cubicBezTo>
                  <a:lnTo>
                    <a:pt x="1843" y="260"/>
                  </a:lnTo>
                  <a:cubicBezTo>
                    <a:pt x="1843" y="109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69;p65">
              <a:extLst>
                <a:ext uri="{FF2B5EF4-FFF2-40B4-BE49-F238E27FC236}">
                  <a16:creationId xmlns:a16="http://schemas.microsoft.com/office/drawing/2014/main" id="{17265317-A6E4-052F-1E82-BD1123E8D8B2}"/>
                </a:ext>
              </a:extLst>
            </p:cNvPr>
            <p:cNvSpPr/>
            <p:nvPr/>
          </p:nvSpPr>
          <p:spPr>
            <a:xfrm>
              <a:off x="7025250" y="4056650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2" y="521"/>
                  </a:moveTo>
                  <a:lnTo>
                    <a:pt x="1302" y="1279"/>
                  </a:lnTo>
                  <a:lnTo>
                    <a:pt x="543" y="1279"/>
                  </a:lnTo>
                  <a:lnTo>
                    <a:pt x="543" y="521"/>
                  </a:lnTo>
                  <a:close/>
                  <a:moveTo>
                    <a:pt x="283" y="0"/>
                  </a:moveTo>
                  <a:cubicBezTo>
                    <a:pt x="131" y="0"/>
                    <a:pt x="1" y="109"/>
                    <a:pt x="1" y="260"/>
                  </a:cubicBezTo>
                  <a:lnTo>
                    <a:pt x="1" y="1561"/>
                  </a:lnTo>
                  <a:cubicBezTo>
                    <a:pt x="1" y="1691"/>
                    <a:pt x="131" y="1821"/>
                    <a:pt x="283" y="1821"/>
                  </a:cubicBezTo>
                  <a:lnTo>
                    <a:pt x="1562" y="1821"/>
                  </a:lnTo>
                  <a:cubicBezTo>
                    <a:pt x="1714" y="1821"/>
                    <a:pt x="1844" y="1691"/>
                    <a:pt x="1844" y="1561"/>
                  </a:cubicBezTo>
                  <a:lnTo>
                    <a:pt x="1844" y="260"/>
                  </a:lnTo>
                  <a:cubicBezTo>
                    <a:pt x="1844" y="109"/>
                    <a:pt x="1714" y="0"/>
                    <a:pt x="1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070;p65">
              <a:extLst>
                <a:ext uri="{FF2B5EF4-FFF2-40B4-BE49-F238E27FC236}">
                  <a16:creationId xmlns:a16="http://schemas.microsoft.com/office/drawing/2014/main" id="{BE790DEC-34A3-49A0-4A9A-C4A33A2EC0B9}"/>
                </a:ext>
              </a:extLst>
            </p:cNvPr>
            <p:cNvSpPr/>
            <p:nvPr/>
          </p:nvSpPr>
          <p:spPr>
            <a:xfrm>
              <a:off x="7104400" y="4056650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1" y="521"/>
                  </a:moveTo>
                  <a:lnTo>
                    <a:pt x="1301" y="1279"/>
                  </a:lnTo>
                  <a:lnTo>
                    <a:pt x="542" y="1279"/>
                  </a:lnTo>
                  <a:lnTo>
                    <a:pt x="542" y="521"/>
                  </a:lnTo>
                  <a:close/>
                  <a:moveTo>
                    <a:pt x="282" y="0"/>
                  </a:moveTo>
                  <a:cubicBezTo>
                    <a:pt x="130" y="0"/>
                    <a:pt x="0" y="109"/>
                    <a:pt x="0" y="260"/>
                  </a:cubicBezTo>
                  <a:lnTo>
                    <a:pt x="0" y="1561"/>
                  </a:lnTo>
                  <a:cubicBezTo>
                    <a:pt x="0" y="1691"/>
                    <a:pt x="130" y="1821"/>
                    <a:pt x="282" y="1821"/>
                  </a:cubicBezTo>
                  <a:lnTo>
                    <a:pt x="1561" y="1821"/>
                  </a:lnTo>
                  <a:cubicBezTo>
                    <a:pt x="1713" y="1821"/>
                    <a:pt x="1843" y="1691"/>
                    <a:pt x="1843" y="1540"/>
                  </a:cubicBezTo>
                  <a:lnTo>
                    <a:pt x="1843" y="260"/>
                  </a:lnTo>
                  <a:cubicBezTo>
                    <a:pt x="1843" y="109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071;p65">
              <a:extLst>
                <a:ext uri="{FF2B5EF4-FFF2-40B4-BE49-F238E27FC236}">
                  <a16:creationId xmlns:a16="http://schemas.microsoft.com/office/drawing/2014/main" id="{7D00F3AF-2FCA-F9C4-EF12-9792E0589E32}"/>
                </a:ext>
              </a:extLst>
            </p:cNvPr>
            <p:cNvSpPr/>
            <p:nvPr/>
          </p:nvSpPr>
          <p:spPr>
            <a:xfrm>
              <a:off x="7183525" y="4056650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2" y="521"/>
                  </a:moveTo>
                  <a:lnTo>
                    <a:pt x="1302" y="1279"/>
                  </a:lnTo>
                  <a:lnTo>
                    <a:pt x="543" y="1279"/>
                  </a:lnTo>
                  <a:lnTo>
                    <a:pt x="543" y="521"/>
                  </a:lnTo>
                  <a:close/>
                  <a:moveTo>
                    <a:pt x="261" y="0"/>
                  </a:moveTo>
                  <a:cubicBezTo>
                    <a:pt x="109" y="0"/>
                    <a:pt x="1" y="109"/>
                    <a:pt x="1" y="260"/>
                  </a:cubicBezTo>
                  <a:lnTo>
                    <a:pt x="1" y="1561"/>
                  </a:lnTo>
                  <a:cubicBezTo>
                    <a:pt x="1" y="1691"/>
                    <a:pt x="109" y="1821"/>
                    <a:pt x="261" y="1821"/>
                  </a:cubicBezTo>
                  <a:lnTo>
                    <a:pt x="1562" y="1821"/>
                  </a:lnTo>
                  <a:cubicBezTo>
                    <a:pt x="1713" y="1821"/>
                    <a:pt x="1844" y="1691"/>
                    <a:pt x="1844" y="1540"/>
                  </a:cubicBezTo>
                  <a:lnTo>
                    <a:pt x="1844" y="260"/>
                  </a:lnTo>
                  <a:cubicBezTo>
                    <a:pt x="1844" y="109"/>
                    <a:pt x="1713" y="0"/>
                    <a:pt x="1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072;p65">
              <a:extLst>
                <a:ext uri="{FF2B5EF4-FFF2-40B4-BE49-F238E27FC236}">
                  <a16:creationId xmlns:a16="http://schemas.microsoft.com/office/drawing/2014/main" id="{36AD891D-B83D-43FF-B3AA-E449A09C4C36}"/>
                </a:ext>
              </a:extLst>
            </p:cNvPr>
            <p:cNvSpPr/>
            <p:nvPr/>
          </p:nvSpPr>
          <p:spPr>
            <a:xfrm>
              <a:off x="7262125" y="4056650"/>
              <a:ext cx="45550" cy="45550"/>
            </a:xfrm>
            <a:custGeom>
              <a:avLst/>
              <a:gdLst/>
              <a:ahLst/>
              <a:cxnLst/>
              <a:rect l="l" t="t" r="r" b="b"/>
              <a:pathLst>
                <a:path w="1822" h="1822" extrusionOk="0">
                  <a:moveTo>
                    <a:pt x="1301" y="521"/>
                  </a:moveTo>
                  <a:lnTo>
                    <a:pt x="1301" y="1279"/>
                  </a:lnTo>
                  <a:lnTo>
                    <a:pt x="542" y="1279"/>
                  </a:lnTo>
                  <a:lnTo>
                    <a:pt x="542" y="521"/>
                  </a:lnTo>
                  <a:close/>
                  <a:moveTo>
                    <a:pt x="261" y="0"/>
                  </a:moveTo>
                  <a:cubicBezTo>
                    <a:pt x="109" y="0"/>
                    <a:pt x="0" y="109"/>
                    <a:pt x="0" y="260"/>
                  </a:cubicBezTo>
                  <a:lnTo>
                    <a:pt x="0" y="1561"/>
                  </a:lnTo>
                  <a:cubicBezTo>
                    <a:pt x="0" y="1691"/>
                    <a:pt x="130" y="1821"/>
                    <a:pt x="261" y="1821"/>
                  </a:cubicBezTo>
                  <a:lnTo>
                    <a:pt x="1561" y="1821"/>
                  </a:lnTo>
                  <a:cubicBezTo>
                    <a:pt x="1713" y="1821"/>
                    <a:pt x="1822" y="1691"/>
                    <a:pt x="1822" y="1540"/>
                  </a:cubicBezTo>
                  <a:lnTo>
                    <a:pt x="1822" y="260"/>
                  </a:lnTo>
                  <a:cubicBezTo>
                    <a:pt x="1822" y="109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" name="Google Shape;830;p58">
            <a:extLst>
              <a:ext uri="{FF2B5EF4-FFF2-40B4-BE49-F238E27FC236}">
                <a16:creationId xmlns:a16="http://schemas.microsoft.com/office/drawing/2014/main" id="{444DD3F2-9864-80A0-B2FD-D6824057F5FF}"/>
              </a:ext>
            </a:extLst>
          </p:cNvPr>
          <p:cNvGrpSpPr/>
          <p:nvPr/>
        </p:nvGrpSpPr>
        <p:grpSpPr>
          <a:xfrm rot="18618504">
            <a:off x="8622541" y="2092624"/>
            <a:ext cx="367875" cy="3355739"/>
            <a:chOff x="4405525" y="1402427"/>
            <a:chExt cx="332898" cy="3036684"/>
          </a:xfrm>
          <a:solidFill>
            <a:srgbClr val="00B0F0"/>
          </a:solidFill>
        </p:grpSpPr>
        <p:sp>
          <p:nvSpPr>
            <p:cNvPr id="24" name="Google Shape;831;p58">
              <a:extLst>
                <a:ext uri="{FF2B5EF4-FFF2-40B4-BE49-F238E27FC236}">
                  <a16:creationId xmlns:a16="http://schemas.microsoft.com/office/drawing/2014/main" id="{45D3B08B-052D-CFDC-6FC5-956290013C22}"/>
                </a:ext>
              </a:extLst>
            </p:cNvPr>
            <p:cNvSpPr/>
            <p:nvPr/>
          </p:nvSpPr>
          <p:spPr>
            <a:xfrm>
              <a:off x="4405525" y="1750200"/>
              <a:ext cx="255000" cy="23166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5" name="Google Shape;832;p58">
              <a:extLst>
                <a:ext uri="{FF2B5EF4-FFF2-40B4-BE49-F238E27FC236}">
                  <a16:creationId xmlns:a16="http://schemas.microsoft.com/office/drawing/2014/main" id="{5A71366E-E244-DE6E-16EB-C9F443BB7DCD}"/>
                </a:ext>
              </a:extLst>
            </p:cNvPr>
            <p:cNvGrpSpPr/>
            <p:nvPr/>
          </p:nvGrpSpPr>
          <p:grpSpPr>
            <a:xfrm>
              <a:off x="4405536" y="1402427"/>
              <a:ext cx="332887" cy="3036684"/>
              <a:chOff x="3057125" y="3030375"/>
              <a:chExt cx="197325" cy="1800050"/>
            </a:xfrm>
            <a:grpFill/>
          </p:grpSpPr>
          <p:sp>
            <p:nvSpPr>
              <p:cNvPr id="26" name="Google Shape;833;p58">
                <a:extLst>
                  <a:ext uri="{FF2B5EF4-FFF2-40B4-BE49-F238E27FC236}">
                    <a16:creationId xmlns:a16="http://schemas.microsoft.com/office/drawing/2014/main" id="{EEB73802-F40C-1CF1-29D1-6D659DDD93AD}"/>
                  </a:ext>
                </a:extLst>
              </p:cNvPr>
              <p:cNvSpPr/>
              <p:nvPr/>
            </p:nvSpPr>
            <p:spPr>
              <a:xfrm>
                <a:off x="3094525" y="3030375"/>
                <a:ext cx="86200" cy="170750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6830" fill="none" extrusionOk="0">
                    <a:moveTo>
                      <a:pt x="1735" y="1"/>
                    </a:moveTo>
                    <a:lnTo>
                      <a:pt x="1735" y="1"/>
                    </a:lnTo>
                    <a:cubicBezTo>
                      <a:pt x="2689" y="1"/>
                      <a:pt x="3448" y="781"/>
                      <a:pt x="3448" y="1713"/>
                    </a:cubicBezTo>
                    <a:lnTo>
                      <a:pt x="3426" y="6830"/>
                    </a:lnTo>
                    <a:lnTo>
                      <a:pt x="1" y="6830"/>
                    </a:lnTo>
                    <a:lnTo>
                      <a:pt x="1" y="1713"/>
                    </a:lnTo>
                    <a:cubicBezTo>
                      <a:pt x="1" y="759"/>
                      <a:pt x="781" y="1"/>
                      <a:pt x="1735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" name="Google Shape;834;p58">
                <a:extLst>
                  <a:ext uri="{FF2B5EF4-FFF2-40B4-BE49-F238E27FC236}">
                    <a16:creationId xmlns:a16="http://schemas.microsoft.com/office/drawing/2014/main" id="{0D015C6B-C223-CD62-F25D-21592F593567}"/>
                  </a:ext>
                </a:extLst>
              </p:cNvPr>
              <p:cNvSpPr/>
              <p:nvPr/>
            </p:nvSpPr>
            <p:spPr>
              <a:xfrm>
                <a:off x="3057125" y="3239600"/>
                <a:ext cx="156675" cy="1372400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54896" fill="none" extrusionOk="0">
                    <a:moveTo>
                      <a:pt x="6136" y="54895"/>
                    </a:moveTo>
                    <a:lnTo>
                      <a:pt x="1" y="54874"/>
                    </a:lnTo>
                    <a:lnTo>
                      <a:pt x="131" y="0"/>
                    </a:lnTo>
                    <a:lnTo>
                      <a:pt x="6266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" name="Google Shape;835;p58">
                <a:extLst>
                  <a:ext uri="{FF2B5EF4-FFF2-40B4-BE49-F238E27FC236}">
                    <a16:creationId xmlns:a16="http://schemas.microsoft.com/office/drawing/2014/main" id="{D8A34516-B75A-E193-A7BB-6D8DA0665C8D}"/>
                  </a:ext>
                </a:extLst>
              </p:cNvPr>
              <p:cNvSpPr/>
              <p:nvPr/>
            </p:nvSpPr>
            <p:spPr>
              <a:xfrm>
                <a:off x="3057675" y="4614150"/>
                <a:ext cx="15340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6613" fill="none" extrusionOk="0">
                    <a:moveTo>
                      <a:pt x="2190" y="6613"/>
                    </a:moveTo>
                    <a:lnTo>
                      <a:pt x="3838" y="6613"/>
                    </a:lnTo>
                    <a:lnTo>
                      <a:pt x="6136" y="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" name="Google Shape;836;p58">
                <a:extLst>
                  <a:ext uri="{FF2B5EF4-FFF2-40B4-BE49-F238E27FC236}">
                    <a16:creationId xmlns:a16="http://schemas.microsoft.com/office/drawing/2014/main" id="{64122052-788F-C7F0-F200-A745DBE2F07C}"/>
                  </a:ext>
                </a:extLst>
              </p:cNvPr>
              <p:cNvSpPr/>
              <p:nvPr/>
            </p:nvSpPr>
            <p:spPr>
              <a:xfrm>
                <a:off x="3060283" y="3201486"/>
                <a:ext cx="15340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1540" fill="none" extrusionOk="0">
                    <a:moveTo>
                      <a:pt x="6136" y="1539"/>
                    </a:moveTo>
                    <a:lnTo>
                      <a:pt x="0" y="1539"/>
                    </a:lnTo>
                    <a:lnTo>
                      <a:pt x="0" y="0"/>
                    </a:lnTo>
                    <a:lnTo>
                      <a:pt x="6136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837;p58">
                <a:extLst>
                  <a:ext uri="{FF2B5EF4-FFF2-40B4-BE49-F238E27FC236}">
                    <a16:creationId xmlns:a16="http://schemas.microsoft.com/office/drawing/2014/main" id="{46BCF527-29B7-2445-3CF2-F2D2104053BB}"/>
                  </a:ext>
                </a:extLst>
              </p:cNvPr>
              <p:cNvSpPr/>
              <p:nvPr/>
            </p:nvSpPr>
            <p:spPr>
              <a:xfrm>
                <a:off x="3214850" y="3201100"/>
                <a:ext cx="39600" cy="5333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21335" fill="none" extrusionOk="0">
                    <a:moveTo>
                      <a:pt x="1540" y="21335"/>
                    </a:moveTo>
                    <a:lnTo>
                      <a:pt x="1540" y="21335"/>
                    </a:lnTo>
                    <a:cubicBezTo>
                      <a:pt x="673" y="21335"/>
                      <a:pt x="1" y="20641"/>
                      <a:pt x="1" y="19795"/>
                    </a:cubicBezTo>
                    <a:lnTo>
                      <a:pt x="44" y="1"/>
                    </a:lnTo>
                    <a:lnTo>
                      <a:pt x="1583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" name="Google Shape;838;p58">
                <a:extLst>
                  <a:ext uri="{FF2B5EF4-FFF2-40B4-BE49-F238E27FC236}">
                    <a16:creationId xmlns:a16="http://schemas.microsoft.com/office/drawing/2014/main" id="{75CB99A5-0982-04C2-1468-40996D94700E}"/>
                  </a:ext>
                </a:extLst>
              </p:cNvPr>
              <p:cNvSpPr/>
              <p:nvPr/>
            </p:nvSpPr>
            <p:spPr>
              <a:xfrm>
                <a:off x="3115125" y="4781075"/>
                <a:ext cx="34175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974" fill="none" extrusionOk="0">
                    <a:moveTo>
                      <a:pt x="694" y="1974"/>
                    </a:moveTo>
                    <a:lnTo>
                      <a:pt x="694" y="1974"/>
                    </a:lnTo>
                    <a:cubicBezTo>
                      <a:pt x="1063" y="1974"/>
                      <a:pt x="1366" y="1670"/>
                      <a:pt x="1366" y="1302"/>
                    </a:cubicBezTo>
                    <a:lnTo>
                      <a:pt x="1366" y="1"/>
                    </a:lnTo>
                    <a:lnTo>
                      <a:pt x="1" y="1"/>
                    </a:lnTo>
                    <a:lnTo>
                      <a:pt x="1" y="1302"/>
                    </a:lnTo>
                    <a:cubicBezTo>
                      <a:pt x="1" y="1670"/>
                      <a:pt x="304" y="1974"/>
                      <a:pt x="694" y="1974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576" name="Google Shape;586;p50">
            <a:extLst>
              <a:ext uri="{FF2B5EF4-FFF2-40B4-BE49-F238E27FC236}">
                <a16:creationId xmlns:a16="http://schemas.microsoft.com/office/drawing/2014/main" id="{EAAEAE13-4A40-490F-0419-CFFC09C39295}"/>
              </a:ext>
            </a:extLst>
          </p:cNvPr>
          <p:cNvSpPr/>
          <p:nvPr/>
        </p:nvSpPr>
        <p:spPr>
          <a:xfrm>
            <a:off x="-840686" y="763815"/>
            <a:ext cx="2286131" cy="22975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655;p50">
            <a:extLst>
              <a:ext uri="{FF2B5EF4-FFF2-40B4-BE49-F238E27FC236}">
                <a16:creationId xmlns:a16="http://schemas.microsoft.com/office/drawing/2014/main" id="{9B7212CC-339B-AA18-B337-273BA6F80D8B}"/>
              </a:ext>
            </a:extLst>
          </p:cNvPr>
          <p:cNvSpPr/>
          <p:nvPr/>
        </p:nvSpPr>
        <p:spPr>
          <a:xfrm>
            <a:off x="802859" y="382421"/>
            <a:ext cx="958400" cy="958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654;p50">
            <a:extLst>
              <a:ext uri="{FF2B5EF4-FFF2-40B4-BE49-F238E27FC236}">
                <a16:creationId xmlns:a16="http://schemas.microsoft.com/office/drawing/2014/main" id="{BBB7657F-0F18-47B3-6363-BFC6ACB2F84A}"/>
              </a:ext>
            </a:extLst>
          </p:cNvPr>
          <p:cNvSpPr/>
          <p:nvPr/>
        </p:nvSpPr>
        <p:spPr>
          <a:xfrm>
            <a:off x="7983961" y="5968417"/>
            <a:ext cx="1269464" cy="12199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656;p50">
            <a:extLst>
              <a:ext uri="{FF2B5EF4-FFF2-40B4-BE49-F238E27FC236}">
                <a16:creationId xmlns:a16="http://schemas.microsoft.com/office/drawing/2014/main" id="{994B7E87-57E1-EE9A-3EB8-97E74A78D884}"/>
              </a:ext>
            </a:extLst>
          </p:cNvPr>
          <p:cNvSpPr/>
          <p:nvPr/>
        </p:nvSpPr>
        <p:spPr>
          <a:xfrm>
            <a:off x="9465777" y="5528437"/>
            <a:ext cx="438000" cy="4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84E8-6DA0-3CA9-2C66-6B605359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Doctoral Studies: A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FA89E-0065-B3AD-96BB-9CD733499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83" y="1097926"/>
            <a:ext cx="10290000" cy="45672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How does doctoral study differ from your other educational experiences? </a:t>
            </a:r>
          </a:p>
          <a:p>
            <a:r>
              <a:rPr lang="en-US" sz="3200" dirty="0">
                <a:solidFill>
                  <a:srgbClr val="002060"/>
                </a:solidFill>
              </a:rPr>
              <a:t>A steward of your discipline or profession</a:t>
            </a:r>
          </a:p>
          <a:p>
            <a:r>
              <a:rPr lang="en-US" sz="3200" dirty="0">
                <a:solidFill>
                  <a:srgbClr val="002060"/>
                </a:solidFill>
              </a:rPr>
              <a:t>Responsible for 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developing new knowledge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communicating that knowledge 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defending what you have learned through your research </a:t>
            </a:r>
            <a:endParaRPr lang="en-US" sz="3733" dirty="0">
              <a:solidFill>
                <a:srgbClr val="002060"/>
              </a:solidFill>
            </a:endParaRPr>
          </a:p>
        </p:txBody>
      </p:sp>
      <p:sp>
        <p:nvSpPr>
          <p:cNvPr id="5" name="Google Shape;741;p54">
            <a:extLst>
              <a:ext uri="{FF2B5EF4-FFF2-40B4-BE49-F238E27FC236}">
                <a16:creationId xmlns:a16="http://schemas.microsoft.com/office/drawing/2014/main" id="{AD44F581-C40F-45BF-53EA-F3241DB02E3E}"/>
              </a:ext>
            </a:extLst>
          </p:cNvPr>
          <p:cNvSpPr/>
          <p:nvPr/>
        </p:nvSpPr>
        <p:spPr>
          <a:xfrm>
            <a:off x="9995183" y="1001571"/>
            <a:ext cx="958400" cy="958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743;p54">
            <a:extLst>
              <a:ext uri="{FF2B5EF4-FFF2-40B4-BE49-F238E27FC236}">
                <a16:creationId xmlns:a16="http://schemas.microsoft.com/office/drawing/2014/main" id="{1E9AE8B1-8687-C605-BB05-1E053CE006E7}"/>
              </a:ext>
            </a:extLst>
          </p:cNvPr>
          <p:cNvSpPr/>
          <p:nvPr/>
        </p:nvSpPr>
        <p:spPr>
          <a:xfrm>
            <a:off x="10557658" y="5188088"/>
            <a:ext cx="2573247" cy="2475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059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4B42-D2E6-415A-9A1D-7D00406A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General Guidelines Regarding Time limits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806CC-F950-F927-B3F5-45339500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3234" y="1392460"/>
            <a:ext cx="10290000" cy="3771484"/>
          </a:xfrm>
        </p:spPr>
        <p:txBody>
          <a:bodyPr anchor="t"/>
          <a:lstStyle/>
          <a:p>
            <a:r>
              <a:rPr lang="en-US" sz="2667" dirty="0">
                <a:solidFill>
                  <a:srgbClr val="002060"/>
                </a:solidFill>
              </a:rPr>
              <a:t>Coursework up to 10 years</a:t>
            </a:r>
          </a:p>
          <a:p>
            <a:r>
              <a:rPr lang="en-US" sz="2667" dirty="0">
                <a:solidFill>
                  <a:srgbClr val="002060"/>
                </a:solidFill>
              </a:rPr>
              <a:t>Dissertation 2 years</a:t>
            </a:r>
          </a:p>
          <a:p>
            <a:r>
              <a:rPr lang="en-US" sz="2667" dirty="0">
                <a:solidFill>
                  <a:srgbClr val="002060"/>
                </a:solidFill>
              </a:rPr>
              <a:t>At 12 years, request an extension from the College Director of Graduate Studies &amp; Graduate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2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>
            <a:hlinkClick r:id="rId3" action="ppaction://hlinksldjump"/>
          </p:cNvPr>
          <p:cNvSpPr/>
          <p:nvPr/>
        </p:nvSpPr>
        <p:spPr>
          <a:xfrm>
            <a:off x="950817" y="2179800"/>
            <a:ext cx="1089600" cy="108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223;p33">
            <a:hlinkClick r:id="rId4" action="ppaction://hlinksldjump"/>
          </p:cNvPr>
          <p:cNvSpPr/>
          <p:nvPr/>
        </p:nvSpPr>
        <p:spPr>
          <a:xfrm>
            <a:off x="7905384" y="4636300"/>
            <a:ext cx="1089600" cy="10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224;p33">
            <a:hlinkClick r:id="rId5" action="ppaction://hlinksldjump"/>
          </p:cNvPr>
          <p:cNvSpPr/>
          <p:nvPr/>
        </p:nvSpPr>
        <p:spPr>
          <a:xfrm>
            <a:off x="4428149" y="4636284"/>
            <a:ext cx="1089600" cy="108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225;p33">
            <a:hlinkClick r:id="" action="ppaction://noaction"/>
          </p:cNvPr>
          <p:cNvSpPr/>
          <p:nvPr/>
        </p:nvSpPr>
        <p:spPr>
          <a:xfrm>
            <a:off x="950767" y="4636467"/>
            <a:ext cx="1089600" cy="1089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226;p33">
            <a:hlinkClick r:id="rId6" action="ppaction://hlinksldjump"/>
          </p:cNvPr>
          <p:cNvSpPr/>
          <p:nvPr/>
        </p:nvSpPr>
        <p:spPr>
          <a:xfrm>
            <a:off x="7905433" y="2179800"/>
            <a:ext cx="1089600" cy="108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227;p33">
            <a:hlinkClick r:id="rId7" action="ppaction://hlinksldjump"/>
          </p:cNvPr>
          <p:cNvSpPr/>
          <p:nvPr/>
        </p:nvSpPr>
        <p:spPr>
          <a:xfrm>
            <a:off x="4428184" y="2179800"/>
            <a:ext cx="1089600" cy="10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Schedule</a:t>
            </a:r>
            <a:endParaRPr/>
          </a:p>
        </p:txBody>
      </p:sp>
      <p:sp>
        <p:nvSpPr>
          <p:cNvPr id="229" name="Google Shape;229;p3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950967" y="2383000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01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0" name="Google Shape;230;p3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182113" y="2383000"/>
            <a:ext cx="2246000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Welcome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2" name="Google Shape;232;p3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950967" y="4839633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04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3" name="Google Shape;233;p3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2182113" y="4839503"/>
            <a:ext cx="2246000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COE Resources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5" name="Google Shape;235;p33">
            <a:hlinkClick r:id="rId7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4428233" y="2383000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02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6" name="Google Shape;236;p33">
            <a:hlinkClick r:id="rId7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5659369" y="2383000"/>
            <a:ext cx="2246000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About</a:t>
            </a:r>
            <a:r>
              <a:rPr lang="en" dirty="0"/>
              <a:t> </a:t>
            </a:r>
            <a:r>
              <a:rPr lang="en" dirty="0">
                <a:solidFill>
                  <a:srgbClr val="002060"/>
                </a:solidFill>
              </a:rPr>
              <a:t>the COE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8" name="Google Shape;238;p33">
            <a:hlinkClick r:id="rId5" action="ppaction://hlinksldjump"/>
          </p:cNvPr>
          <p:cNvSpPr txBox="1">
            <a:spLocks noGrp="1"/>
          </p:cNvSpPr>
          <p:nvPr>
            <p:ph type="title" idx="13"/>
          </p:nvPr>
        </p:nvSpPr>
        <p:spPr>
          <a:xfrm>
            <a:off x="4428233" y="4839633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05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9" name="Google Shape;239;p33">
            <a:hlinkClick r:id="rId5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5659369" y="4839503"/>
            <a:ext cx="2610871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133" dirty="0">
                <a:solidFill>
                  <a:srgbClr val="002060"/>
                </a:solidFill>
              </a:rPr>
              <a:t>Doctoral Timeline</a:t>
            </a:r>
            <a:endParaRPr sz="2133" dirty="0">
              <a:solidFill>
                <a:srgbClr val="002060"/>
              </a:solidFill>
            </a:endParaRPr>
          </a:p>
        </p:txBody>
      </p:sp>
      <p:sp>
        <p:nvSpPr>
          <p:cNvPr id="241" name="Google Shape;241;p33">
            <a:hlinkClick r:id="rId6" action="ppaction://hlinksldjump"/>
          </p:cNvPr>
          <p:cNvSpPr txBox="1">
            <a:spLocks noGrp="1"/>
          </p:cNvSpPr>
          <p:nvPr>
            <p:ph type="title" idx="16"/>
          </p:nvPr>
        </p:nvSpPr>
        <p:spPr>
          <a:xfrm>
            <a:off x="7905500" y="2383000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03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2" name="Google Shape;242;p33">
            <a:hlinkClick r:id="rId6" action="ppaction://hlinksldjump"/>
          </p:cNvPr>
          <p:cNvSpPr txBox="1">
            <a:spLocks noGrp="1"/>
          </p:cNvSpPr>
          <p:nvPr>
            <p:ph type="title" idx="17"/>
          </p:nvPr>
        </p:nvSpPr>
        <p:spPr>
          <a:xfrm>
            <a:off x="9136600" y="2383000"/>
            <a:ext cx="2466120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133" dirty="0">
                <a:solidFill>
                  <a:srgbClr val="002060"/>
                </a:solidFill>
              </a:rPr>
              <a:t>Campus Resources</a:t>
            </a:r>
            <a:endParaRPr sz="2133" dirty="0">
              <a:solidFill>
                <a:srgbClr val="002060"/>
              </a:solidFill>
            </a:endParaRPr>
          </a:p>
        </p:txBody>
      </p:sp>
      <p:sp>
        <p:nvSpPr>
          <p:cNvPr id="244" name="Google Shape;244;p33">
            <a:hlinkClick r:id="rId4" action="ppaction://hlinksldjump"/>
          </p:cNvPr>
          <p:cNvSpPr txBox="1">
            <a:spLocks noGrp="1"/>
          </p:cNvSpPr>
          <p:nvPr>
            <p:ph type="title" idx="19"/>
          </p:nvPr>
        </p:nvSpPr>
        <p:spPr>
          <a:xfrm>
            <a:off x="7905500" y="4839633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06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5" name="Google Shape;245;p33">
            <a:hlinkClick r:id="rId4" action="ppaction://hlinksldjump"/>
          </p:cNvPr>
          <p:cNvSpPr txBox="1">
            <a:spLocks noGrp="1"/>
          </p:cNvSpPr>
          <p:nvPr>
            <p:ph type="title" idx="20"/>
          </p:nvPr>
        </p:nvSpPr>
        <p:spPr>
          <a:xfrm>
            <a:off x="9136600" y="4839503"/>
            <a:ext cx="2679480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133" dirty="0">
                <a:solidFill>
                  <a:srgbClr val="002060"/>
                </a:solidFill>
              </a:rPr>
              <a:t>How to Get Involved</a:t>
            </a:r>
            <a:endParaRPr sz="2133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First Semester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" name="Google Shape;670;p51">
            <a:extLst>
              <a:ext uri="{FF2B5EF4-FFF2-40B4-BE49-F238E27FC236}">
                <a16:creationId xmlns:a16="http://schemas.microsoft.com/office/drawing/2014/main" id="{79DCD5BF-7926-ED2E-DD2B-649AF3282089}"/>
              </a:ext>
            </a:extLst>
          </p:cNvPr>
          <p:cNvSpPr txBox="1"/>
          <p:nvPr/>
        </p:nvSpPr>
        <p:spPr>
          <a:xfrm>
            <a:off x="1472809" y="1631430"/>
            <a:ext cx="8491517" cy="4641948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" name="Google Shape;336;p38">
            <a:extLst>
              <a:ext uri="{FF2B5EF4-FFF2-40B4-BE49-F238E27FC236}">
                <a16:creationId xmlns:a16="http://schemas.microsoft.com/office/drawing/2014/main" id="{C71BD1B7-9BAE-4F5E-1016-CF390905D485}"/>
              </a:ext>
            </a:extLst>
          </p:cNvPr>
          <p:cNvSpPr/>
          <p:nvPr/>
        </p:nvSpPr>
        <p:spPr>
          <a:xfrm>
            <a:off x="5275487" y="-125974"/>
            <a:ext cx="886163" cy="8453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403;p40">
            <a:extLst>
              <a:ext uri="{FF2B5EF4-FFF2-40B4-BE49-F238E27FC236}">
                <a16:creationId xmlns:a16="http://schemas.microsoft.com/office/drawing/2014/main" id="{ECF149F2-2F8D-2B91-D52B-CDD5C2AED142}"/>
              </a:ext>
            </a:extLst>
          </p:cNvPr>
          <p:cNvSpPr/>
          <p:nvPr/>
        </p:nvSpPr>
        <p:spPr>
          <a:xfrm>
            <a:off x="9983904" y="5869871"/>
            <a:ext cx="1860851" cy="197625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" name="Google Shape;336;p38">
            <a:extLst>
              <a:ext uri="{FF2B5EF4-FFF2-40B4-BE49-F238E27FC236}">
                <a16:creationId xmlns:a16="http://schemas.microsoft.com/office/drawing/2014/main" id="{BB4A9A61-29AE-B863-6D6E-0DBB26450E0C}"/>
              </a:ext>
            </a:extLst>
          </p:cNvPr>
          <p:cNvSpPr/>
          <p:nvPr/>
        </p:nvSpPr>
        <p:spPr>
          <a:xfrm>
            <a:off x="10421917" y="837973"/>
            <a:ext cx="650240" cy="644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71E00-9021-F4F0-1C0B-B144D6143FEE}"/>
              </a:ext>
            </a:extLst>
          </p:cNvPr>
          <p:cNvSpPr txBox="1"/>
          <p:nvPr/>
        </p:nvSpPr>
        <p:spPr>
          <a:xfrm>
            <a:off x="1453231" y="1696668"/>
            <a:ext cx="8491517" cy="4356577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Your letter of acceptance may include the name of your advisor. 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Your first step is to meet with your advisor to plan your course work for the first semester and to discuss the doctoral process.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During your first semester, you will put together your Program Advisory Committee and develop a program of studies. 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59ACC-96C5-4F13-E8CE-F0EEC4FAA94A}"/>
              </a:ext>
            </a:extLst>
          </p:cNvPr>
          <p:cNvSpPr txBox="1"/>
          <p:nvPr/>
        </p:nvSpPr>
        <p:spPr>
          <a:xfrm>
            <a:off x="2227674" y="5129242"/>
            <a:ext cx="7365060" cy="1848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Your Program Advisory Committee will consist of three graduate faculty members that will assist in developing your program of studies and conducting your comprehensive examination.</a:t>
            </a: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161320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Residency Research Project</a:t>
            </a:r>
          </a:p>
        </p:txBody>
      </p:sp>
      <p:sp>
        <p:nvSpPr>
          <p:cNvPr id="11" name="Google Shape;670;p51">
            <a:extLst>
              <a:ext uri="{FF2B5EF4-FFF2-40B4-BE49-F238E27FC236}">
                <a16:creationId xmlns:a16="http://schemas.microsoft.com/office/drawing/2014/main" id="{79DCD5BF-7926-ED2E-DD2B-649AF3282089}"/>
              </a:ext>
            </a:extLst>
          </p:cNvPr>
          <p:cNvSpPr txBox="1"/>
          <p:nvPr/>
        </p:nvSpPr>
        <p:spPr>
          <a:xfrm>
            <a:off x="1472810" y="1888805"/>
            <a:ext cx="8491517" cy="3419795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" name="Google Shape;336;p38">
            <a:extLst>
              <a:ext uri="{FF2B5EF4-FFF2-40B4-BE49-F238E27FC236}">
                <a16:creationId xmlns:a16="http://schemas.microsoft.com/office/drawing/2014/main" id="{C71BD1B7-9BAE-4F5E-1016-CF390905D485}"/>
              </a:ext>
            </a:extLst>
          </p:cNvPr>
          <p:cNvSpPr/>
          <p:nvPr/>
        </p:nvSpPr>
        <p:spPr>
          <a:xfrm>
            <a:off x="5275487" y="-125974"/>
            <a:ext cx="886163" cy="8453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403;p40">
            <a:extLst>
              <a:ext uri="{FF2B5EF4-FFF2-40B4-BE49-F238E27FC236}">
                <a16:creationId xmlns:a16="http://schemas.microsoft.com/office/drawing/2014/main" id="{ECF149F2-2F8D-2B91-D52B-CDD5C2AED142}"/>
              </a:ext>
            </a:extLst>
          </p:cNvPr>
          <p:cNvSpPr/>
          <p:nvPr/>
        </p:nvSpPr>
        <p:spPr>
          <a:xfrm>
            <a:off x="9983904" y="5869871"/>
            <a:ext cx="1860851" cy="19762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" name="Google Shape;336;p38">
            <a:extLst>
              <a:ext uri="{FF2B5EF4-FFF2-40B4-BE49-F238E27FC236}">
                <a16:creationId xmlns:a16="http://schemas.microsoft.com/office/drawing/2014/main" id="{BB4A9A61-29AE-B863-6D6E-0DBB26450E0C}"/>
              </a:ext>
            </a:extLst>
          </p:cNvPr>
          <p:cNvSpPr/>
          <p:nvPr/>
        </p:nvSpPr>
        <p:spPr>
          <a:xfrm>
            <a:off x="10421917" y="837973"/>
            <a:ext cx="650240" cy="644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71E00-9021-F4F0-1C0B-B144D6143FEE}"/>
              </a:ext>
            </a:extLst>
          </p:cNvPr>
          <p:cNvSpPr txBox="1"/>
          <p:nvPr/>
        </p:nvSpPr>
        <p:spPr>
          <a:xfrm>
            <a:off x="1377167" y="2069200"/>
            <a:ext cx="8491517" cy="138345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endParaRPr lang="en-US" sz="2400" dirty="0">
              <a:solidFill>
                <a:schemeClr val="dk1"/>
              </a:solidFill>
              <a:latin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>
              <a:solidFill>
                <a:schemeClr val="dk1"/>
              </a:solidFill>
              <a:latin typeface="Palanquin"/>
              <a:ea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496AC-E652-D870-2706-8E9D3296A968}"/>
              </a:ext>
            </a:extLst>
          </p:cNvPr>
          <p:cNvSpPr txBox="1"/>
          <p:nvPr/>
        </p:nvSpPr>
        <p:spPr>
          <a:xfrm>
            <a:off x="1496436" y="2066933"/>
            <a:ext cx="8491517" cy="223291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First independent research project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Must meet programmatic requirements before taking comprehensive exams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107558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Comprehensive Examination (Comps)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" name="Google Shape;670;p51">
            <a:extLst>
              <a:ext uri="{FF2B5EF4-FFF2-40B4-BE49-F238E27FC236}">
                <a16:creationId xmlns:a16="http://schemas.microsoft.com/office/drawing/2014/main" id="{79DCD5BF-7926-ED2E-DD2B-649AF3282089}"/>
              </a:ext>
            </a:extLst>
          </p:cNvPr>
          <p:cNvSpPr txBox="1"/>
          <p:nvPr/>
        </p:nvSpPr>
        <p:spPr>
          <a:xfrm>
            <a:off x="1472810" y="1723916"/>
            <a:ext cx="8491517" cy="430213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" name="Google Shape;336;p38">
            <a:extLst>
              <a:ext uri="{FF2B5EF4-FFF2-40B4-BE49-F238E27FC236}">
                <a16:creationId xmlns:a16="http://schemas.microsoft.com/office/drawing/2014/main" id="{C71BD1B7-9BAE-4F5E-1016-CF390905D485}"/>
              </a:ext>
            </a:extLst>
          </p:cNvPr>
          <p:cNvSpPr/>
          <p:nvPr/>
        </p:nvSpPr>
        <p:spPr>
          <a:xfrm>
            <a:off x="5275487" y="-125974"/>
            <a:ext cx="886163" cy="8453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403;p40">
            <a:extLst>
              <a:ext uri="{FF2B5EF4-FFF2-40B4-BE49-F238E27FC236}">
                <a16:creationId xmlns:a16="http://schemas.microsoft.com/office/drawing/2014/main" id="{ECF149F2-2F8D-2B91-D52B-CDD5C2AED142}"/>
              </a:ext>
            </a:extLst>
          </p:cNvPr>
          <p:cNvSpPr/>
          <p:nvPr/>
        </p:nvSpPr>
        <p:spPr>
          <a:xfrm>
            <a:off x="9983904" y="5869871"/>
            <a:ext cx="1860851" cy="19762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" name="Google Shape;336;p38">
            <a:extLst>
              <a:ext uri="{FF2B5EF4-FFF2-40B4-BE49-F238E27FC236}">
                <a16:creationId xmlns:a16="http://schemas.microsoft.com/office/drawing/2014/main" id="{BB4A9A61-29AE-B863-6D6E-0DBB26450E0C}"/>
              </a:ext>
            </a:extLst>
          </p:cNvPr>
          <p:cNvSpPr/>
          <p:nvPr/>
        </p:nvSpPr>
        <p:spPr>
          <a:xfrm>
            <a:off x="10421917" y="837973"/>
            <a:ext cx="650240" cy="644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71E00-9021-F4F0-1C0B-B144D6143FEE}"/>
              </a:ext>
            </a:extLst>
          </p:cNvPr>
          <p:cNvSpPr txBox="1"/>
          <p:nvPr/>
        </p:nvSpPr>
        <p:spPr>
          <a:xfrm>
            <a:off x="1377167" y="1984056"/>
            <a:ext cx="8491517" cy="475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When all coursework is completed, students are required to pass comps.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This examination will have both oral and written portions and will be conducted by the Program Advisory Committee.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The Program Advisory Committee will judge the comps as either pass or fail.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After passing comps, students will be at Doctoral Candidacy status.</a:t>
            </a: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1100623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Dissertation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" name="Google Shape;670;p51">
            <a:extLst>
              <a:ext uri="{FF2B5EF4-FFF2-40B4-BE49-F238E27FC236}">
                <a16:creationId xmlns:a16="http://schemas.microsoft.com/office/drawing/2014/main" id="{79DCD5BF-7926-ED2E-DD2B-649AF3282089}"/>
              </a:ext>
            </a:extLst>
          </p:cNvPr>
          <p:cNvSpPr txBox="1"/>
          <p:nvPr/>
        </p:nvSpPr>
        <p:spPr>
          <a:xfrm>
            <a:off x="1492387" y="1798819"/>
            <a:ext cx="8491517" cy="4646951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" name="Google Shape;336;p38">
            <a:extLst>
              <a:ext uri="{FF2B5EF4-FFF2-40B4-BE49-F238E27FC236}">
                <a16:creationId xmlns:a16="http://schemas.microsoft.com/office/drawing/2014/main" id="{C71BD1B7-9BAE-4F5E-1016-CF390905D485}"/>
              </a:ext>
            </a:extLst>
          </p:cNvPr>
          <p:cNvSpPr/>
          <p:nvPr/>
        </p:nvSpPr>
        <p:spPr>
          <a:xfrm>
            <a:off x="5275487" y="-125974"/>
            <a:ext cx="886163" cy="8453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403;p40">
            <a:extLst>
              <a:ext uri="{FF2B5EF4-FFF2-40B4-BE49-F238E27FC236}">
                <a16:creationId xmlns:a16="http://schemas.microsoft.com/office/drawing/2014/main" id="{ECF149F2-2F8D-2B91-D52B-CDD5C2AED142}"/>
              </a:ext>
            </a:extLst>
          </p:cNvPr>
          <p:cNvSpPr/>
          <p:nvPr/>
        </p:nvSpPr>
        <p:spPr>
          <a:xfrm>
            <a:off x="9983904" y="5869871"/>
            <a:ext cx="1860851" cy="19762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" name="Google Shape;336;p38">
            <a:extLst>
              <a:ext uri="{FF2B5EF4-FFF2-40B4-BE49-F238E27FC236}">
                <a16:creationId xmlns:a16="http://schemas.microsoft.com/office/drawing/2014/main" id="{BB4A9A61-29AE-B863-6D6E-0DBB26450E0C}"/>
              </a:ext>
            </a:extLst>
          </p:cNvPr>
          <p:cNvSpPr/>
          <p:nvPr/>
        </p:nvSpPr>
        <p:spPr>
          <a:xfrm>
            <a:off x="10421917" y="837973"/>
            <a:ext cx="650240" cy="644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71E00-9021-F4F0-1C0B-B144D6143FEE}"/>
              </a:ext>
            </a:extLst>
          </p:cNvPr>
          <p:cNvSpPr txBox="1"/>
          <p:nvPr/>
        </p:nvSpPr>
        <p:spPr>
          <a:xfrm>
            <a:off x="1401626" y="1980347"/>
            <a:ext cx="8491517" cy="478130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After passing comps, the Dissertation Advisory Committee will be formed.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This committee will consist of at least four graduate faculty members.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The Dissertation Advisory Committee will help with the proposal, dissertation, and defense.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Students must be continuously enrolled (fall &amp; spring) in dissertation hours until the dissertation is complete.</a:t>
            </a:r>
            <a:endParaRPr lang="en-US" sz="2400" dirty="0">
              <a:solidFill>
                <a:srgbClr val="002060"/>
              </a:solidFill>
              <a:ea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More information regarding dissertation guidelines can be found on the </a:t>
            </a: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  <a:hlinkClick r:id="rId3" action="ppaction://hlinkpres?slideindex=1&amp;slidetitle=FIR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COE Doctoral Program Guide</a:t>
            </a: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182108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183D-945F-E722-F962-D861C1AB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Dissertation Milestones &amp;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DC939-BD4D-4EEF-22E4-63D0B2E80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967" y="1811073"/>
            <a:ext cx="10290000" cy="45672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After passing your doctoral comprehensive examination, you become a late stage doctoral student or candidate</a:t>
            </a:r>
          </a:p>
          <a:p>
            <a:r>
              <a:rPr lang="en-US" dirty="0">
                <a:solidFill>
                  <a:srgbClr val="002060"/>
                </a:solidFill>
              </a:rPr>
              <a:t>Dissertation Advisory Committee Formed</a:t>
            </a:r>
          </a:p>
          <a:p>
            <a:r>
              <a:rPr lang="en-US" dirty="0">
                <a:solidFill>
                  <a:srgbClr val="002060"/>
                </a:solidFill>
              </a:rPr>
              <a:t>Draft the first three chapters of your dissertation</a:t>
            </a:r>
          </a:p>
          <a:p>
            <a:r>
              <a:rPr lang="en-US" dirty="0">
                <a:solidFill>
                  <a:srgbClr val="002060"/>
                </a:solidFill>
              </a:rPr>
              <a:t>Dissertation Proposal Meeting </a:t>
            </a:r>
          </a:p>
          <a:p>
            <a:r>
              <a:rPr lang="en-US" dirty="0">
                <a:solidFill>
                  <a:srgbClr val="002060"/>
                </a:solidFill>
              </a:rPr>
              <a:t>IRB Submission &amp; Approval</a:t>
            </a:r>
          </a:p>
          <a:p>
            <a:r>
              <a:rPr lang="en-US" dirty="0">
                <a:solidFill>
                  <a:srgbClr val="002060"/>
                </a:solidFill>
              </a:rPr>
              <a:t>Begin Study</a:t>
            </a:r>
          </a:p>
          <a:p>
            <a:r>
              <a:rPr lang="en-US" dirty="0">
                <a:solidFill>
                  <a:srgbClr val="002060"/>
                </a:solidFill>
              </a:rPr>
              <a:t>Complete Dissertation</a:t>
            </a:r>
          </a:p>
          <a:p>
            <a:pPr lvl="1"/>
            <a:r>
              <a:rPr lang="en-US" sz="1867" dirty="0">
                <a:solidFill>
                  <a:srgbClr val="002060"/>
                </a:solidFill>
                <a:cs typeface="Arial"/>
              </a:rPr>
              <a:t>Allow 2 weeks for dissertation chair's review</a:t>
            </a:r>
          </a:p>
          <a:p>
            <a:pPr lvl="1"/>
            <a:r>
              <a:rPr lang="en-US" sz="1867" dirty="0">
                <a:solidFill>
                  <a:srgbClr val="002060"/>
                </a:solidFill>
                <a:cs typeface="Arial"/>
              </a:rPr>
              <a:t>Following your chair's approval send out your dissertation draft to your committee, allowing two weeks for review, and schedule your defense</a:t>
            </a:r>
          </a:p>
          <a:p>
            <a:r>
              <a:rPr lang="en-US" dirty="0">
                <a:solidFill>
                  <a:srgbClr val="002060"/>
                </a:solidFill>
              </a:rPr>
              <a:t>Dissertation Defense</a:t>
            </a:r>
          </a:p>
          <a:p>
            <a:r>
              <a:rPr lang="en-US" dirty="0">
                <a:solidFill>
                  <a:srgbClr val="002060"/>
                </a:solidFill>
              </a:rPr>
              <a:t>Submission to the Graduate School &amp; the land of forms</a:t>
            </a:r>
          </a:p>
          <a:p>
            <a:r>
              <a:rPr lang="en-US" dirty="0">
                <a:solidFill>
                  <a:srgbClr val="002060"/>
                </a:solidFill>
              </a:rPr>
              <a:t>Graduation!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80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3AA9-3A12-A345-0A39-6C66F49E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Keys to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CFA8F-9722-C216-A9C1-E3A554E0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249" y="782339"/>
            <a:ext cx="10290000" cy="4567200"/>
          </a:xfrm>
        </p:spPr>
        <p:txBody>
          <a:bodyPr/>
          <a:lstStyle/>
          <a:p>
            <a:r>
              <a:rPr lang="en-US" sz="3467" dirty="0">
                <a:solidFill>
                  <a:srgbClr val="002060"/>
                </a:solidFill>
              </a:rPr>
              <a:t>Establishing Priorities</a:t>
            </a:r>
          </a:p>
          <a:p>
            <a:r>
              <a:rPr lang="en-US" sz="3467" dirty="0">
                <a:solidFill>
                  <a:srgbClr val="002060"/>
                </a:solidFill>
              </a:rPr>
              <a:t>Organization</a:t>
            </a:r>
          </a:p>
          <a:p>
            <a:r>
              <a:rPr lang="en-US" sz="3467" dirty="0">
                <a:solidFill>
                  <a:srgbClr val="002060"/>
                </a:solidFill>
              </a:rPr>
              <a:t>Persistence</a:t>
            </a:r>
          </a:p>
          <a:p>
            <a:r>
              <a:rPr lang="en-US" sz="3467" dirty="0">
                <a:solidFill>
                  <a:srgbClr val="002060"/>
                </a:solidFill>
              </a:rPr>
              <a:t>Support</a:t>
            </a:r>
            <a:endParaRPr lang="en-US" sz="4267" dirty="0">
              <a:solidFill>
                <a:srgbClr val="002060"/>
              </a:solidFill>
            </a:endParaRPr>
          </a:p>
        </p:txBody>
      </p:sp>
      <p:sp>
        <p:nvSpPr>
          <p:cNvPr id="5" name="Google Shape;740;p54">
            <a:extLst>
              <a:ext uri="{FF2B5EF4-FFF2-40B4-BE49-F238E27FC236}">
                <a16:creationId xmlns:a16="http://schemas.microsoft.com/office/drawing/2014/main" id="{C41952B6-6482-CB47-F827-DB66B2D7D2E2}"/>
              </a:ext>
            </a:extLst>
          </p:cNvPr>
          <p:cNvSpPr/>
          <p:nvPr/>
        </p:nvSpPr>
        <p:spPr>
          <a:xfrm>
            <a:off x="10802472" y="1516028"/>
            <a:ext cx="1793200" cy="38292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741;p54">
            <a:extLst>
              <a:ext uri="{FF2B5EF4-FFF2-40B4-BE49-F238E27FC236}">
                <a16:creationId xmlns:a16="http://schemas.microsoft.com/office/drawing/2014/main" id="{FFD45BFC-6CC9-8343-6179-75FEBB7BE7A2}"/>
              </a:ext>
            </a:extLst>
          </p:cNvPr>
          <p:cNvSpPr/>
          <p:nvPr/>
        </p:nvSpPr>
        <p:spPr>
          <a:xfrm>
            <a:off x="9380289" y="4874324"/>
            <a:ext cx="958400" cy="958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741;p54">
            <a:extLst>
              <a:ext uri="{FF2B5EF4-FFF2-40B4-BE49-F238E27FC236}">
                <a16:creationId xmlns:a16="http://schemas.microsoft.com/office/drawing/2014/main" id="{C17B1630-12B9-2954-A601-99400CB492B4}"/>
              </a:ext>
            </a:extLst>
          </p:cNvPr>
          <p:cNvSpPr/>
          <p:nvPr/>
        </p:nvSpPr>
        <p:spPr>
          <a:xfrm>
            <a:off x="8797095" y="4581699"/>
            <a:ext cx="958400" cy="9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8139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2"/>
          <p:cNvSpPr txBox="1">
            <a:spLocks noGrp="1"/>
          </p:cNvSpPr>
          <p:nvPr>
            <p:ph type="title"/>
          </p:nvPr>
        </p:nvSpPr>
        <p:spPr>
          <a:xfrm>
            <a:off x="2310366" y="3325467"/>
            <a:ext cx="7642537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400" dirty="0">
                <a:solidFill>
                  <a:srgbClr val="002060"/>
                </a:solidFill>
                <a:latin typeface="Signika"/>
              </a:rPr>
              <a:t>How to Get Involved</a:t>
            </a:r>
            <a:endParaRPr sz="6400"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427" name="Google Shape;427;p42"/>
          <p:cNvSpPr txBox="1">
            <a:spLocks noGrp="1"/>
          </p:cNvSpPr>
          <p:nvPr>
            <p:ph type="title" idx="2"/>
          </p:nvPr>
        </p:nvSpPr>
        <p:spPr>
          <a:xfrm>
            <a:off x="3548835" y="1777327"/>
            <a:ext cx="5165600" cy="188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06</a:t>
            </a:r>
            <a:r>
              <a:rPr lang="en" dirty="0"/>
              <a:t> </a:t>
            </a:r>
            <a:endParaRPr dirty="0"/>
          </a:p>
        </p:txBody>
      </p:sp>
      <p:sp>
        <p:nvSpPr>
          <p:cNvPr id="430" name="Google Shape;430;p42"/>
          <p:cNvSpPr/>
          <p:nvPr/>
        </p:nvSpPr>
        <p:spPr>
          <a:xfrm>
            <a:off x="-559131" y="-262763"/>
            <a:ext cx="3612000" cy="3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1" name="Google Shape;431;p42"/>
          <p:cNvSpPr/>
          <p:nvPr/>
        </p:nvSpPr>
        <p:spPr>
          <a:xfrm>
            <a:off x="10020568" y="1473723"/>
            <a:ext cx="3612000" cy="361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9" name="Google Shape;439;p42"/>
          <p:cNvSpPr/>
          <p:nvPr/>
        </p:nvSpPr>
        <p:spPr>
          <a:xfrm>
            <a:off x="9565800" y="322833"/>
            <a:ext cx="958400" cy="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0" name="Google Shape;440;p42"/>
          <p:cNvSpPr/>
          <p:nvPr/>
        </p:nvSpPr>
        <p:spPr>
          <a:xfrm>
            <a:off x="867467" y="4754267"/>
            <a:ext cx="716800" cy="716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1" name="Google Shape;441;p42"/>
          <p:cNvSpPr/>
          <p:nvPr/>
        </p:nvSpPr>
        <p:spPr>
          <a:xfrm>
            <a:off x="5420100" y="80367"/>
            <a:ext cx="573200" cy="573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439;p42">
            <a:extLst>
              <a:ext uri="{FF2B5EF4-FFF2-40B4-BE49-F238E27FC236}">
                <a16:creationId xmlns:a16="http://schemas.microsoft.com/office/drawing/2014/main" id="{5C78835F-D979-F58C-C0EC-D16A5F3E6104}"/>
              </a:ext>
            </a:extLst>
          </p:cNvPr>
          <p:cNvSpPr/>
          <p:nvPr/>
        </p:nvSpPr>
        <p:spPr>
          <a:xfrm>
            <a:off x="2838880" y="5926677"/>
            <a:ext cx="2810080" cy="20036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439;p42">
            <a:extLst>
              <a:ext uri="{FF2B5EF4-FFF2-40B4-BE49-F238E27FC236}">
                <a16:creationId xmlns:a16="http://schemas.microsoft.com/office/drawing/2014/main" id="{8246DD5C-8B28-4E09-5B82-FF3A8D4E7F7A}"/>
              </a:ext>
            </a:extLst>
          </p:cNvPr>
          <p:cNvSpPr/>
          <p:nvPr/>
        </p:nvSpPr>
        <p:spPr>
          <a:xfrm>
            <a:off x="2237075" y="5579073"/>
            <a:ext cx="958400" cy="958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" name="Google Shape;10816;p80">
            <a:extLst>
              <a:ext uri="{FF2B5EF4-FFF2-40B4-BE49-F238E27FC236}">
                <a16:creationId xmlns:a16="http://schemas.microsoft.com/office/drawing/2014/main" id="{E454C8FF-7D37-EF0F-767B-1EDDAA96952A}"/>
              </a:ext>
            </a:extLst>
          </p:cNvPr>
          <p:cNvGrpSpPr/>
          <p:nvPr/>
        </p:nvGrpSpPr>
        <p:grpSpPr>
          <a:xfrm>
            <a:off x="-82794" y="278306"/>
            <a:ext cx="2726901" cy="2332843"/>
            <a:chOff x="7967103" y="2415041"/>
            <a:chExt cx="355863" cy="361911"/>
          </a:xfrm>
          <a:solidFill>
            <a:schemeClr val="tx2"/>
          </a:solidFill>
        </p:grpSpPr>
        <p:sp>
          <p:nvSpPr>
            <p:cNvPr id="9" name="Google Shape;10817;p80">
              <a:extLst>
                <a:ext uri="{FF2B5EF4-FFF2-40B4-BE49-F238E27FC236}">
                  <a16:creationId xmlns:a16="http://schemas.microsoft.com/office/drawing/2014/main" id="{1FB6D8D9-8E78-FBDC-B0A3-5CC88E32287D}"/>
                </a:ext>
              </a:extLst>
            </p:cNvPr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818;p80">
              <a:extLst>
                <a:ext uri="{FF2B5EF4-FFF2-40B4-BE49-F238E27FC236}">
                  <a16:creationId xmlns:a16="http://schemas.microsoft.com/office/drawing/2014/main" id="{BB98FB53-FBAC-5EB6-2AF8-7E7214C8E193}"/>
                </a:ext>
              </a:extLst>
            </p:cNvPr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0819;p80">
              <a:extLst>
                <a:ext uri="{FF2B5EF4-FFF2-40B4-BE49-F238E27FC236}">
                  <a16:creationId xmlns:a16="http://schemas.microsoft.com/office/drawing/2014/main" id="{2FD11041-E421-9B96-3355-36EDF65C4B05}"/>
                </a:ext>
              </a:extLst>
            </p:cNvPr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0820;p80">
              <a:extLst>
                <a:ext uri="{FF2B5EF4-FFF2-40B4-BE49-F238E27FC236}">
                  <a16:creationId xmlns:a16="http://schemas.microsoft.com/office/drawing/2014/main" id="{AE966DF4-2896-AD93-7931-2770B481E44D}"/>
                </a:ext>
              </a:extLst>
            </p:cNvPr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0821;p80">
              <a:extLst>
                <a:ext uri="{FF2B5EF4-FFF2-40B4-BE49-F238E27FC236}">
                  <a16:creationId xmlns:a16="http://schemas.microsoft.com/office/drawing/2014/main" id="{A6DF82C8-D5CD-85B5-6051-00BA6D67FBB2}"/>
                </a:ext>
              </a:extLst>
            </p:cNvPr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0822;p80">
              <a:extLst>
                <a:ext uri="{FF2B5EF4-FFF2-40B4-BE49-F238E27FC236}">
                  <a16:creationId xmlns:a16="http://schemas.microsoft.com/office/drawing/2014/main" id="{3328B5EF-FB58-F4B6-1BC3-C910F62BE61F}"/>
                </a:ext>
              </a:extLst>
            </p:cNvPr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0823;p80">
              <a:extLst>
                <a:ext uri="{FF2B5EF4-FFF2-40B4-BE49-F238E27FC236}">
                  <a16:creationId xmlns:a16="http://schemas.microsoft.com/office/drawing/2014/main" id="{ED9107EA-2C08-DFAC-546C-C30B81E78B5B}"/>
                </a:ext>
              </a:extLst>
            </p:cNvPr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0824;p80">
              <a:extLst>
                <a:ext uri="{FF2B5EF4-FFF2-40B4-BE49-F238E27FC236}">
                  <a16:creationId xmlns:a16="http://schemas.microsoft.com/office/drawing/2014/main" id="{47F05C88-B471-B1B4-2944-A22FB5109199}"/>
                </a:ext>
              </a:extLst>
            </p:cNvPr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0825;p80">
              <a:extLst>
                <a:ext uri="{FF2B5EF4-FFF2-40B4-BE49-F238E27FC236}">
                  <a16:creationId xmlns:a16="http://schemas.microsoft.com/office/drawing/2014/main" id="{C47228F7-7B3C-C06F-32E2-FBC0ABB52B1A}"/>
                </a:ext>
              </a:extLst>
            </p:cNvPr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0826;p80">
              <a:extLst>
                <a:ext uri="{FF2B5EF4-FFF2-40B4-BE49-F238E27FC236}">
                  <a16:creationId xmlns:a16="http://schemas.microsoft.com/office/drawing/2014/main" id="{D11F1F94-C335-0644-3C63-F94DB2C134FC}"/>
                </a:ext>
              </a:extLst>
            </p:cNvPr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827;p80">
              <a:extLst>
                <a:ext uri="{FF2B5EF4-FFF2-40B4-BE49-F238E27FC236}">
                  <a16:creationId xmlns:a16="http://schemas.microsoft.com/office/drawing/2014/main" id="{500308A3-C9A0-DD00-3223-49414BE2EF9D}"/>
                </a:ext>
              </a:extLst>
            </p:cNvPr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Getting Involved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56E29-28A3-F055-8219-C46E820BDFC3}"/>
              </a:ext>
            </a:extLst>
          </p:cNvPr>
          <p:cNvSpPr/>
          <p:nvPr/>
        </p:nvSpPr>
        <p:spPr>
          <a:xfrm>
            <a:off x="4465962" y="2072525"/>
            <a:ext cx="2980652" cy="22160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62B20-FB0C-B4A3-4009-728EA9ED5006}"/>
              </a:ext>
            </a:extLst>
          </p:cNvPr>
          <p:cNvSpPr/>
          <p:nvPr/>
        </p:nvSpPr>
        <p:spPr>
          <a:xfrm>
            <a:off x="7985243" y="2072525"/>
            <a:ext cx="2980652" cy="22160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BB35DB-1D89-F5C8-A8E0-FE84B3CA385E}"/>
              </a:ext>
            </a:extLst>
          </p:cNvPr>
          <p:cNvSpPr/>
          <p:nvPr/>
        </p:nvSpPr>
        <p:spPr>
          <a:xfrm>
            <a:off x="987956" y="2072525"/>
            <a:ext cx="2976365" cy="22160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99778-03AA-1DD5-F545-7E9C2423366B}"/>
              </a:ext>
            </a:extLst>
          </p:cNvPr>
          <p:cNvSpPr/>
          <p:nvPr/>
        </p:nvSpPr>
        <p:spPr>
          <a:xfrm>
            <a:off x="1179007" y="2029339"/>
            <a:ext cx="2515999" cy="141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Google Shape;398;p40">
            <a:extLst>
              <a:ext uri="{FF2B5EF4-FFF2-40B4-BE49-F238E27FC236}">
                <a16:creationId xmlns:a16="http://schemas.microsoft.com/office/drawing/2014/main" id="{3DB909A5-A08B-295B-A0D2-D1F7DF136DF4}"/>
              </a:ext>
            </a:extLst>
          </p:cNvPr>
          <p:cNvSpPr txBox="1"/>
          <p:nvPr/>
        </p:nvSpPr>
        <p:spPr>
          <a:xfrm>
            <a:off x="1179005" y="1555551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Student Associations </a:t>
            </a:r>
            <a:endParaRPr sz="20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0CE68-21FF-EF27-B651-0F81BFF78378}"/>
              </a:ext>
            </a:extLst>
          </p:cNvPr>
          <p:cNvSpPr/>
          <p:nvPr/>
        </p:nvSpPr>
        <p:spPr>
          <a:xfrm>
            <a:off x="4698287" y="2010966"/>
            <a:ext cx="2515999" cy="141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Google Shape;398;p40">
            <a:extLst>
              <a:ext uri="{FF2B5EF4-FFF2-40B4-BE49-F238E27FC236}">
                <a16:creationId xmlns:a16="http://schemas.microsoft.com/office/drawing/2014/main" id="{55BCE565-FE85-E407-E4C4-D8D13C9B5C21}"/>
              </a:ext>
            </a:extLst>
          </p:cNvPr>
          <p:cNvSpPr txBox="1"/>
          <p:nvPr/>
        </p:nvSpPr>
        <p:spPr>
          <a:xfrm>
            <a:off x="4698287" y="1552167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Research Groups</a:t>
            </a:r>
            <a:endParaRPr sz="24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517FD-B057-64B5-675B-0E68AB9954FD}"/>
              </a:ext>
            </a:extLst>
          </p:cNvPr>
          <p:cNvSpPr/>
          <p:nvPr/>
        </p:nvSpPr>
        <p:spPr>
          <a:xfrm>
            <a:off x="8217567" y="2037538"/>
            <a:ext cx="2515999" cy="141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Google Shape;398;p40">
            <a:extLst>
              <a:ext uri="{FF2B5EF4-FFF2-40B4-BE49-F238E27FC236}">
                <a16:creationId xmlns:a16="http://schemas.microsoft.com/office/drawing/2014/main" id="{990965D0-7B70-801E-FC07-E988474E3A6B}"/>
              </a:ext>
            </a:extLst>
          </p:cNvPr>
          <p:cNvSpPr txBox="1"/>
          <p:nvPr/>
        </p:nvSpPr>
        <p:spPr>
          <a:xfrm>
            <a:off x="8217568" y="1555551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7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Graduate Student Association</a:t>
            </a:r>
            <a:endParaRPr sz="17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" name="Google Shape;309;p37">
            <a:extLst>
              <a:ext uri="{FF2B5EF4-FFF2-40B4-BE49-F238E27FC236}">
                <a16:creationId xmlns:a16="http://schemas.microsoft.com/office/drawing/2014/main" id="{B3F1EEF8-C08A-7990-9914-0D567BED4950}"/>
              </a:ext>
            </a:extLst>
          </p:cNvPr>
          <p:cNvSpPr/>
          <p:nvPr/>
        </p:nvSpPr>
        <p:spPr>
          <a:xfrm>
            <a:off x="885614" y="4430340"/>
            <a:ext cx="3205596" cy="14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Connect with others in your program 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Gain support from classmates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7" name="Google Shape;309;p37">
            <a:extLst>
              <a:ext uri="{FF2B5EF4-FFF2-40B4-BE49-F238E27FC236}">
                <a16:creationId xmlns:a16="http://schemas.microsoft.com/office/drawing/2014/main" id="{68F8F069-8F63-E368-D69B-D44798CB670B}"/>
              </a:ext>
            </a:extLst>
          </p:cNvPr>
          <p:cNvSpPr/>
          <p:nvPr/>
        </p:nvSpPr>
        <p:spPr>
          <a:xfrm>
            <a:off x="4461413" y="4430341"/>
            <a:ext cx="3043127" cy="105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Gain research experience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Collaborate with faculty &amp; classmates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8" name="Google Shape;309;p37">
            <a:extLst>
              <a:ext uri="{FF2B5EF4-FFF2-40B4-BE49-F238E27FC236}">
                <a16:creationId xmlns:a16="http://schemas.microsoft.com/office/drawing/2014/main" id="{F4FED71B-5CBD-70EA-881C-512CBDED327C}"/>
              </a:ext>
            </a:extLst>
          </p:cNvPr>
          <p:cNvSpPr/>
          <p:nvPr/>
        </p:nvSpPr>
        <p:spPr>
          <a:xfrm>
            <a:off x="7985584" y="4279792"/>
            <a:ext cx="3130481" cy="14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Travel funding 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Leadership opportunities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Student support &amp; advocacy 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84E8-6DA0-3CA9-2C66-6B605359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Access to FREE NCFDD Membership </a:t>
            </a:r>
            <a:endParaRPr lang="en-US" b="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FA89E-0065-B3AD-96BB-9CD733499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453" y="1611772"/>
            <a:ext cx="10290000" cy="1070965"/>
          </a:xfrm>
        </p:spPr>
        <p:txBody>
          <a:bodyPr/>
          <a:lstStyle/>
          <a:p>
            <a:r>
              <a:rPr lang="en-US" sz="1867" dirty="0">
                <a:solidFill>
                  <a:srgbClr val="002060"/>
                </a:solidFill>
                <a:cs typeface="Segoe UI"/>
              </a:rPr>
              <a:t>Sign up here with your UofM email address:  </a:t>
            </a:r>
            <a:r>
              <a:rPr lang="en-US" sz="1867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https://www.facultydiversity.org/</a:t>
            </a:r>
            <a:endParaRPr lang="en-US" sz="1867" dirty="0">
              <a:solidFill>
                <a:srgbClr val="00B0F0"/>
              </a:solidFill>
              <a:cs typeface="Segoe U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1867" dirty="0">
                <a:solidFill>
                  <a:srgbClr val="002060"/>
                </a:solidFill>
              </a:rPr>
              <a:t>Select Lowenberg College of Nursing</a:t>
            </a:r>
          </a:p>
          <a:p>
            <a:endParaRPr lang="en-US" sz="1867" dirty="0">
              <a:solidFill>
                <a:srgbClr val="0068F7"/>
              </a:solidFill>
              <a:cs typeface="Segoe UI"/>
            </a:endParaRPr>
          </a:p>
        </p:txBody>
      </p:sp>
      <p:sp>
        <p:nvSpPr>
          <p:cNvPr id="5" name="Google Shape;741;p54">
            <a:extLst>
              <a:ext uri="{FF2B5EF4-FFF2-40B4-BE49-F238E27FC236}">
                <a16:creationId xmlns:a16="http://schemas.microsoft.com/office/drawing/2014/main" id="{AD44F581-C40F-45BF-53EA-F3241DB02E3E}"/>
              </a:ext>
            </a:extLst>
          </p:cNvPr>
          <p:cNvSpPr/>
          <p:nvPr/>
        </p:nvSpPr>
        <p:spPr>
          <a:xfrm>
            <a:off x="9965203" y="1001571"/>
            <a:ext cx="958400" cy="958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743;p54">
            <a:extLst>
              <a:ext uri="{FF2B5EF4-FFF2-40B4-BE49-F238E27FC236}">
                <a16:creationId xmlns:a16="http://schemas.microsoft.com/office/drawing/2014/main" id="{1E9AE8B1-8687-C605-BB05-1E053CE006E7}"/>
              </a:ext>
            </a:extLst>
          </p:cNvPr>
          <p:cNvSpPr/>
          <p:nvPr/>
        </p:nvSpPr>
        <p:spPr>
          <a:xfrm>
            <a:off x="10557658" y="5188088"/>
            <a:ext cx="2573247" cy="2475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97DAF5ED-28F3-5D9D-F5DD-3D6B658C1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83" t="26949" r="36605" b="18338"/>
          <a:stretch/>
        </p:blipFill>
        <p:spPr>
          <a:xfrm>
            <a:off x="109801" y="3416567"/>
            <a:ext cx="3648433" cy="303424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BF0625F-1E8A-8ED8-5752-5B16CAC82A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07" b="44616"/>
          <a:stretch/>
        </p:blipFill>
        <p:spPr>
          <a:xfrm>
            <a:off x="3865700" y="3587091"/>
            <a:ext cx="4750395" cy="2611865"/>
          </a:xfrm>
          <a:prstGeom prst="rect">
            <a:avLst/>
          </a:prstGeom>
        </p:spPr>
      </p:pic>
      <p:pic>
        <p:nvPicPr>
          <p:cNvPr id="11" name="Picture 10" descr="A close-up of a book&#10;&#10;Description automatically generated">
            <a:extLst>
              <a:ext uri="{FF2B5EF4-FFF2-40B4-BE49-F238E27FC236}">
                <a16:creationId xmlns:a16="http://schemas.microsoft.com/office/drawing/2014/main" id="{094128E9-8BB2-5660-8521-57303C67BE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57" t="10548" r="76251" b="4017"/>
          <a:stretch/>
        </p:blipFill>
        <p:spPr>
          <a:xfrm>
            <a:off x="8716325" y="2128746"/>
            <a:ext cx="3364257" cy="4625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5D926C-AAC1-569F-7248-7C56359EEF7E}"/>
              </a:ext>
            </a:extLst>
          </p:cNvPr>
          <p:cNvSpPr txBox="1"/>
          <p:nvPr/>
        </p:nvSpPr>
        <p:spPr>
          <a:xfrm>
            <a:off x="340659" y="2684930"/>
            <a:ext cx="327211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alanquin"/>
              </a:rPr>
              <a:t>Upcoming Guest Webinars​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BB2ABF-F30B-B453-6464-DC905052E0DF}"/>
              </a:ext>
            </a:extLst>
          </p:cNvPr>
          <p:cNvSpPr txBox="1"/>
          <p:nvPr/>
        </p:nvSpPr>
        <p:spPr>
          <a:xfrm>
            <a:off x="5723778" y="2870030"/>
            <a:ext cx="1411540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alanquin"/>
              </a:rPr>
              <a:t>Forums</a:t>
            </a:r>
          </a:p>
        </p:txBody>
      </p:sp>
    </p:spTree>
    <p:extLst>
      <p:ext uri="{BB962C8B-B14F-4D97-AF65-F5344CB8AC3E}">
        <p14:creationId xmlns:p14="http://schemas.microsoft.com/office/powerpoint/2010/main" val="3200872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4"/>
          <p:cNvSpPr txBox="1">
            <a:spLocks noGrp="1"/>
          </p:cNvSpPr>
          <p:nvPr>
            <p:ph type="title"/>
          </p:nvPr>
        </p:nvSpPr>
        <p:spPr>
          <a:xfrm>
            <a:off x="2302075" y="2648792"/>
            <a:ext cx="6984165" cy="17177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8000" dirty="0">
                <a:solidFill>
                  <a:srgbClr val="002060"/>
                </a:solidFill>
                <a:latin typeface="Signika"/>
              </a:rPr>
              <a:t>Questions?</a:t>
            </a:r>
          </a:p>
        </p:txBody>
      </p:sp>
      <p:sp>
        <p:nvSpPr>
          <p:cNvPr id="739" name="Google Shape;739;p54"/>
          <p:cNvSpPr/>
          <p:nvPr/>
        </p:nvSpPr>
        <p:spPr>
          <a:xfrm>
            <a:off x="10737367" y="2156200"/>
            <a:ext cx="1456000" cy="33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0" name="Google Shape;740;p54"/>
          <p:cNvSpPr/>
          <p:nvPr/>
        </p:nvSpPr>
        <p:spPr>
          <a:xfrm>
            <a:off x="0" y="-34867"/>
            <a:ext cx="1793200" cy="24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1" name="Google Shape;741;p54"/>
          <p:cNvSpPr/>
          <p:nvPr/>
        </p:nvSpPr>
        <p:spPr>
          <a:xfrm>
            <a:off x="9684600" y="305533"/>
            <a:ext cx="958400" cy="958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3" name="Google Shape;743;p54"/>
          <p:cNvSpPr/>
          <p:nvPr/>
        </p:nvSpPr>
        <p:spPr>
          <a:xfrm>
            <a:off x="4049233" y="144100"/>
            <a:ext cx="791200" cy="79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10246;p79">
            <a:extLst>
              <a:ext uri="{FF2B5EF4-FFF2-40B4-BE49-F238E27FC236}">
                <a16:creationId xmlns:a16="http://schemas.microsoft.com/office/drawing/2014/main" id="{23D29293-4F4F-E9C4-9DD3-CCFA983E40C8}"/>
              </a:ext>
            </a:extLst>
          </p:cNvPr>
          <p:cNvSpPr/>
          <p:nvPr/>
        </p:nvSpPr>
        <p:spPr>
          <a:xfrm>
            <a:off x="9286240" y="3962400"/>
            <a:ext cx="1996741" cy="1717779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" name="Google Shape;10281;p79">
            <a:extLst>
              <a:ext uri="{FF2B5EF4-FFF2-40B4-BE49-F238E27FC236}">
                <a16:creationId xmlns:a16="http://schemas.microsoft.com/office/drawing/2014/main" id="{6B53A764-0280-A53E-70EB-AFF09000C9A9}"/>
              </a:ext>
            </a:extLst>
          </p:cNvPr>
          <p:cNvGrpSpPr/>
          <p:nvPr/>
        </p:nvGrpSpPr>
        <p:grpSpPr>
          <a:xfrm>
            <a:off x="1121090" y="1354751"/>
            <a:ext cx="1891463" cy="1955507"/>
            <a:chOff x="861113" y="2885746"/>
            <a:chExt cx="333809" cy="373277"/>
          </a:xfrm>
          <a:solidFill>
            <a:srgbClr val="002060"/>
          </a:solidFill>
        </p:grpSpPr>
        <p:sp>
          <p:nvSpPr>
            <p:cNvPr id="8" name="Google Shape;10282;p79">
              <a:extLst>
                <a:ext uri="{FF2B5EF4-FFF2-40B4-BE49-F238E27FC236}">
                  <a16:creationId xmlns:a16="http://schemas.microsoft.com/office/drawing/2014/main" id="{2E3AED46-CA97-E11A-3139-37E4490EF78B}"/>
                </a:ext>
              </a:extLst>
            </p:cNvPr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283;p79">
              <a:extLst>
                <a:ext uri="{FF2B5EF4-FFF2-40B4-BE49-F238E27FC236}">
                  <a16:creationId xmlns:a16="http://schemas.microsoft.com/office/drawing/2014/main" id="{BBAC8DFF-6C5A-45F7-A2DD-9046A4C9F772}"/>
                </a:ext>
              </a:extLst>
            </p:cNvPr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284;p79">
              <a:extLst>
                <a:ext uri="{FF2B5EF4-FFF2-40B4-BE49-F238E27FC236}">
                  <a16:creationId xmlns:a16="http://schemas.microsoft.com/office/drawing/2014/main" id="{567C67C4-B7F7-8807-34C1-65DAC097866A}"/>
                </a:ext>
              </a:extLst>
            </p:cNvPr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" name="Google Shape;743;p54">
            <a:extLst>
              <a:ext uri="{FF2B5EF4-FFF2-40B4-BE49-F238E27FC236}">
                <a16:creationId xmlns:a16="http://schemas.microsoft.com/office/drawing/2014/main" id="{CEBC0A5E-A991-6EFE-3F5A-50B669694975}"/>
              </a:ext>
            </a:extLst>
          </p:cNvPr>
          <p:cNvSpPr/>
          <p:nvPr/>
        </p:nvSpPr>
        <p:spPr>
          <a:xfrm>
            <a:off x="1064034" y="5080512"/>
            <a:ext cx="2573247" cy="24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743;p54">
            <a:extLst>
              <a:ext uri="{FF2B5EF4-FFF2-40B4-BE49-F238E27FC236}">
                <a16:creationId xmlns:a16="http://schemas.microsoft.com/office/drawing/2014/main" id="{FDB4FF75-5C0A-9606-DD90-CDC1B62563A9}"/>
              </a:ext>
            </a:extLst>
          </p:cNvPr>
          <p:cNvSpPr/>
          <p:nvPr/>
        </p:nvSpPr>
        <p:spPr>
          <a:xfrm>
            <a:off x="501000" y="5950031"/>
            <a:ext cx="791200" cy="79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741;p54">
            <a:extLst>
              <a:ext uri="{FF2B5EF4-FFF2-40B4-BE49-F238E27FC236}">
                <a16:creationId xmlns:a16="http://schemas.microsoft.com/office/drawing/2014/main" id="{82F1C5E1-3F0E-D2BE-626C-683B8B00CD17}"/>
              </a:ext>
            </a:extLst>
          </p:cNvPr>
          <p:cNvSpPr/>
          <p:nvPr/>
        </p:nvSpPr>
        <p:spPr>
          <a:xfrm>
            <a:off x="8447960" y="5080512"/>
            <a:ext cx="958400" cy="95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741;p54">
            <a:extLst>
              <a:ext uri="{FF2B5EF4-FFF2-40B4-BE49-F238E27FC236}">
                <a16:creationId xmlns:a16="http://schemas.microsoft.com/office/drawing/2014/main" id="{469EC86F-1D29-D35E-C4CE-82F34CF80F19}"/>
              </a:ext>
            </a:extLst>
          </p:cNvPr>
          <p:cNvSpPr/>
          <p:nvPr/>
        </p:nvSpPr>
        <p:spPr>
          <a:xfrm>
            <a:off x="10418913" y="973539"/>
            <a:ext cx="636907" cy="5807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5331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4"/>
          <p:cNvSpPr txBox="1">
            <a:spLocks noGrp="1"/>
          </p:cNvSpPr>
          <p:nvPr>
            <p:ph type="title"/>
          </p:nvPr>
        </p:nvSpPr>
        <p:spPr>
          <a:xfrm>
            <a:off x="3012552" y="3520147"/>
            <a:ext cx="6021200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Welcome!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736" name="Google Shape;736;p54"/>
          <p:cNvSpPr txBox="1">
            <a:spLocks noGrp="1"/>
          </p:cNvSpPr>
          <p:nvPr>
            <p:ph type="title" idx="2"/>
          </p:nvPr>
        </p:nvSpPr>
        <p:spPr>
          <a:xfrm>
            <a:off x="3440352" y="2156200"/>
            <a:ext cx="5165600" cy="149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01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739" name="Google Shape;739;p54"/>
          <p:cNvSpPr/>
          <p:nvPr/>
        </p:nvSpPr>
        <p:spPr>
          <a:xfrm>
            <a:off x="10737367" y="2156200"/>
            <a:ext cx="1456000" cy="33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0" name="Google Shape;740;p54"/>
          <p:cNvSpPr/>
          <p:nvPr/>
        </p:nvSpPr>
        <p:spPr>
          <a:xfrm>
            <a:off x="0" y="-34867"/>
            <a:ext cx="1793200" cy="24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1" name="Google Shape;741;p54"/>
          <p:cNvSpPr/>
          <p:nvPr/>
        </p:nvSpPr>
        <p:spPr>
          <a:xfrm>
            <a:off x="9684600" y="305533"/>
            <a:ext cx="958400" cy="958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002060"/>
              </a:solidFill>
              <a:highlight>
                <a:srgbClr val="042CA1"/>
              </a:highlight>
            </a:endParaRPr>
          </a:p>
        </p:txBody>
      </p:sp>
      <p:sp>
        <p:nvSpPr>
          <p:cNvPr id="743" name="Google Shape;743;p54"/>
          <p:cNvSpPr/>
          <p:nvPr/>
        </p:nvSpPr>
        <p:spPr>
          <a:xfrm>
            <a:off x="4049233" y="144100"/>
            <a:ext cx="791200" cy="79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10246;p79">
            <a:extLst>
              <a:ext uri="{FF2B5EF4-FFF2-40B4-BE49-F238E27FC236}">
                <a16:creationId xmlns:a16="http://schemas.microsoft.com/office/drawing/2014/main" id="{23D29293-4F4F-E9C4-9DD3-CCFA983E40C8}"/>
              </a:ext>
            </a:extLst>
          </p:cNvPr>
          <p:cNvSpPr/>
          <p:nvPr/>
        </p:nvSpPr>
        <p:spPr>
          <a:xfrm>
            <a:off x="9286240" y="3962400"/>
            <a:ext cx="1996741" cy="1717779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" name="Google Shape;10281;p79">
            <a:extLst>
              <a:ext uri="{FF2B5EF4-FFF2-40B4-BE49-F238E27FC236}">
                <a16:creationId xmlns:a16="http://schemas.microsoft.com/office/drawing/2014/main" id="{6B53A764-0280-A53E-70EB-AFF09000C9A9}"/>
              </a:ext>
            </a:extLst>
          </p:cNvPr>
          <p:cNvGrpSpPr/>
          <p:nvPr/>
        </p:nvGrpSpPr>
        <p:grpSpPr>
          <a:xfrm>
            <a:off x="1121090" y="1354751"/>
            <a:ext cx="1891463" cy="1955507"/>
            <a:chOff x="861113" y="2885746"/>
            <a:chExt cx="333809" cy="373277"/>
          </a:xfrm>
          <a:solidFill>
            <a:srgbClr val="002060"/>
          </a:solidFill>
        </p:grpSpPr>
        <p:sp>
          <p:nvSpPr>
            <p:cNvPr id="8" name="Google Shape;10282;p79">
              <a:extLst>
                <a:ext uri="{FF2B5EF4-FFF2-40B4-BE49-F238E27FC236}">
                  <a16:creationId xmlns:a16="http://schemas.microsoft.com/office/drawing/2014/main" id="{2E3AED46-CA97-E11A-3139-37E4490EF78B}"/>
                </a:ext>
              </a:extLst>
            </p:cNvPr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283;p79">
              <a:extLst>
                <a:ext uri="{FF2B5EF4-FFF2-40B4-BE49-F238E27FC236}">
                  <a16:creationId xmlns:a16="http://schemas.microsoft.com/office/drawing/2014/main" id="{BBAC8DFF-6C5A-45F7-A2DD-9046A4C9F772}"/>
                </a:ext>
              </a:extLst>
            </p:cNvPr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284;p79">
              <a:extLst>
                <a:ext uri="{FF2B5EF4-FFF2-40B4-BE49-F238E27FC236}">
                  <a16:creationId xmlns:a16="http://schemas.microsoft.com/office/drawing/2014/main" id="{567C67C4-B7F7-8807-34C1-65DAC097866A}"/>
                </a:ext>
              </a:extLst>
            </p:cNvPr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" name="Google Shape;743;p54">
            <a:extLst>
              <a:ext uri="{FF2B5EF4-FFF2-40B4-BE49-F238E27FC236}">
                <a16:creationId xmlns:a16="http://schemas.microsoft.com/office/drawing/2014/main" id="{CEBC0A5E-A991-6EFE-3F5A-50B669694975}"/>
              </a:ext>
            </a:extLst>
          </p:cNvPr>
          <p:cNvSpPr/>
          <p:nvPr/>
        </p:nvSpPr>
        <p:spPr>
          <a:xfrm>
            <a:off x="1064034" y="5080512"/>
            <a:ext cx="2573247" cy="24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743;p54">
            <a:extLst>
              <a:ext uri="{FF2B5EF4-FFF2-40B4-BE49-F238E27FC236}">
                <a16:creationId xmlns:a16="http://schemas.microsoft.com/office/drawing/2014/main" id="{FDB4FF75-5C0A-9606-DD90-CDC1B62563A9}"/>
              </a:ext>
            </a:extLst>
          </p:cNvPr>
          <p:cNvSpPr/>
          <p:nvPr/>
        </p:nvSpPr>
        <p:spPr>
          <a:xfrm>
            <a:off x="501000" y="5950031"/>
            <a:ext cx="791200" cy="79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smiling at camera&#10;&#10;Description automatically generated">
            <a:extLst>
              <a:ext uri="{FF2B5EF4-FFF2-40B4-BE49-F238E27FC236}">
                <a16:creationId xmlns:a16="http://schemas.microsoft.com/office/drawing/2014/main" id="{9689A01C-8B48-7439-5E2F-49D85FCEC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66" y="3299237"/>
            <a:ext cx="2078422" cy="2078422"/>
          </a:xfrm>
          <a:prstGeom prst="rect">
            <a:avLst/>
          </a:prstGeom>
        </p:spPr>
      </p:pic>
      <p:pic>
        <p:nvPicPr>
          <p:cNvPr id="21" name="Picture 20" descr="A person in a black suit&#10;&#10;Description automatically generated">
            <a:extLst>
              <a:ext uri="{FF2B5EF4-FFF2-40B4-BE49-F238E27FC236}">
                <a16:creationId xmlns:a16="http://schemas.microsoft.com/office/drawing/2014/main" id="{7313E83C-120E-39D9-18AF-CBE51303C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29" y="3337180"/>
            <a:ext cx="2069672" cy="2069672"/>
          </a:xfrm>
          <a:prstGeom prst="rect">
            <a:avLst/>
          </a:prstGeom>
        </p:spPr>
      </p:pic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F254448B-0314-E1BA-D016-EA666821D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3" y="3307987"/>
            <a:ext cx="2069672" cy="20696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4A0336-869F-4061-3124-A852AA58F543}"/>
              </a:ext>
            </a:extLst>
          </p:cNvPr>
          <p:cNvSpPr/>
          <p:nvPr/>
        </p:nvSpPr>
        <p:spPr>
          <a:xfrm>
            <a:off x="11306969" y="3437555"/>
            <a:ext cx="683300" cy="1301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1EB06-44E8-5107-6948-CC6A65DDD04E}"/>
              </a:ext>
            </a:extLst>
          </p:cNvPr>
          <p:cNvSpPr/>
          <p:nvPr/>
        </p:nvSpPr>
        <p:spPr>
          <a:xfrm>
            <a:off x="152401" y="2135734"/>
            <a:ext cx="580815" cy="1301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6" name="Google Shape;396;p4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Dean’s Office Contacts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98" name="Google Shape;398;p40"/>
          <p:cNvSpPr txBox="1"/>
          <p:nvPr/>
        </p:nvSpPr>
        <p:spPr>
          <a:xfrm>
            <a:off x="295817" y="2244161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Dean</a:t>
            </a:r>
            <a:r>
              <a:rPr lang="en" sz="26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26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99" name="Google Shape;399;p40"/>
          <p:cNvSpPr txBox="1"/>
          <p:nvPr/>
        </p:nvSpPr>
        <p:spPr>
          <a:xfrm>
            <a:off x="3290351" y="2244161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Associate</a:t>
            </a:r>
            <a:r>
              <a:rPr lang="en" sz="24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Dean </a:t>
            </a:r>
            <a:endParaRPr sz="24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00" name="Google Shape;400;p40"/>
          <p:cNvSpPr txBox="1"/>
          <p:nvPr/>
        </p:nvSpPr>
        <p:spPr>
          <a:xfrm>
            <a:off x="6284884" y="2243568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002060"/>
                </a:solidFill>
                <a:latin typeface="Signika"/>
              </a:rPr>
              <a:t>Dean's Faculty Fellow</a:t>
            </a:r>
          </a:p>
        </p:txBody>
      </p:sp>
      <p:sp>
        <p:nvSpPr>
          <p:cNvPr id="402" name="Google Shape;402;p40"/>
          <p:cNvSpPr/>
          <p:nvPr/>
        </p:nvSpPr>
        <p:spPr>
          <a:xfrm>
            <a:off x="238191" y="3088955"/>
            <a:ext cx="697200" cy="69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6201051" y="3095865"/>
            <a:ext cx="697200" cy="69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" name="Google Shape;400;p40">
            <a:extLst>
              <a:ext uri="{FF2B5EF4-FFF2-40B4-BE49-F238E27FC236}">
                <a16:creationId xmlns:a16="http://schemas.microsoft.com/office/drawing/2014/main" id="{821425FD-FC07-E10F-6D56-334A886A3996}"/>
              </a:ext>
            </a:extLst>
          </p:cNvPr>
          <p:cNvSpPr txBox="1"/>
          <p:nvPr/>
        </p:nvSpPr>
        <p:spPr>
          <a:xfrm>
            <a:off x="9279417" y="2243568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Graduate Program Coordinator 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0A72E-73FE-8085-E17F-883AB181A6F3}"/>
              </a:ext>
            </a:extLst>
          </p:cNvPr>
          <p:cNvSpPr txBox="1"/>
          <p:nvPr/>
        </p:nvSpPr>
        <p:spPr>
          <a:xfrm>
            <a:off x="363268" y="2739169"/>
            <a:ext cx="251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Dr. Michael Miller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12F8E-AD2A-73B5-2086-7CD062C4836F}"/>
              </a:ext>
            </a:extLst>
          </p:cNvPr>
          <p:cNvSpPr txBox="1"/>
          <p:nvPr/>
        </p:nvSpPr>
        <p:spPr>
          <a:xfrm>
            <a:off x="3274443" y="2739168"/>
            <a:ext cx="251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67" b="1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Dr. Steve Zanskas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20B97-299F-D7FE-76F5-EF66EB82386B}"/>
              </a:ext>
            </a:extLst>
          </p:cNvPr>
          <p:cNvSpPr txBox="1"/>
          <p:nvPr/>
        </p:nvSpPr>
        <p:spPr>
          <a:xfrm>
            <a:off x="5990952" y="2739167"/>
            <a:ext cx="3204249" cy="359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7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Dr. Leigh Harrell-Williams</a:t>
            </a:r>
            <a:endParaRPr lang="en-US" sz="1733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F54FAD-AE11-97AE-90CF-0949B72AE6EE}"/>
              </a:ext>
            </a:extLst>
          </p:cNvPr>
          <p:cNvSpPr txBox="1"/>
          <p:nvPr/>
        </p:nvSpPr>
        <p:spPr>
          <a:xfrm>
            <a:off x="9279417" y="2737117"/>
            <a:ext cx="251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Brittany Foster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6C0DE-26DE-70DF-2F45-3A0D996ABA0B}"/>
              </a:ext>
            </a:extLst>
          </p:cNvPr>
          <p:cNvSpPr txBox="1"/>
          <p:nvPr/>
        </p:nvSpPr>
        <p:spPr>
          <a:xfrm>
            <a:off x="243635" y="5525295"/>
            <a:ext cx="2516000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mtmller6@memphis.edu</a:t>
            </a:r>
            <a:endParaRPr lang="en-US" sz="1467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0FE307-C27C-E847-7F42-E29D77351D19}"/>
              </a:ext>
            </a:extLst>
          </p:cNvPr>
          <p:cNvSpPr txBox="1"/>
          <p:nvPr/>
        </p:nvSpPr>
        <p:spPr>
          <a:xfrm>
            <a:off x="3290351" y="5529155"/>
            <a:ext cx="2516000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67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szanskas@memphis.edu</a:t>
            </a:r>
            <a:endParaRPr lang="en-US" sz="1467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E658E5-BBEF-0D84-4D5F-C3E0996240A3}"/>
              </a:ext>
            </a:extLst>
          </p:cNvPr>
          <p:cNvSpPr txBox="1"/>
          <p:nvPr/>
        </p:nvSpPr>
        <p:spPr>
          <a:xfrm>
            <a:off x="6227626" y="5525295"/>
            <a:ext cx="2630516" cy="34887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/>
            <a:r>
              <a:rPr lang="en-US" sz="1467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leigh.williams</a:t>
            </a:r>
            <a:r>
              <a:rPr lang="en" sz="1467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@memphis.edu</a:t>
            </a:r>
            <a:endParaRPr lang="en-US" sz="1467" dirty="0">
              <a:solidFill>
                <a:schemeClr val="dk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6B56D9-2CB6-3C21-A4D9-F4AF5CC239C0}"/>
              </a:ext>
            </a:extLst>
          </p:cNvPr>
          <p:cNvSpPr txBox="1"/>
          <p:nvPr/>
        </p:nvSpPr>
        <p:spPr>
          <a:xfrm>
            <a:off x="9279417" y="5544374"/>
            <a:ext cx="2516000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67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bvfster1@memphis.edu</a:t>
            </a:r>
            <a:endParaRPr lang="en-US" sz="1467"/>
          </a:p>
        </p:txBody>
      </p:sp>
      <p:sp>
        <p:nvSpPr>
          <p:cNvPr id="26" name="Google Shape;403;p40">
            <a:extLst>
              <a:ext uri="{FF2B5EF4-FFF2-40B4-BE49-F238E27FC236}">
                <a16:creationId xmlns:a16="http://schemas.microsoft.com/office/drawing/2014/main" id="{5E85052F-D6CD-C2C1-0F33-C6201F928DB6}"/>
              </a:ext>
            </a:extLst>
          </p:cNvPr>
          <p:cNvSpPr/>
          <p:nvPr/>
        </p:nvSpPr>
        <p:spPr>
          <a:xfrm>
            <a:off x="1497565" y="6138667"/>
            <a:ext cx="1860851" cy="19762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7" name="Google Shape;403;p40">
            <a:extLst>
              <a:ext uri="{FF2B5EF4-FFF2-40B4-BE49-F238E27FC236}">
                <a16:creationId xmlns:a16="http://schemas.microsoft.com/office/drawing/2014/main" id="{C990FE7C-6E94-C5A5-DF62-B69B576A074B}"/>
              </a:ext>
            </a:extLst>
          </p:cNvPr>
          <p:cNvSpPr/>
          <p:nvPr/>
        </p:nvSpPr>
        <p:spPr>
          <a:xfrm>
            <a:off x="8965905" y="-360808"/>
            <a:ext cx="1860851" cy="197625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9" name="Google Shape;401;p40">
            <a:extLst>
              <a:ext uri="{FF2B5EF4-FFF2-40B4-BE49-F238E27FC236}">
                <a16:creationId xmlns:a16="http://schemas.microsoft.com/office/drawing/2014/main" id="{1575BD1F-A7B8-5D02-884F-B66134A4E1A6}"/>
              </a:ext>
            </a:extLst>
          </p:cNvPr>
          <p:cNvSpPr/>
          <p:nvPr/>
        </p:nvSpPr>
        <p:spPr>
          <a:xfrm>
            <a:off x="384615" y="931041"/>
            <a:ext cx="528703" cy="482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5390C5B9-D03E-13B3-FBDA-85E46016E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50" y="3337180"/>
            <a:ext cx="2044725" cy="2044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>
            <a:spLocks noGrp="1"/>
          </p:cNvSpPr>
          <p:nvPr>
            <p:ph type="title"/>
          </p:nvPr>
        </p:nvSpPr>
        <p:spPr>
          <a:xfrm>
            <a:off x="951129" y="2570737"/>
            <a:ext cx="6266000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About the COE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320" name="Google Shape;320;p38"/>
          <p:cNvSpPr txBox="1">
            <a:spLocks noGrp="1"/>
          </p:cNvSpPr>
          <p:nvPr>
            <p:ph type="title" idx="2"/>
          </p:nvPr>
        </p:nvSpPr>
        <p:spPr>
          <a:xfrm>
            <a:off x="950967" y="827787"/>
            <a:ext cx="6266400" cy="188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02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323" name="Google Shape;323;p38"/>
          <p:cNvSpPr/>
          <p:nvPr/>
        </p:nvSpPr>
        <p:spPr>
          <a:xfrm>
            <a:off x="8413167" y="0"/>
            <a:ext cx="3778800" cy="4558000"/>
          </a:xfrm>
          <a:prstGeom prst="rect">
            <a:avLst/>
          </a:prstGeom>
          <a:solidFill>
            <a:srgbClr val="029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</a:endParaRPr>
          </a:p>
        </p:txBody>
      </p:sp>
      <p:grpSp>
        <p:nvGrpSpPr>
          <p:cNvPr id="324" name="Google Shape;324;p38"/>
          <p:cNvGrpSpPr/>
          <p:nvPr/>
        </p:nvGrpSpPr>
        <p:grpSpPr>
          <a:xfrm>
            <a:off x="8708810" y="1611566"/>
            <a:ext cx="574455" cy="3888349"/>
            <a:chOff x="3419800" y="255950"/>
            <a:chExt cx="762550" cy="5161525"/>
          </a:xfrm>
          <a:solidFill>
            <a:srgbClr val="002060"/>
          </a:solidFill>
        </p:grpSpPr>
        <p:sp>
          <p:nvSpPr>
            <p:cNvPr id="325" name="Google Shape;325;p38"/>
            <p:cNvSpPr/>
            <p:nvPr/>
          </p:nvSpPr>
          <p:spPr>
            <a:xfrm>
              <a:off x="3419800" y="927375"/>
              <a:ext cx="186200" cy="3689925"/>
            </a:xfrm>
            <a:custGeom>
              <a:avLst/>
              <a:gdLst/>
              <a:ahLst/>
              <a:cxnLst/>
              <a:rect l="l" t="t" r="r" b="b"/>
              <a:pathLst>
                <a:path w="7448" h="147597" fill="none" extrusionOk="0">
                  <a:moveTo>
                    <a:pt x="0" y="0"/>
                  </a:moveTo>
                  <a:lnTo>
                    <a:pt x="7447" y="0"/>
                  </a:lnTo>
                  <a:lnTo>
                    <a:pt x="7447" y="147596"/>
                  </a:lnTo>
                  <a:lnTo>
                    <a:pt x="0" y="147596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3800075" y="927375"/>
              <a:ext cx="382275" cy="3689925"/>
            </a:xfrm>
            <a:custGeom>
              <a:avLst/>
              <a:gdLst/>
              <a:ahLst/>
              <a:cxnLst/>
              <a:rect l="l" t="t" r="r" b="b"/>
              <a:pathLst>
                <a:path w="15291" h="147597" fill="none" extrusionOk="0">
                  <a:moveTo>
                    <a:pt x="15291" y="0"/>
                  </a:moveTo>
                  <a:lnTo>
                    <a:pt x="15291" y="80"/>
                  </a:lnTo>
                  <a:lnTo>
                    <a:pt x="7844" y="80"/>
                  </a:lnTo>
                  <a:lnTo>
                    <a:pt x="7844" y="147596"/>
                  </a:lnTo>
                  <a:lnTo>
                    <a:pt x="0" y="147596"/>
                  </a:lnTo>
                  <a:lnTo>
                    <a:pt x="15291" y="147596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3419800" y="685725"/>
              <a:ext cx="762550" cy="241675"/>
            </a:xfrm>
            <a:custGeom>
              <a:avLst/>
              <a:gdLst/>
              <a:ahLst/>
              <a:cxnLst/>
              <a:rect l="l" t="t" r="r" b="b"/>
              <a:pathLst>
                <a:path w="30502" h="9667" fill="none" extrusionOk="0">
                  <a:moveTo>
                    <a:pt x="0" y="1"/>
                  </a:moveTo>
                  <a:lnTo>
                    <a:pt x="30502" y="1"/>
                  </a:lnTo>
                  <a:lnTo>
                    <a:pt x="30502" y="9666"/>
                  </a:lnTo>
                  <a:lnTo>
                    <a:pt x="0" y="9666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3419800" y="927375"/>
              <a:ext cx="25" cy="2000"/>
            </a:xfrm>
            <a:custGeom>
              <a:avLst/>
              <a:gdLst/>
              <a:ahLst/>
              <a:cxnLst/>
              <a:rect l="l" t="t" r="r" b="b"/>
              <a:pathLst>
                <a:path w="1" h="80" fill="none" extrusionOk="0">
                  <a:moveTo>
                    <a:pt x="0" y="8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3419800" y="927375"/>
              <a:ext cx="762550" cy="2000"/>
            </a:xfrm>
            <a:custGeom>
              <a:avLst/>
              <a:gdLst/>
              <a:ahLst/>
              <a:cxnLst/>
              <a:rect l="l" t="t" r="r" b="b"/>
              <a:pathLst>
                <a:path w="30502" h="80" fill="none" extrusionOk="0">
                  <a:moveTo>
                    <a:pt x="7447" y="0"/>
                  </a:moveTo>
                  <a:lnTo>
                    <a:pt x="23055" y="0"/>
                  </a:lnTo>
                  <a:lnTo>
                    <a:pt x="23055" y="80"/>
                  </a:lnTo>
                  <a:lnTo>
                    <a:pt x="30502" y="80"/>
                  </a:lnTo>
                  <a:lnTo>
                    <a:pt x="3050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7447" y="8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3419800" y="4617275"/>
              <a:ext cx="762550" cy="578375"/>
            </a:xfrm>
            <a:custGeom>
              <a:avLst/>
              <a:gdLst/>
              <a:ahLst/>
              <a:cxnLst/>
              <a:rect l="l" t="t" r="r" b="b"/>
              <a:pathLst>
                <a:path w="30502" h="23135" fill="none" extrusionOk="0">
                  <a:moveTo>
                    <a:pt x="10775" y="23134"/>
                  </a:moveTo>
                  <a:lnTo>
                    <a:pt x="19252" y="23134"/>
                  </a:lnTo>
                  <a:lnTo>
                    <a:pt x="305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3419800" y="255950"/>
              <a:ext cx="762550" cy="431800"/>
            </a:xfrm>
            <a:custGeom>
              <a:avLst/>
              <a:gdLst/>
              <a:ahLst/>
              <a:cxnLst/>
              <a:rect l="l" t="t" r="r" b="b"/>
              <a:pathLst>
                <a:path w="30502" h="17272" fill="none" extrusionOk="0">
                  <a:moveTo>
                    <a:pt x="30502" y="15290"/>
                  </a:moveTo>
                  <a:cubicBezTo>
                    <a:pt x="30502" y="6813"/>
                    <a:pt x="23688" y="0"/>
                    <a:pt x="15211" y="0"/>
                  </a:cubicBezTo>
                  <a:lnTo>
                    <a:pt x="15211" y="0"/>
                  </a:lnTo>
                  <a:cubicBezTo>
                    <a:pt x="6814" y="0"/>
                    <a:pt x="0" y="6893"/>
                    <a:pt x="0" y="15290"/>
                  </a:cubicBezTo>
                  <a:lnTo>
                    <a:pt x="0" y="17271"/>
                  </a:lnTo>
                  <a:lnTo>
                    <a:pt x="30502" y="17271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3605975" y="4617275"/>
              <a:ext cx="194125" cy="25"/>
            </a:xfrm>
            <a:custGeom>
              <a:avLst/>
              <a:gdLst/>
              <a:ahLst/>
              <a:cxnLst/>
              <a:rect l="l" t="t" r="r" b="b"/>
              <a:pathLst>
                <a:path w="7765" h="1" fill="none" extrusionOk="0">
                  <a:moveTo>
                    <a:pt x="0" y="0"/>
                  </a:moveTo>
                  <a:lnTo>
                    <a:pt x="7764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3605975" y="929350"/>
              <a:ext cx="390200" cy="3687950"/>
            </a:xfrm>
            <a:custGeom>
              <a:avLst/>
              <a:gdLst/>
              <a:ahLst/>
              <a:cxnLst/>
              <a:rect l="l" t="t" r="r" b="b"/>
              <a:pathLst>
                <a:path w="15608" h="147518" fill="none" extrusionOk="0">
                  <a:moveTo>
                    <a:pt x="15608" y="1"/>
                  </a:moveTo>
                  <a:lnTo>
                    <a:pt x="0" y="1"/>
                  </a:lnTo>
                  <a:lnTo>
                    <a:pt x="0" y="147517"/>
                  </a:lnTo>
                  <a:lnTo>
                    <a:pt x="7764" y="147517"/>
                  </a:lnTo>
                  <a:lnTo>
                    <a:pt x="15608" y="147517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3605975" y="927375"/>
              <a:ext cx="390200" cy="2000"/>
            </a:xfrm>
            <a:custGeom>
              <a:avLst/>
              <a:gdLst/>
              <a:ahLst/>
              <a:cxnLst/>
              <a:rect l="l" t="t" r="r" b="b"/>
              <a:pathLst>
                <a:path w="15608" h="80" fill="none" extrusionOk="0">
                  <a:moveTo>
                    <a:pt x="0" y="0"/>
                  </a:moveTo>
                  <a:lnTo>
                    <a:pt x="15608" y="0"/>
                  </a:lnTo>
                  <a:lnTo>
                    <a:pt x="15608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3689150" y="5195625"/>
              <a:ext cx="211950" cy="221850"/>
            </a:xfrm>
            <a:custGeom>
              <a:avLst/>
              <a:gdLst/>
              <a:ahLst/>
              <a:cxnLst/>
              <a:rect l="l" t="t" r="r" b="b"/>
              <a:pathLst>
                <a:path w="8478" h="8874" extrusionOk="0">
                  <a:moveTo>
                    <a:pt x="1" y="0"/>
                  </a:moveTo>
                  <a:lnTo>
                    <a:pt x="4120" y="8873"/>
                  </a:lnTo>
                  <a:lnTo>
                    <a:pt x="8478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</p:grpSp>
      <p:sp>
        <p:nvSpPr>
          <p:cNvPr id="336" name="Google Shape;336;p38"/>
          <p:cNvSpPr/>
          <p:nvPr/>
        </p:nvSpPr>
        <p:spPr>
          <a:xfrm>
            <a:off x="170100" y="3309933"/>
            <a:ext cx="491600" cy="49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4646733" y="544433"/>
            <a:ext cx="1188000" cy="118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8" name="Google Shape;338;p38"/>
          <p:cNvSpPr/>
          <p:nvPr/>
        </p:nvSpPr>
        <p:spPr>
          <a:xfrm>
            <a:off x="11133033" y="5060917"/>
            <a:ext cx="578000" cy="5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37;p38">
            <a:extLst>
              <a:ext uri="{FF2B5EF4-FFF2-40B4-BE49-F238E27FC236}">
                <a16:creationId xmlns:a16="http://schemas.microsoft.com/office/drawing/2014/main" id="{E58DB3C0-BB1B-5EA4-33EB-3E53F1D8986D}"/>
              </a:ext>
            </a:extLst>
          </p:cNvPr>
          <p:cNvSpPr/>
          <p:nvPr/>
        </p:nvSpPr>
        <p:spPr>
          <a:xfrm>
            <a:off x="1456493" y="5670000"/>
            <a:ext cx="1188000" cy="11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6"/>
          <p:cNvSpPr txBox="1">
            <a:spLocks noGrp="1"/>
          </p:cNvSpPr>
          <p:nvPr>
            <p:ph type="title"/>
          </p:nvPr>
        </p:nvSpPr>
        <p:spPr>
          <a:xfrm>
            <a:off x="502233" y="234545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2060"/>
                </a:solidFill>
              </a:rPr>
              <a:t>Departments &amp; Degrees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785" name="Google Shape;785;p56"/>
          <p:cNvSpPr txBox="1"/>
          <p:nvPr/>
        </p:nvSpPr>
        <p:spPr>
          <a:xfrm>
            <a:off x="8057565" y="3344720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Leadership &amp; Policy Studies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86" name="Google Shape;786;p56"/>
          <p:cNvSpPr txBox="1"/>
          <p:nvPr/>
        </p:nvSpPr>
        <p:spPr>
          <a:xfrm>
            <a:off x="8057565" y="2502785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Higher &amp; Adult Education 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1" name="Google Shape;791;p56"/>
          <p:cNvSpPr txBox="1"/>
          <p:nvPr/>
        </p:nvSpPr>
        <p:spPr>
          <a:xfrm>
            <a:off x="8038767" y="1415317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LEAD</a:t>
            </a:r>
            <a:endParaRPr sz="26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3" name="Google Shape;793;p56"/>
          <p:cNvSpPr txBox="1"/>
          <p:nvPr/>
        </p:nvSpPr>
        <p:spPr>
          <a:xfrm>
            <a:off x="4837951" y="3068617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Integrated Early Childhood Education</a:t>
            </a:r>
            <a:endParaRPr sz="14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4" name="Google Shape;794;p56"/>
          <p:cNvSpPr txBox="1"/>
          <p:nvPr/>
        </p:nvSpPr>
        <p:spPr>
          <a:xfrm>
            <a:off x="4837951" y="2512192"/>
            <a:ext cx="2516000" cy="46737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Applied Behavioral Analysis 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5" name="Google Shape;795;p56"/>
          <p:cNvSpPr txBox="1"/>
          <p:nvPr/>
        </p:nvSpPr>
        <p:spPr>
          <a:xfrm>
            <a:off x="4837967" y="1415317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ICL</a:t>
            </a:r>
            <a:endParaRPr sz="2667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6" name="Google Shape;796;p56"/>
          <p:cNvSpPr txBox="1"/>
          <p:nvPr/>
        </p:nvSpPr>
        <p:spPr>
          <a:xfrm>
            <a:off x="4837951" y="3653032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Instruction &amp; Curriculum 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7" name="Google Shape;797;p56"/>
          <p:cNvSpPr txBox="1"/>
          <p:nvPr/>
        </p:nvSpPr>
        <p:spPr>
          <a:xfrm>
            <a:off x="1608928" y="3401163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7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Counseling Psychology</a:t>
            </a:r>
            <a:endParaRPr sz="17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8" name="Google Shape;798;p56"/>
          <p:cNvSpPr txBox="1"/>
          <p:nvPr/>
        </p:nvSpPr>
        <p:spPr>
          <a:xfrm>
            <a:off x="1608928" y="2559228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Counselor Education &amp; Supervision 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9" name="Google Shape;799;p56"/>
          <p:cNvSpPr txBox="1"/>
          <p:nvPr/>
        </p:nvSpPr>
        <p:spPr>
          <a:xfrm>
            <a:off x="1637167" y="1406851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b="1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CEPR</a:t>
            </a:r>
            <a:endParaRPr sz="3200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00" name="Google Shape;800;p56"/>
          <p:cNvSpPr txBox="1"/>
          <p:nvPr/>
        </p:nvSpPr>
        <p:spPr>
          <a:xfrm>
            <a:off x="1608928" y="4243099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Educational Psychology &amp; Research</a:t>
            </a:r>
            <a:endParaRPr sz="1600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" name="Google Shape;793;p56">
            <a:extLst>
              <a:ext uri="{FF2B5EF4-FFF2-40B4-BE49-F238E27FC236}">
                <a16:creationId xmlns:a16="http://schemas.microsoft.com/office/drawing/2014/main" id="{6877EFCA-811B-D286-8E24-892C96B29E0D}"/>
              </a:ext>
            </a:extLst>
          </p:cNvPr>
          <p:cNvSpPr txBox="1"/>
          <p:nvPr/>
        </p:nvSpPr>
        <p:spPr>
          <a:xfrm>
            <a:off x="4837951" y="4859492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Literacy Education 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" name="Google Shape;794;p56">
            <a:extLst>
              <a:ext uri="{FF2B5EF4-FFF2-40B4-BE49-F238E27FC236}">
                <a16:creationId xmlns:a16="http://schemas.microsoft.com/office/drawing/2014/main" id="{318E641D-1745-9FAF-B64D-225DEF47B3F2}"/>
              </a:ext>
            </a:extLst>
          </p:cNvPr>
          <p:cNvSpPr txBox="1"/>
          <p:nvPr/>
        </p:nvSpPr>
        <p:spPr>
          <a:xfrm>
            <a:off x="4837951" y="4256263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67" b="1" dirty="0">
                <a:solidFill>
                  <a:srgbClr val="002060"/>
                </a:solidFill>
                <a:latin typeface="Signika"/>
                <a:ea typeface="Signika"/>
                <a:cs typeface="Signika"/>
              </a:rPr>
              <a:t>Instructional Design &amp; Technology </a:t>
            </a:r>
          </a:p>
        </p:txBody>
      </p:sp>
      <p:sp>
        <p:nvSpPr>
          <p:cNvPr id="4" name="Google Shape;796;p56">
            <a:extLst>
              <a:ext uri="{FF2B5EF4-FFF2-40B4-BE49-F238E27FC236}">
                <a16:creationId xmlns:a16="http://schemas.microsoft.com/office/drawing/2014/main" id="{62A66B8D-157C-6B56-1BBA-35386490DDA0}"/>
              </a:ext>
            </a:extLst>
          </p:cNvPr>
          <p:cNvSpPr txBox="1"/>
          <p:nvPr/>
        </p:nvSpPr>
        <p:spPr>
          <a:xfrm>
            <a:off x="4837951" y="5462721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Special Education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" name="Google Shape;796;p56">
            <a:extLst>
              <a:ext uri="{FF2B5EF4-FFF2-40B4-BE49-F238E27FC236}">
                <a16:creationId xmlns:a16="http://schemas.microsoft.com/office/drawing/2014/main" id="{14DE9287-FF2F-1C88-258D-E5CF184B942E}"/>
              </a:ext>
            </a:extLst>
          </p:cNvPr>
          <p:cNvSpPr txBox="1"/>
          <p:nvPr/>
        </p:nvSpPr>
        <p:spPr>
          <a:xfrm>
            <a:off x="4837951" y="6065951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Social Studies Education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4C897-C29E-5441-74CB-5F983CDF9A38}"/>
              </a:ext>
            </a:extLst>
          </p:cNvPr>
          <p:cNvSpPr txBox="1"/>
          <p:nvPr/>
        </p:nvSpPr>
        <p:spPr>
          <a:xfrm>
            <a:off x="1595497" y="1910645"/>
            <a:ext cx="2509895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Department Chair: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Dr. Pam </a:t>
            </a:r>
            <a:r>
              <a:rPr lang="en-US" sz="1600" b="1" dirty="0" err="1">
                <a:solidFill>
                  <a:srgbClr val="002060"/>
                </a:solidFill>
                <a:latin typeface="Signika"/>
              </a:rPr>
              <a:t>Cogdal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10085-B0FB-019F-398B-28AE30A2DD58}"/>
              </a:ext>
            </a:extLst>
          </p:cNvPr>
          <p:cNvSpPr txBox="1"/>
          <p:nvPr/>
        </p:nvSpPr>
        <p:spPr>
          <a:xfrm>
            <a:off x="4803421" y="1910645"/>
            <a:ext cx="2603968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Department Chair: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Dr. Sandra Cooley-Nichols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FD8A3-E2AC-FDAE-9147-0376DE6A6C80}"/>
              </a:ext>
            </a:extLst>
          </p:cNvPr>
          <p:cNvSpPr txBox="1"/>
          <p:nvPr/>
        </p:nvSpPr>
        <p:spPr>
          <a:xfrm>
            <a:off x="8048978" y="1910645"/>
            <a:ext cx="2509895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Interim Department Chair: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Dr. Alison Happel-</a:t>
            </a:r>
            <a:r>
              <a:rPr lang="en-US" sz="1600" b="1" dirty="0" err="1">
                <a:solidFill>
                  <a:srgbClr val="002060"/>
                </a:solidFill>
                <a:latin typeface="Signika"/>
              </a:rPr>
              <a:t>Parkins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How</a:t>
            </a:r>
            <a:r>
              <a:rPr lang="en" dirty="0">
                <a:solidFill>
                  <a:srgbClr val="002060"/>
                </a:solidFill>
              </a:rPr>
              <a:t> to Resolve Issues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69" name="Google Shape;669;p51"/>
          <p:cNvSpPr txBox="1"/>
          <p:nvPr/>
        </p:nvSpPr>
        <p:spPr>
          <a:xfrm>
            <a:off x="5073184" y="5407900"/>
            <a:ext cx="2045632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-US" sz="1667" dirty="0">
              <a:solidFill>
                <a:schemeClr val="dk1"/>
              </a:solidFill>
              <a:latin typeface="Signika"/>
              <a:ea typeface="Signika"/>
              <a:cs typeface="Signika"/>
            </a:endParaRPr>
          </a:p>
        </p:txBody>
      </p:sp>
      <p:sp>
        <p:nvSpPr>
          <p:cNvPr id="670" name="Google Shape;670;p51"/>
          <p:cNvSpPr txBox="1"/>
          <p:nvPr/>
        </p:nvSpPr>
        <p:spPr>
          <a:xfrm>
            <a:off x="4566245" y="3950607"/>
            <a:ext cx="3550144" cy="86471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-US" sz="2400" b="1" dirty="0">
              <a:solidFill>
                <a:schemeClr val="dk1"/>
              </a:solidFill>
              <a:latin typeface="Signika"/>
            </a:endParaRPr>
          </a:p>
        </p:txBody>
      </p:sp>
      <p:cxnSp>
        <p:nvCxnSpPr>
          <p:cNvPr id="688" name="Google Shape;688;p51"/>
          <p:cNvCxnSpPr>
            <a:cxnSpLocks/>
          </p:cNvCxnSpPr>
          <p:nvPr/>
        </p:nvCxnSpPr>
        <p:spPr>
          <a:xfrm flipH="1" flipV="1">
            <a:off x="6104933" y="4797756"/>
            <a:ext cx="8999" cy="628075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670;p51">
            <a:extLst>
              <a:ext uri="{FF2B5EF4-FFF2-40B4-BE49-F238E27FC236}">
                <a16:creationId xmlns:a16="http://schemas.microsoft.com/office/drawing/2014/main" id="{7341C0A0-B8EF-FEC7-A134-F580B0791716}"/>
              </a:ext>
            </a:extLst>
          </p:cNvPr>
          <p:cNvSpPr txBox="1"/>
          <p:nvPr/>
        </p:nvSpPr>
        <p:spPr>
          <a:xfrm>
            <a:off x="4354891" y="3042971"/>
            <a:ext cx="3626075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-US" sz="2400" b="1" dirty="0">
              <a:solidFill>
                <a:schemeClr val="dk1"/>
              </a:solidFill>
              <a:latin typeface="Signika"/>
              <a:ea typeface="Signika"/>
            </a:endParaRPr>
          </a:p>
        </p:txBody>
      </p:sp>
      <p:cxnSp>
        <p:nvCxnSpPr>
          <p:cNvPr id="9" name="Google Shape;688;p51">
            <a:extLst>
              <a:ext uri="{FF2B5EF4-FFF2-40B4-BE49-F238E27FC236}">
                <a16:creationId xmlns:a16="http://schemas.microsoft.com/office/drawing/2014/main" id="{8C561F45-45AD-F501-333B-50A3059697A9}"/>
              </a:ext>
            </a:extLst>
          </p:cNvPr>
          <p:cNvCxnSpPr>
            <a:cxnSpLocks/>
          </p:cNvCxnSpPr>
          <p:nvPr/>
        </p:nvCxnSpPr>
        <p:spPr>
          <a:xfrm flipH="1" flipV="1">
            <a:off x="6104899" y="3556499"/>
            <a:ext cx="32" cy="386915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688;p51">
            <a:extLst>
              <a:ext uri="{FF2B5EF4-FFF2-40B4-BE49-F238E27FC236}">
                <a16:creationId xmlns:a16="http://schemas.microsoft.com/office/drawing/2014/main" id="{ADD4FF31-AE31-7186-6D95-66383FFEA54B}"/>
              </a:ext>
            </a:extLst>
          </p:cNvPr>
          <p:cNvCxnSpPr>
            <a:cxnSpLocks/>
          </p:cNvCxnSpPr>
          <p:nvPr/>
        </p:nvCxnSpPr>
        <p:spPr>
          <a:xfrm flipH="1" flipV="1">
            <a:off x="6095901" y="2411909"/>
            <a:ext cx="33" cy="628959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670;p51">
            <a:extLst>
              <a:ext uri="{FF2B5EF4-FFF2-40B4-BE49-F238E27FC236}">
                <a16:creationId xmlns:a16="http://schemas.microsoft.com/office/drawing/2014/main" id="{79DCD5BF-7926-ED2E-DD2B-649AF3282089}"/>
              </a:ext>
            </a:extLst>
          </p:cNvPr>
          <p:cNvSpPr txBox="1"/>
          <p:nvPr/>
        </p:nvSpPr>
        <p:spPr>
          <a:xfrm>
            <a:off x="4035039" y="1914205"/>
            <a:ext cx="4275184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-US" sz="2400" b="1" dirty="0">
              <a:solidFill>
                <a:schemeClr val="dk1"/>
              </a:solidFill>
              <a:latin typeface="Signika"/>
            </a:endParaRPr>
          </a:p>
        </p:txBody>
      </p:sp>
      <p:sp>
        <p:nvSpPr>
          <p:cNvPr id="15" name="Google Shape;299;p36">
            <a:extLst>
              <a:ext uri="{FF2B5EF4-FFF2-40B4-BE49-F238E27FC236}">
                <a16:creationId xmlns:a16="http://schemas.microsoft.com/office/drawing/2014/main" id="{B7273B1A-D175-73C8-912B-5314D8BE8BC3}"/>
              </a:ext>
            </a:extLst>
          </p:cNvPr>
          <p:cNvSpPr/>
          <p:nvPr/>
        </p:nvSpPr>
        <p:spPr>
          <a:xfrm>
            <a:off x="3172897" y="1816952"/>
            <a:ext cx="697200" cy="697200"/>
          </a:xfrm>
          <a:prstGeom prst="ellipse">
            <a:avLst/>
          </a:prstGeom>
          <a:solidFill>
            <a:srgbClr val="029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Kanit"/>
                <a:ea typeface="Kanit"/>
                <a:cs typeface="Kanit"/>
                <a:sym typeface="Kanit"/>
              </a:rPr>
              <a:t>01</a:t>
            </a:r>
            <a:endParaRPr sz="1600" b="1" dirty="0">
              <a:solidFill>
                <a:schemeClr val="bg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6" name="Google Shape;299;p36">
            <a:extLst>
              <a:ext uri="{FF2B5EF4-FFF2-40B4-BE49-F238E27FC236}">
                <a16:creationId xmlns:a16="http://schemas.microsoft.com/office/drawing/2014/main" id="{16A3910A-8813-8B68-3499-63C8CF43DC8D}"/>
              </a:ext>
            </a:extLst>
          </p:cNvPr>
          <p:cNvSpPr/>
          <p:nvPr/>
        </p:nvSpPr>
        <p:spPr>
          <a:xfrm>
            <a:off x="3520971" y="2944591"/>
            <a:ext cx="697200" cy="69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02</a:t>
            </a:r>
            <a:endParaRPr sz="1600" b="1" dirty="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7" name="Google Shape;299;p36">
            <a:extLst>
              <a:ext uri="{FF2B5EF4-FFF2-40B4-BE49-F238E27FC236}">
                <a16:creationId xmlns:a16="http://schemas.microsoft.com/office/drawing/2014/main" id="{5138AB20-2CF9-1EC9-8A2B-C08432A04ECC}"/>
              </a:ext>
            </a:extLst>
          </p:cNvPr>
          <p:cNvSpPr/>
          <p:nvPr/>
        </p:nvSpPr>
        <p:spPr>
          <a:xfrm>
            <a:off x="3753876" y="4100556"/>
            <a:ext cx="697200" cy="697200"/>
          </a:xfrm>
          <a:prstGeom prst="ellipse">
            <a:avLst/>
          </a:prstGeom>
          <a:solidFill>
            <a:srgbClr val="042CA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Kanit"/>
                <a:ea typeface="Kanit"/>
                <a:cs typeface="Kanit"/>
                <a:sym typeface="Kanit"/>
              </a:rPr>
              <a:t>03</a:t>
            </a:r>
            <a:endParaRPr sz="1600" b="1" dirty="0">
              <a:solidFill>
                <a:schemeClr val="bg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8" name="Google Shape;299;p36">
            <a:extLst>
              <a:ext uri="{FF2B5EF4-FFF2-40B4-BE49-F238E27FC236}">
                <a16:creationId xmlns:a16="http://schemas.microsoft.com/office/drawing/2014/main" id="{951A624A-9320-6607-7D80-93A0E929AD51}"/>
              </a:ext>
            </a:extLst>
          </p:cNvPr>
          <p:cNvSpPr/>
          <p:nvPr/>
        </p:nvSpPr>
        <p:spPr>
          <a:xfrm>
            <a:off x="4217119" y="5307612"/>
            <a:ext cx="697200" cy="69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04</a:t>
            </a:r>
            <a:endParaRPr sz="16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0" name="Google Shape;403;p40">
            <a:extLst>
              <a:ext uri="{FF2B5EF4-FFF2-40B4-BE49-F238E27FC236}">
                <a16:creationId xmlns:a16="http://schemas.microsoft.com/office/drawing/2014/main" id="{ECF149F2-2F8D-2B91-D52B-CDD5C2AED142}"/>
              </a:ext>
            </a:extLst>
          </p:cNvPr>
          <p:cNvSpPr/>
          <p:nvPr/>
        </p:nvSpPr>
        <p:spPr>
          <a:xfrm>
            <a:off x="9983904" y="5869871"/>
            <a:ext cx="1860851" cy="19762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" name="Google Shape;336;p38">
            <a:extLst>
              <a:ext uri="{FF2B5EF4-FFF2-40B4-BE49-F238E27FC236}">
                <a16:creationId xmlns:a16="http://schemas.microsoft.com/office/drawing/2014/main" id="{BB4A9A61-29AE-B863-6D6E-0DBB26450E0C}"/>
              </a:ext>
            </a:extLst>
          </p:cNvPr>
          <p:cNvSpPr/>
          <p:nvPr/>
        </p:nvSpPr>
        <p:spPr>
          <a:xfrm>
            <a:off x="10421917" y="837973"/>
            <a:ext cx="650240" cy="644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033350-2F05-7A4C-6C9B-2504B0D14187}"/>
              </a:ext>
            </a:extLst>
          </p:cNvPr>
          <p:cNvSpPr txBox="1"/>
          <p:nvPr/>
        </p:nvSpPr>
        <p:spPr>
          <a:xfrm>
            <a:off x="4276608" y="1956908"/>
            <a:ext cx="36576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C3772"/>
                </a:solidFill>
                <a:latin typeface="Signika"/>
              </a:rPr>
              <a:t>Instructor/Advisor</a:t>
            </a:r>
            <a:r>
              <a:rPr lang="en-US" sz="2400">
                <a:solidFill>
                  <a:srgbClr val="0C3772"/>
                </a:solidFill>
                <a:latin typeface="Signika"/>
              </a:rPr>
              <a:t>​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D8AB9-9FF9-EFFE-B4B2-CF0E7E248EEC}"/>
              </a:ext>
            </a:extLst>
          </p:cNvPr>
          <p:cNvSpPr txBox="1"/>
          <p:nvPr/>
        </p:nvSpPr>
        <p:spPr>
          <a:xfrm>
            <a:off x="4276165" y="3088342"/>
            <a:ext cx="3657600" cy="49244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C3772"/>
                </a:solidFill>
                <a:latin typeface="Signika"/>
              </a:rPr>
              <a:t>DEPARTMENT CHAIR</a:t>
            </a:r>
            <a:r>
              <a:rPr lang="en-US" sz="2400">
                <a:solidFill>
                  <a:srgbClr val="0C3772"/>
                </a:solidFill>
                <a:latin typeface="Signika"/>
              </a:rPr>
              <a:t>​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FCB34-50F9-9277-1118-2250D158D5FA}"/>
              </a:ext>
            </a:extLst>
          </p:cNvPr>
          <p:cNvSpPr txBox="1"/>
          <p:nvPr/>
        </p:nvSpPr>
        <p:spPr>
          <a:xfrm>
            <a:off x="4312023" y="3948953"/>
            <a:ext cx="3998199" cy="7591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C3772"/>
                </a:solidFill>
                <a:latin typeface="Signika"/>
                <a:cs typeface="Segoe UI"/>
              </a:rPr>
              <a:t>DEAN’S OFFICE </a:t>
            </a:r>
            <a:r>
              <a:rPr lang="en-US" sz="2400" dirty="0">
                <a:solidFill>
                  <a:srgbClr val="0C3772"/>
                </a:solidFill>
                <a:latin typeface="Signika"/>
                <a:cs typeface="Segoe UI"/>
              </a:rPr>
              <a:t>​</a:t>
            </a:r>
          </a:p>
          <a:p>
            <a:pPr algn="ctr"/>
            <a:r>
              <a:rPr lang="en-US" sz="1733" dirty="0">
                <a:solidFill>
                  <a:srgbClr val="0C3772"/>
                </a:solidFill>
                <a:latin typeface="Signika"/>
                <a:cs typeface="Segoe UI"/>
              </a:rPr>
              <a:t>College Director of Graduate Studies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DA67B-DF42-4056-0C65-69A53C7A2671}"/>
              </a:ext>
            </a:extLst>
          </p:cNvPr>
          <p:cNvSpPr txBox="1"/>
          <p:nvPr/>
        </p:nvSpPr>
        <p:spPr>
          <a:xfrm>
            <a:off x="4267200" y="5490883"/>
            <a:ext cx="3657600" cy="379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67" b="1">
                <a:solidFill>
                  <a:srgbClr val="0C3772"/>
                </a:solidFill>
                <a:latin typeface="Signika"/>
              </a:rPr>
              <a:t>GRADUATE SCHOOL</a:t>
            </a:r>
            <a:r>
              <a:rPr lang="en-US" sz="1667">
                <a:solidFill>
                  <a:srgbClr val="0C3772"/>
                </a:solidFill>
                <a:latin typeface="Signika"/>
              </a:rPr>
              <a:t>​​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933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-1318633" y="-461700"/>
            <a:ext cx="5670800" cy="5670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5050768" y="2493552"/>
            <a:ext cx="6266000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Campus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253" name="Google Shape;253;p34"/>
          <p:cNvSpPr txBox="1">
            <a:spLocks noGrp="1"/>
          </p:cNvSpPr>
          <p:nvPr>
            <p:ph type="title" idx="2"/>
          </p:nvPr>
        </p:nvSpPr>
        <p:spPr>
          <a:xfrm>
            <a:off x="4974733" y="848167"/>
            <a:ext cx="6266400" cy="1884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03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grpSp>
        <p:nvGrpSpPr>
          <p:cNvPr id="255" name="Google Shape;255;p34"/>
          <p:cNvGrpSpPr/>
          <p:nvPr/>
        </p:nvGrpSpPr>
        <p:grpSpPr>
          <a:xfrm flipH="1">
            <a:off x="1951418" y="1450352"/>
            <a:ext cx="3347053" cy="3347053"/>
            <a:chOff x="6807950" y="3072775"/>
            <a:chExt cx="2165350" cy="2165350"/>
          </a:xfrm>
        </p:grpSpPr>
        <p:sp>
          <p:nvSpPr>
            <p:cNvPr id="256" name="Google Shape;256;p34"/>
            <p:cNvSpPr/>
            <p:nvPr/>
          </p:nvSpPr>
          <p:spPr>
            <a:xfrm>
              <a:off x="6807950" y="3072775"/>
              <a:ext cx="1540825" cy="1536700"/>
            </a:xfrm>
            <a:custGeom>
              <a:avLst/>
              <a:gdLst/>
              <a:ahLst/>
              <a:cxnLst/>
              <a:rect l="l" t="t" r="r" b="b"/>
              <a:pathLst>
                <a:path w="61633" h="61468" fill="none" extrusionOk="0">
                  <a:moveTo>
                    <a:pt x="61632" y="30734"/>
                  </a:moveTo>
                  <a:cubicBezTo>
                    <a:pt x="61632" y="47827"/>
                    <a:pt x="47827" y="61468"/>
                    <a:pt x="30734" y="61468"/>
                  </a:cubicBezTo>
                  <a:cubicBezTo>
                    <a:pt x="13806" y="61468"/>
                    <a:pt x="1" y="47827"/>
                    <a:pt x="1" y="30734"/>
                  </a:cubicBezTo>
                  <a:cubicBezTo>
                    <a:pt x="1" y="13806"/>
                    <a:pt x="13806" y="0"/>
                    <a:pt x="30734" y="0"/>
                  </a:cubicBezTo>
                  <a:cubicBezTo>
                    <a:pt x="47827" y="0"/>
                    <a:pt x="61632" y="13806"/>
                    <a:pt x="61632" y="3073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6968200" y="3233000"/>
              <a:ext cx="1220325" cy="1220350"/>
            </a:xfrm>
            <a:custGeom>
              <a:avLst/>
              <a:gdLst/>
              <a:ahLst/>
              <a:cxnLst/>
              <a:rect l="l" t="t" r="r" b="b"/>
              <a:pathLst>
                <a:path w="48813" h="48814" fill="none" extrusionOk="0">
                  <a:moveTo>
                    <a:pt x="48813" y="24325"/>
                  </a:moveTo>
                  <a:cubicBezTo>
                    <a:pt x="48813" y="37802"/>
                    <a:pt x="37801" y="48814"/>
                    <a:pt x="24324" y="48814"/>
                  </a:cubicBezTo>
                  <a:cubicBezTo>
                    <a:pt x="10847" y="48814"/>
                    <a:pt x="0" y="37802"/>
                    <a:pt x="0" y="24325"/>
                  </a:cubicBezTo>
                  <a:cubicBezTo>
                    <a:pt x="0" y="10848"/>
                    <a:pt x="10847" y="1"/>
                    <a:pt x="24324" y="1"/>
                  </a:cubicBezTo>
                  <a:cubicBezTo>
                    <a:pt x="37801" y="1"/>
                    <a:pt x="48813" y="10848"/>
                    <a:pt x="48813" y="2432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8061125" y="4325950"/>
              <a:ext cx="912175" cy="912175"/>
            </a:xfrm>
            <a:custGeom>
              <a:avLst/>
              <a:gdLst/>
              <a:ahLst/>
              <a:cxnLst/>
              <a:rect l="l" t="t" r="r" b="b"/>
              <a:pathLst>
                <a:path w="36487" h="36487" fill="none" extrusionOk="0">
                  <a:moveTo>
                    <a:pt x="35172" y="35172"/>
                  </a:moveTo>
                  <a:lnTo>
                    <a:pt x="35172" y="35172"/>
                  </a:lnTo>
                  <a:cubicBezTo>
                    <a:pt x="33857" y="36487"/>
                    <a:pt x="31721" y="36487"/>
                    <a:pt x="30406" y="35172"/>
                  </a:cubicBezTo>
                  <a:lnTo>
                    <a:pt x="1" y="4767"/>
                  </a:lnTo>
                  <a:lnTo>
                    <a:pt x="4931" y="1"/>
                  </a:lnTo>
                  <a:lnTo>
                    <a:pt x="35172" y="30242"/>
                  </a:lnTo>
                  <a:cubicBezTo>
                    <a:pt x="36487" y="31556"/>
                    <a:pt x="36487" y="33857"/>
                    <a:pt x="35172" y="35172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</p:grpSp>
      <p:sp>
        <p:nvSpPr>
          <p:cNvPr id="259" name="Google Shape;259;p34"/>
          <p:cNvSpPr/>
          <p:nvPr/>
        </p:nvSpPr>
        <p:spPr>
          <a:xfrm>
            <a:off x="3457767" y="5933700"/>
            <a:ext cx="578000" cy="57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260;p34"/>
          <p:cNvSpPr/>
          <p:nvPr/>
        </p:nvSpPr>
        <p:spPr>
          <a:xfrm>
            <a:off x="6599267" y="-323300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261;p34"/>
          <p:cNvSpPr/>
          <p:nvPr/>
        </p:nvSpPr>
        <p:spPr>
          <a:xfrm>
            <a:off x="11738967" y="3516800"/>
            <a:ext cx="578000" cy="57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252;p34">
            <a:extLst>
              <a:ext uri="{FF2B5EF4-FFF2-40B4-BE49-F238E27FC236}">
                <a16:creationId xmlns:a16="http://schemas.microsoft.com/office/drawing/2014/main" id="{2438447B-2783-DBD3-78DE-46FB9F93484F}"/>
              </a:ext>
            </a:extLst>
          </p:cNvPr>
          <p:cNvSpPr txBox="1">
            <a:spLocks/>
          </p:cNvSpPr>
          <p:nvPr/>
        </p:nvSpPr>
        <p:spPr>
          <a:xfrm>
            <a:off x="5136803" y="3204741"/>
            <a:ext cx="6266000" cy="1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5200" b="1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 sz="6933" dirty="0">
                <a:solidFill>
                  <a:srgbClr val="002060"/>
                </a:solidFill>
              </a:rPr>
              <a:t>Resources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4BF81B-F317-9E61-1C31-70B7B083F897}"/>
              </a:ext>
            </a:extLst>
          </p:cNvPr>
          <p:cNvSpPr/>
          <p:nvPr/>
        </p:nvSpPr>
        <p:spPr>
          <a:xfrm>
            <a:off x="142240" y="5113008"/>
            <a:ext cx="741680" cy="833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9" name="Google Shape;569;p4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Campus Resources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504832" y="1523299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EMAIL</a:t>
            </a:r>
            <a:endParaRPr sz="26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504833" y="2204000"/>
            <a:ext cx="5113647" cy="1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</a:rPr>
              <a:t>All communication will be coming to your Memphis email address.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Ummail.Memphis.edu</a:t>
            </a:r>
            <a:endParaRPr sz="2133" dirty="0">
              <a:solidFill>
                <a:schemeClr val="bg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577" name="Google Shape;577;p49"/>
          <p:cNvSpPr/>
          <p:nvPr/>
        </p:nvSpPr>
        <p:spPr>
          <a:xfrm>
            <a:off x="6573522" y="2204000"/>
            <a:ext cx="5113647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All courses will have Canvas pages.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Student training is available on </a:t>
            </a: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4"/>
              </a:rPr>
              <a:t>UM3d</a:t>
            </a: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" name="Google Shape;575;p49">
            <a:extLst>
              <a:ext uri="{FF2B5EF4-FFF2-40B4-BE49-F238E27FC236}">
                <a16:creationId xmlns:a16="http://schemas.microsoft.com/office/drawing/2014/main" id="{2D50FF5A-DB61-44F8-ED2D-6AD5D44D9D49}"/>
              </a:ext>
            </a:extLst>
          </p:cNvPr>
          <p:cNvSpPr txBox="1"/>
          <p:nvPr/>
        </p:nvSpPr>
        <p:spPr>
          <a:xfrm>
            <a:off x="6573521" y="1523299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CANVAS</a:t>
            </a:r>
            <a:endParaRPr sz="26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" name="Google Shape;575;p49">
            <a:extLst>
              <a:ext uri="{FF2B5EF4-FFF2-40B4-BE49-F238E27FC236}">
                <a16:creationId xmlns:a16="http://schemas.microsoft.com/office/drawing/2014/main" id="{4DDDB973-C727-7CF8-B5FF-99A73804DBFA}"/>
              </a:ext>
            </a:extLst>
          </p:cNvPr>
          <p:cNvSpPr txBox="1"/>
          <p:nvPr/>
        </p:nvSpPr>
        <p:spPr>
          <a:xfrm>
            <a:off x="504832" y="3654467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LIBRARY</a:t>
            </a:r>
            <a:endParaRPr sz="21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" name="Google Shape;577;p49">
            <a:extLst>
              <a:ext uri="{FF2B5EF4-FFF2-40B4-BE49-F238E27FC236}">
                <a16:creationId xmlns:a16="http://schemas.microsoft.com/office/drawing/2014/main" id="{B8CFA68C-2B2B-1702-5002-7DA5EEEA22C6}"/>
              </a:ext>
            </a:extLst>
          </p:cNvPr>
          <p:cNvSpPr/>
          <p:nvPr/>
        </p:nvSpPr>
        <p:spPr>
          <a:xfrm>
            <a:off x="464009" y="4375533"/>
            <a:ext cx="5113647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Research Support</a:t>
            </a:r>
            <a:endParaRPr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Ask-A-Librarian</a:t>
            </a:r>
            <a:endParaRPr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5"/>
              </a:rPr>
              <a:t>Libraries</a:t>
            </a:r>
            <a:endParaRPr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5" name="Google Shape;575;p49">
            <a:extLst>
              <a:ext uri="{FF2B5EF4-FFF2-40B4-BE49-F238E27FC236}">
                <a16:creationId xmlns:a16="http://schemas.microsoft.com/office/drawing/2014/main" id="{79525969-5802-64B9-950F-51F53F062386}"/>
              </a:ext>
            </a:extLst>
          </p:cNvPr>
          <p:cNvSpPr txBox="1"/>
          <p:nvPr/>
        </p:nvSpPr>
        <p:spPr>
          <a:xfrm>
            <a:off x="6573521" y="3654467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WRITING CENTER</a:t>
            </a:r>
            <a:endParaRPr sz="21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" name="Google Shape;576;p49">
            <a:extLst>
              <a:ext uri="{FF2B5EF4-FFF2-40B4-BE49-F238E27FC236}">
                <a16:creationId xmlns:a16="http://schemas.microsoft.com/office/drawing/2014/main" id="{7F115B5D-A711-F616-E097-1F6BDCFD0F2C}"/>
              </a:ext>
            </a:extLst>
          </p:cNvPr>
          <p:cNvSpPr/>
          <p:nvPr/>
        </p:nvSpPr>
        <p:spPr>
          <a:xfrm>
            <a:off x="6573521" y="4375533"/>
            <a:ext cx="5113647" cy="1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</a:rPr>
              <a:t>Writing and APA Style support</a:t>
            </a:r>
            <a:endParaRPr lang="en-US" sz="2133" dirty="0">
              <a:solidFill>
                <a:schemeClr val="bg1"/>
              </a:solidFill>
              <a:latin typeface="Palanquin"/>
              <a:ea typeface="Palanquin"/>
              <a:cs typeface="Palanquin"/>
              <a:sym typeface="Palanquin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000" dirty="0">
                <a:solidFill>
                  <a:schemeClr val="bg1"/>
                </a:solidFill>
                <a:latin typeface="Palanquin"/>
                <a:ea typeface="Palanquin"/>
                <a:cs typeface="Palanquin"/>
                <a:sym typeface="Palanqui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 for Writing &amp; Communication</a:t>
            </a:r>
            <a:endParaRPr sz="2000" dirty="0">
              <a:solidFill>
                <a:schemeClr val="bg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9" name="Google Shape;260;p34">
            <a:extLst>
              <a:ext uri="{FF2B5EF4-FFF2-40B4-BE49-F238E27FC236}">
                <a16:creationId xmlns:a16="http://schemas.microsoft.com/office/drawing/2014/main" id="{EF927F08-4DDD-38A6-D3C8-7DA8482D8D0F}"/>
              </a:ext>
            </a:extLst>
          </p:cNvPr>
          <p:cNvSpPr/>
          <p:nvPr/>
        </p:nvSpPr>
        <p:spPr>
          <a:xfrm>
            <a:off x="4210079" y="-574751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567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CE426D428CEF499B332ADC3ADB3636" ma:contentTypeVersion="15" ma:contentTypeDescription="Create a new document." ma:contentTypeScope="" ma:versionID="d5670fe5eee56013501557789b0bfe9b">
  <xsd:schema xmlns:xsd="http://www.w3.org/2001/XMLSchema" xmlns:xs="http://www.w3.org/2001/XMLSchema" xmlns:p="http://schemas.microsoft.com/office/2006/metadata/properties" xmlns:ns1="http://schemas.microsoft.com/sharepoint/v3" xmlns:ns3="5f5b6d61-0e5f-41fd-8596-a1256f5a83b0" xmlns:ns4="f0b9717a-2b57-40f9-a089-7ad30d640f15" targetNamespace="http://schemas.microsoft.com/office/2006/metadata/properties" ma:root="true" ma:fieldsID="0fafd5109b26f213231d81ac1e83f87c" ns1:_="" ns3:_="" ns4:_="">
    <xsd:import namespace="http://schemas.microsoft.com/sharepoint/v3"/>
    <xsd:import namespace="5f5b6d61-0e5f-41fd-8596-a1256f5a83b0"/>
    <xsd:import namespace="f0b9717a-2b57-40f9-a089-7ad30d640f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b6d61-0e5f-41fd-8596-a1256f5a8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9717a-2b57-40f9-a089-7ad30d640f1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243F98-0DB6-429C-B636-B71317B0781E}">
  <ds:schemaRefs>
    <ds:schemaRef ds:uri="5f5b6d61-0e5f-41fd-8596-a1256f5a83b0"/>
    <ds:schemaRef ds:uri="f0b9717a-2b57-40f9-a089-7ad30d640f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205E05-923A-48FA-8557-BE3403A1005D}">
  <ds:schemaRefs>
    <ds:schemaRef ds:uri="5f5b6d61-0e5f-41fd-8596-a1256f5a83b0"/>
    <ds:schemaRef ds:uri="f0b9717a-2b57-40f9-a089-7ad30d640f1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59C2FC-A9BF-4951-8CA0-F55A639414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1030</Words>
  <Application>Microsoft Office PowerPoint</Application>
  <PresentationFormat>Widescreen</PresentationFormat>
  <Paragraphs>249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Kanit</vt:lpstr>
      <vt:lpstr>Palanquin</vt:lpstr>
      <vt:lpstr>Palanquin,Sans-Serif</vt:lpstr>
      <vt:lpstr>Segoe UI</vt:lpstr>
      <vt:lpstr>Signika</vt:lpstr>
      <vt:lpstr>Office Theme</vt:lpstr>
      <vt:lpstr>Orientation</vt:lpstr>
      <vt:lpstr>Schedule</vt:lpstr>
      <vt:lpstr>Welcome!</vt:lpstr>
      <vt:lpstr>Dean’s Office Contacts </vt:lpstr>
      <vt:lpstr>About the COE</vt:lpstr>
      <vt:lpstr>Departments &amp; Degrees</vt:lpstr>
      <vt:lpstr>How to Resolve Issues</vt:lpstr>
      <vt:lpstr>Campus</vt:lpstr>
      <vt:lpstr>Campus Resources </vt:lpstr>
      <vt:lpstr>Campus Resources </vt:lpstr>
      <vt:lpstr>COE</vt:lpstr>
      <vt:lpstr>COE Resources </vt:lpstr>
      <vt:lpstr>COE Resources </vt:lpstr>
      <vt:lpstr>COE Resources </vt:lpstr>
      <vt:lpstr>Advising</vt:lpstr>
      <vt:lpstr>Pin Clearance &amp; Permits </vt:lpstr>
      <vt:lpstr>05</vt:lpstr>
      <vt:lpstr>Doctoral Studies: A Journey</vt:lpstr>
      <vt:lpstr>General Guidelines Regarding Time limits</vt:lpstr>
      <vt:lpstr>First Semester</vt:lpstr>
      <vt:lpstr>Residency Research Project</vt:lpstr>
      <vt:lpstr>Comprehensive Examination (Comps)</vt:lpstr>
      <vt:lpstr>Dissertation</vt:lpstr>
      <vt:lpstr>Dissertation Milestones &amp; Process</vt:lpstr>
      <vt:lpstr>Keys to Success</vt:lpstr>
      <vt:lpstr>How to Get Involved</vt:lpstr>
      <vt:lpstr>Getting Involved</vt:lpstr>
      <vt:lpstr>Access to FREE NCFDD Membership 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Jazmine Patrice Phillips (jpphllp2)</dc:creator>
  <cp:lastModifiedBy>Thomas King</cp:lastModifiedBy>
  <cp:revision>3</cp:revision>
  <cp:lastPrinted>2023-08-15T20:48:37Z</cp:lastPrinted>
  <dcterms:created xsi:type="dcterms:W3CDTF">2019-11-18T15:59:31Z</dcterms:created>
  <dcterms:modified xsi:type="dcterms:W3CDTF">2024-07-15T15:45:25Z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0x01010059CE426D428CEF499B332ADC3ADB3636</vt:lpwstr>
  </property>
</Properties>
</file>