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media/image14.jpg" ContentType="image/jpg"/>
  <Override PartName="/ppt/media/image15.jpg" ContentType="image/jpg"/>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89"/>
  </p:notesMasterIdLst>
  <p:sldIdLst>
    <p:sldId id="256" r:id="rId4"/>
    <p:sldId id="258" r:id="rId5"/>
    <p:sldId id="259" r:id="rId6"/>
    <p:sldId id="260" r:id="rId7"/>
    <p:sldId id="274" r:id="rId8"/>
    <p:sldId id="282" r:id="rId9"/>
    <p:sldId id="275" r:id="rId10"/>
    <p:sldId id="278" r:id="rId11"/>
    <p:sldId id="283" r:id="rId12"/>
    <p:sldId id="292" r:id="rId13"/>
    <p:sldId id="294" r:id="rId14"/>
    <p:sldId id="295" r:id="rId15"/>
    <p:sldId id="293" r:id="rId16"/>
    <p:sldId id="291" r:id="rId17"/>
    <p:sldId id="296" r:id="rId18"/>
    <p:sldId id="297" r:id="rId19"/>
    <p:sldId id="284" r:id="rId20"/>
    <p:sldId id="285" r:id="rId21"/>
    <p:sldId id="286" r:id="rId22"/>
    <p:sldId id="287" r:id="rId23"/>
    <p:sldId id="289" r:id="rId24"/>
    <p:sldId id="298" r:id="rId25"/>
    <p:sldId id="261" r:id="rId26"/>
    <p:sldId id="317" r:id="rId27"/>
    <p:sldId id="1829" r:id="rId28"/>
    <p:sldId id="1827" r:id="rId29"/>
    <p:sldId id="1831" r:id="rId30"/>
    <p:sldId id="316" r:id="rId31"/>
    <p:sldId id="311" r:id="rId32"/>
    <p:sldId id="1832" r:id="rId33"/>
    <p:sldId id="1833" r:id="rId34"/>
    <p:sldId id="1834" r:id="rId35"/>
    <p:sldId id="1835" r:id="rId36"/>
    <p:sldId id="314" r:id="rId37"/>
    <p:sldId id="318" r:id="rId38"/>
    <p:sldId id="1821" r:id="rId39"/>
    <p:sldId id="1843" r:id="rId40"/>
    <p:sldId id="1844" r:id="rId41"/>
    <p:sldId id="1837" r:id="rId42"/>
    <p:sldId id="327" r:id="rId43"/>
    <p:sldId id="330" r:id="rId44"/>
    <p:sldId id="328" r:id="rId45"/>
    <p:sldId id="329" r:id="rId46"/>
    <p:sldId id="331" r:id="rId47"/>
    <p:sldId id="1840" r:id="rId48"/>
    <p:sldId id="1836" r:id="rId49"/>
    <p:sldId id="1839" r:id="rId50"/>
    <p:sldId id="542" r:id="rId51"/>
    <p:sldId id="489" r:id="rId52"/>
    <p:sldId id="543" r:id="rId53"/>
    <p:sldId id="1824" r:id="rId54"/>
    <p:sldId id="1825" r:id="rId55"/>
    <p:sldId id="1841" r:id="rId56"/>
    <p:sldId id="1822" r:id="rId57"/>
    <p:sldId id="1842" r:id="rId58"/>
    <p:sldId id="262" r:id="rId59"/>
    <p:sldId id="406" r:id="rId60"/>
    <p:sldId id="404" r:id="rId61"/>
    <p:sldId id="1849" r:id="rId62"/>
    <p:sldId id="402" r:id="rId63"/>
    <p:sldId id="403" r:id="rId64"/>
    <p:sldId id="1850" r:id="rId65"/>
    <p:sldId id="1846" r:id="rId66"/>
    <p:sldId id="264" r:id="rId67"/>
    <p:sldId id="1847" r:id="rId68"/>
    <p:sldId id="1848" r:id="rId69"/>
    <p:sldId id="263" r:id="rId70"/>
    <p:sldId id="265" r:id="rId71"/>
    <p:sldId id="266" r:id="rId72"/>
    <p:sldId id="267" r:id="rId73"/>
    <p:sldId id="268" r:id="rId74"/>
    <p:sldId id="269" r:id="rId75"/>
    <p:sldId id="270" r:id="rId76"/>
    <p:sldId id="271" r:id="rId77"/>
    <p:sldId id="272" r:id="rId78"/>
    <p:sldId id="273" r:id="rId79"/>
    <p:sldId id="299" r:id="rId80"/>
    <p:sldId id="300" r:id="rId81"/>
    <p:sldId id="301" r:id="rId82"/>
    <p:sldId id="302" r:id="rId83"/>
    <p:sldId id="303" r:id="rId84"/>
    <p:sldId id="304" r:id="rId85"/>
    <p:sldId id="305" r:id="rId86"/>
    <p:sldId id="306" r:id="rId87"/>
    <p:sldId id="307"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8" autoAdjust="0"/>
    <p:restoredTop sz="94660"/>
  </p:normalViewPr>
  <p:slideViewPr>
    <p:cSldViewPr snapToGrid="0">
      <p:cViewPr varScale="1">
        <p:scale>
          <a:sx n="72" d="100"/>
          <a:sy n="72" d="100"/>
        </p:scale>
        <p:origin x="78"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361165535964706E-2"/>
          <c:y val="2.1539726050612426E-2"/>
          <c:w val="0.84433887441939381"/>
          <c:h val="0.7912952433811099"/>
        </c:manualLayout>
      </c:layout>
      <c:barChart>
        <c:barDir val="col"/>
        <c:grouping val="clustered"/>
        <c:varyColors val="0"/>
        <c:ser>
          <c:idx val="0"/>
          <c:order val="0"/>
          <c:tx>
            <c:strRef>
              <c:f>'Nonresident Chart'!$B$15</c:f>
              <c:strCache>
                <c:ptCount val="1"/>
                <c:pt idx="0">
                  <c:v>Nonresident</c:v>
                </c:pt>
              </c:strCache>
            </c:strRef>
          </c:tx>
          <c:spPr>
            <a:solidFill>
              <a:srgbClr val="204279"/>
            </a:solidFill>
            <a:ln>
              <a:noFill/>
            </a:ln>
            <a:effectLst/>
          </c:spPr>
          <c:invertIfNegative val="0"/>
          <c:cat>
            <c:strRef>
              <c:f>'Nonresident Chart'!$C$14:$I$14</c:f>
              <c:strCache>
                <c:ptCount val="6"/>
                <c:pt idx="0">
                  <c:v>Fall 14</c:v>
                </c:pt>
                <c:pt idx="1">
                  <c:v>Fall 15</c:v>
                </c:pt>
                <c:pt idx="2">
                  <c:v>Fall 16</c:v>
                </c:pt>
                <c:pt idx="3">
                  <c:v>Fall 17</c:v>
                </c:pt>
                <c:pt idx="4">
                  <c:v>Fall 18</c:v>
                </c:pt>
                <c:pt idx="5">
                  <c:v>Fall 19</c:v>
                </c:pt>
              </c:strCache>
            </c:strRef>
          </c:cat>
          <c:val>
            <c:numRef>
              <c:f>'Nonresident Chart'!$C$15:$I$15</c:f>
              <c:numCache>
                <c:formatCode>#,##0</c:formatCode>
                <c:ptCount val="6"/>
                <c:pt idx="0">
                  <c:v>1203</c:v>
                </c:pt>
                <c:pt idx="1">
                  <c:v>1308</c:v>
                </c:pt>
                <c:pt idx="2">
                  <c:v>1472</c:v>
                </c:pt>
                <c:pt idx="3">
                  <c:v>1486</c:v>
                </c:pt>
                <c:pt idx="4">
                  <c:v>1412</c:v>
                </c:pt>
                <c:pt idx="5">
                  <c:v>2166</c:v>
                </c:pt>
              </c:numCache>
            </c:numRef>
          </c:val>
          <c:extLst>
            <c:ext xmlns:c16="http://schemas.microsoft.com/office/drawing/2014/chart" uri="{C3380CC4-5D6E-409C-BE32-E72D297353CC}">
              <c16:uniqueId val="{00000000-B9DF-42DD-A5FF-AEB060EFDD22}"/>
            </c:ext>
          </c:extLst>
        </c:ser>
        <c:dLbls>
          <c:showLegendKey val="0"/>
          <c:showVal val="0"/>
          <c:showCatName val="0"/>
          <c:showSerName val="0"/>
          <c:showPercent val="0"/>
          <c:showBubbleSize val="0"/>
        </c:dLbls>
        <c:gapWidth val="75"/>
        <c:overlap val="-27"/>
        <c:axId val="1935549439"/>
        <c:axId val="1742849983"/>
        <c:extLst>
          <c:ext xmlns:c15="http://schemas.microsoft.com/office/drawing/2012/chart" uri="{02D57815-91ED-43cb-92C2-25804820EDAC}">
            <c15:filteredBarSeries>
              <c15:ser>
                <c:idx val="1"/>
                <c:order val="1"/>
                <c:tx>
                  <c:strRef>
                    <c:extLst>
                      <c:ext uri="{02D57815-91ED-43cb-92C2-25804820EDAC}">
                        <c15:formulaRef>
                          <c15:sqref>'Nonresident Chart'!$B$16</c15:sqref>
                        </c15:formulaRef>
                      </c:ext>
                    </c:extLst>
                    <c:strCache>
                      <c:ptCount val="1"/>
                      <c:pt idx="0">
                        <c:v>Change</c:v>
                      </c:pt>
                    </c:strCache>
                  </c:strRef>
                </c:tx>
                <c:spPr>
                  <a:solidFill>
                    <a:schemeClr val="accent2"/>
                  </a:solidFill>
                  <a:ln>
                    <a:noFill/>
                  </a:ln>
                  <a:effectLst/>
                </c:spPr>
                <c:invertIfNegative val="0"/>
                <c:cat>
                  <c:strRef>
                    <c:extLst>
                      <c:ext uri="{02D57815-91ED-43cb-92C2-25804820EDAC}">
                        <c15:formulaRef>
                          <c15:sqref>'Nonresident Chart'!$C$14:$I$14</c15:sqref>
                        </c15:formulaRef>
                      </c:ext>
                    </c:extLst>
                    <c:strCache>
                      <c:ptCount val="6"/>
                      <c:pt idx="0">
                        <c:v>Fall 14</c:v>
                      </c:pt>
                      <c:pt idx="1">
                        <c:v>Fall 15</c:v>
                      </c:pt>
                      <c:pt idx="2">
                        <c:v>Fall 16</c:v>
                      </c:pt>
                      <c:pt idx="3">
                        <c:v>Fall 17</c:v>
                      </c:pt>
                      <c:pt idx="4">
                        <c:v>Fall 18</c:v>
                      </c:pt>
                      <c:pt idx="5">
                        <c:v>Fall 19</c:v>
                      </c:pt>
                    </c:strCache>
                  </c:strRef>
                </c:cat>
                <c:val>
                  <c:numRef>
                    <c:extLst>
                      <c:ext uri="{02D57815-91ED-43cb-92C2-25804820EDAC}">
                        <c15:formulaRef>
                          <c15:sqref>'Nonresident Chart'!$C$16:$I$16</c15:sqref>
                        </c15:formulaRef>
                      </c:ext>
                    </c:extLst>
                    <c:numCache>
                      <c:formatCode>#,##0</c:formatCode>
                      <c:ptCount val="6"/>
                      <c:pt idx="0">
                        <c:v>28</c:v>
                      </c:pt>
                      <c:pt idx="1">
                        <c:v>105</c:v>
                      </c:pt>
                      <c:pt idx="2">
                        <c:v>164</c:v>
                      </c:pt>
                      <c:pt idx="3">
                        <c:v>14</c:v>
                      </c:pt>
                      <c:pt idx="4">
                        <c:v>-74</c:v>
                      </c:pt>
                      <c:pt idx="5">
                        <c:v>754</c:v>
                      </c:pt>
                    </c:numCache>
                  </c:numRef>
                </c:val>
                <c:extLst>
                  <c:ext xmlns:c16="http://schemas.microsoft.com/office/drawing/2014/chart" uri="{C3380CC4-5D6E-409C-BE32-E72D297353CC}">
                    <c16:uniqueId val="{00000002-B9DF-42DD-A5FF-AEB060EFDD22}"/>
                  </c:ext>
                </c:extLst>
              </c15:ser>
            </c15:filteredBarSeries>
          </c:ext>
        </c:extLst>
      </c:barChart>
      <c:lineChart>
        <c:grouping val="standard"/>
        <c:varyColors val="0"/>
        <c:ser>
          <c:idx val="2"/>
          <c:order val="2"/>
          <c:tx>
            <c:strRef>
              <c:f>'Nonresident Chart'!$B$17</c:f>
              <c:strCache>
                <c:ptCount val="1"/>
                <c:pt idx="0">
                  <c:v>% Change</c:v>
                </c:pt>
              </c:strCache>
            </c:strRef>
          </c:tx>
          <c:spPr>
            <a:ln w="38100" cap="rnd">
              <a:solidFill>
                <a:schemeClr val="accent3"/>
              </a:solidFill>
              <a:round/>
            </a:ln>
            <a:effectLst/>
          </c:spPr>
          <c:marker>
            <c:symbol val="none"/>
          </c:marker>
          <c:cat>
            <c:strRef>
              <c:f>'Nonresident Chart'!$C$14:$I$14</c:f>
              <c:strCache>
                <c:ptCount val="6"/>
                <c:pt idx="0">
                  <c:v>Fall 14</c:v>
                </c:pt>
                <c:pt idx="1">
                  <c:v>Fall 15</c:v>
                </c:pt>
                <c:pt idx="2">
                  <c:v>Fall 16</c:v>
                </c:pt>
                <c:pt idx="3">
                  <c:v>Fall 17</c:v>
                </c:pt>
                <c:pt idx="4">
                  <c:v>Fall 18</c:v>
                </c:pt>
                <c:pt idx="5">
                  <c:v>Fall 19</c:v>
                </c:pt>
              </c:strCache>
            </c:strRef>
          </c:cat>
          <c:val>
            <c:numRef>
              <c:f>'Nonresident Chart'!$C$17:$I$17</c:f>
              <c:numCache>
                <c:formatCode>0.0%</c:formatCode>
                <c:ptCount val="6"/>
                <c:pt idx="0">
                  <c:v>2.3829787234042554E-2</c:v>
                </c:pt>
                <c:pt idx="1">
                  <c:v>8.7281795511221949E-2</c:v>
                </c:pt>
                <c:pt idx="2">
                  <c:v>0.12538226299694188</c:v>
                </c:pt>
                <c:pt idx="3">
                  <c:v>9.5108695652173919E-3</c:v>
                </c:pt>
                <c:pt idx="4">
                  <c:v>-4.9798115746971738E-2</c:v>
                </c:pt>
                <c:pt idx="5">
                  <c:v>0.53399433427762044</c:v>
                </c:pt>
              </c:numCache>
            </c:numRef>
          </c:val>
          <c:smooth val="0"/>
          <c:extLst>
            <c:ext xmlns:c16="http://schemas.microsoft.com/office/drawing/2014/chart" uri="{C3380CC4-5D6E-409C-BE32-E72D297353CC}">
              <c16:uniqueId val="{00000001-B9DF-42DD-A5FF-AEB060EFDD22}"/>
            </c:ext>
          </c:extLst>
        </c:ser>
        <c:dLbls>
          <c:showLegendKey val="0"/>
          <c:showVal val="0"/>
          <c:showCatName val="0"/>
          <c:showSerName val="0"/>
          <c:showPercent val="0"/>
          <c:showBubbleSize val="0"/>
        </c:dLbls>
        <c:marker val="1"/>
        <c:smooth val="0"/>
        <c:axId val="1935541039"/>
        <c:axId val="1742851647"/>
      </c:lineChart>
      <c:catAx>
        <c:axId val="1935549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742849983"/>
        <c:crosses val="autoZero"/>
        <c:auto val="1"/>
        <c:lblAlgn val="ctr"/>
        <c:lblOffset val="100"/>
        <c:noMultiLvlLbl val="0"/>
      </c:catAx>
      <c:valAx>
        <c:axId val="1742849983"/>
        <c:scaling>
          <c:orientation val="minMax"/>
          <c:max val="22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935549439"/>
        <c:crosses val="autoZero"/>
        <c:crossBetween val="between"/>
        <c:majorUnit val="400"/>
      </c:valAx>
      <c:valAx>
        <c:axId val="1742851647"/>
        <c:scaling>
          <c:orientation val="minMax"/>
        </c:scaling>
        <c:delete val="0"/>
        <c:axPos val="r"/>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935541039"/>
        <c:crosses val="max"/>
        <c:crossBetween val="between"/>
      </c:valAx>
      <c:catAx>
        <c:axId val="1935541039"/>
        <c:scaling>
          <c:orientation val="minMax"/>
        </c:scaling>
        <c:delete val="1"/>
        <c:axPos val="b"/>
        <c:numFmt formatCode="General" sourceLinked="1"/>
        <c:majorTickMark val="none"/>
        <c:minorTickMark val="none"/>
        <c:tickLblPos val="nextTo"/>
        <c:crossAx val="174285164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672678943619081E-2"/>
          <c:y val="0.13614791693643469"/>
          <c:w val="0.83468491107434573"/>
          <c:h val="0.65240801194021714"/>
        </c:manualLayout>
      </c:layout>
      <c:barChart>
        <c:barDir val="col"/>
        <c:grouping val="stacked"/>
        <c:varyColors val="0"/>
        <c:ser>
          <c:idx val="0"/>
          <c:order val="0"/>
          <c:tx>
            <c:strRef>
              <c:f>'[THEC Tuition Data from Fall Commission meetings.xlsx]Charts'!$D$15</c:f>
              <c:strCache>
                <c:ptCount val="1"/>
                <c:pt idx="0">
                  <c:v>2014-15</c:v>
                </c:pt>
              </c:strCache>
              <c:extLst xmlns:c15="http://schemas.microsoft.com/office/drawing/2012/chart"/>
            </c:strRef>
          </c:tx>
          <c:spPr>
            <a:solidFill>
              <a:schemeClr val="accent1"/>
            </a:solidFill>
            <a:ln>
              <a:noFill/>
            </a:ln>
            <a:effectLst/>
          </c:spPr>
          <c:invertIfNegative val="0"/>
          <c:cat>
            <c:strRef>
              <c:f>'[THEC Tuition Data from Fall Commission meetings.xlsx]Charts'!$B$16:$B$24</c:f>
              <c:strCache>
                <c:ptCount val="9"/>
                <c:pt idx="0">
                  <c:v>APSU</c:v>
                </c:pt>
                <c:pt idx="1">
                  <c:v>ETSU</c:v>
                </c:pt>
                <c:pt idx="2">
                  <c:v>MTSU</c:v>
                </c:pt>
                <c:pt idx="3">
                  <c:v>TSU</c:v>
                </c:pt>
                <c:pt idx="4">
                  <c:v>TTU</c:v>
                </c:pt>
                <c:pt idx="5">
                  <c:v>UM</c:v>
                </c:pt>
                <c:pt idx="6">
                  <c:v>UTC</c:v>
                </c:pt>
                <c:pt idx="7">
                  <c:v>UTK *</c:v>
                </c:pt>
                <c:pt idx="8">
                  <c:v>UTM **</c:v>
                </c:pt>
              </c:strCache>
              <c:extLst xmlns:c15="http://schemas.microsoft.com/office/drawing/2012/chart"/>
            </c:strRef>
          </c:cat>
          <c:val>
            <c:numRef>
              <c:f>'[THEC Tuition Data from Fall Commission meetings.xlsx]Charts'!$D$16:$D$24</c:f>
              <c:numCache>
                <c:formatCode>_(* #,##0_);_(* \(#,##0\);_(* "-"??_);_(@_)</c:formatCode>
                <c:ptCount val="9"/>
                <c:pt idx="0">
                  <c:v>324</c:v>
                </c:pt>
                <c:pt idx="1">
                  <c:v>432</c:v>
                </c:pt>
                <c:pt idx="2">
                  <c:v>330</c:v>
                </c:pt>
                <c:pt idx="3">
                  <c:v>354</c:v>
                </c:pt>
                <c:pt idx="4">
                  <c:v>346</c:v>
                </c:pt>
                <c:pt idx="5">
                  <c:v>0</c:v>
                </c:pt>
                <c:pt idx="6">
                  <c:v>365</c:v>
                </c:pt>
                <c:pt idx="7">
                  <c:v>0</c:v>
                </c:pt>
                <c:pt idx="8">
                  <c:v>0</c:v>
                </c:pt>
              </c:numCache>
              <c:extLst xmlns:c15="http://schemas.microsoft.com/office/drawing/2012/chart"/>
            </c:numRef>
          </c:val>
          <c:extLst xmlns:c15="http://schemas.microsoft.com/office/drawing/2012/chart">
            <c:ext xmlns:c16="http://schemas.microsoft.com/office/drawing/2014/chart" uri="{C3380CC4-5D6E-409C-BE32-E72D297353CC}">
              <c16:uniqueId val="{00000000-167C-F740-B8C5-F2786175893F}"/>
            </c:ext>
          </c:extLst>
        </c:ser>
        <c:ser>
          <c:idx val="1"/>
          <c:order val="1"/>
          <c:tx>
            <c:strRef>
              <c:f>'[THEC Tuition Data from Fall Commission meetings.xlsx]Charts'!$E$15</c:f>
              <c:strCache>
                <c:ptCount val="1"/>
                <c:pt idx="0">
                  <c:v>2015-16</c:v>
                </c:pt>
              </c:strCache>
            </c:strRef>
          </c:tx>
          <c:spPr>
            <a:solidFill>
              <a:srgbClr val="002060"/>
            </a:solidFill>
            <a:ln>
              <a:noFill/>
            </a:ln>
            <a:effectLst/>
          </c:spPr>
          <c:invertIfNegative val="0"/>
          <c:cat>
            <c:strRef>
              <c:f>'[THEC Tuition Data from Fall Commission meetings.xlsx]Charts'!$B$16:$B$24</c:f>
              <c:strCache>
                <c:ptCount val="9"/>
                <c:pt idx="0">
                  <c:v>APSU</c:v>
                </c:pt>
                <c:pt idx="1">
                  <c:v>ETSU</c:v>
                </c:pt>
                <c:pt idx="2">
                  <c:v>MTSU</c:v>
                </c:pt>
                <c:pt idx="3">
                  <c:v>TSU</c:v>
                </c:pt>
                <c:pt idx="4">
                  <c:v>TTU</c:v>
                </c:pt>
                <c:pt idx="5">
                  <c:v>UM</c:v>
                </c:pt>
                <c:pt idx="6">
                  <c:v>UTC</c:v>
                </c:pt>
                <c:pt idx="7">
                  <c:v>UTK *</c:v>
                </c:pt>
                <c:pt idx="8">
                  <c:v>UTM **</c:v>
                </c:pt>
              </c:strCache>
            </c:strRef>
          </c:cat>
          <c:val>
            <c:numRef>
              <c:f>'[THEC Tuition Data from Fall Commission meetings.xlsx]Charts'!$E$16:$E$24</c:f>
              <c:numCache>
                <c:formatCode>_(* #,##0_);_(* \(#,##0\);_(* "-"??_);_(@_)</c:formatCode>
                <c:ptCount val="9"/>
                <c:pt idx="0">
                  <c:v>150</c:v>
                </c:pt>
                <c:pt idx="1">
                  <c:v>198</c:v>
                </c:pt>
                <c:pt idx="2">
                  <c:v>204</c:v>
                </c:pt>
                <c:pt idx="3">
                  <c:v>180</c:v>
                </c:pt>
                <c:pt idx="4">
                  <c:v>740</c:v>
                </c:pt>
                <c:pt idx="5">
                  <c:v>276</c:v>
                </c:pt>
                <c:pt idx="6">
                  <c:v>194</c:v>
                </c:pt>
                <c:pt idx="7">
                  <c:v>845</c:v>
                </c:pt>
                <c:pt idx="8">
                  <c:v>380</c:v>
                </c:pt>
              </c:numCache>
            </c:numRef>
          </c:val>
          <c:extLst>
            <c:ext xmlns:c16="http://schemas.microsoft.com/office/drawing/2014/chart" uri="{C3380CC4-5D6E-409C-BE32-E72D297353CC}">
              <c16:uniqueId val="{00000001-167C-F740-B8C5-F2786175893F}"/>
            </c:ext>
          </c:extLst>
        </c:ser>
        <c:ser>
          <c:idx val="2"/>
          <c:order val="2"/>
          <c:tx>
            <c:strRef>
              <c:f>'[THEC Tuition Data from Fall Commission meetings.xlsx]Charts'!$F$15</c:f>
              <c:strCache>
                <c:ptCount val="1"/>
                <c:pt idx="0">
                  <c:v>2016-17</c:v>
                </c:pt>
              </c:strCache>
            </c:strRef>
          </c:tx>
          <c:spPr>
            <a:solidFill>
              <a:schemeClr val="accent3"/>
            </a:solidFill>
            <a:ln>
              <a:noFill/>
            </a:ln>
            <a:effectLst/>
          </c:spPr>
          <c:invertIfNegative val="0"/>
          <c:cat>
            <c:strRef>
              <c:f>'[THEC Tuition Data from Fall Commission meetings.xlsx]Charts'!$B$16:$B$24</c:f>
              <c:strCache>
                <c:ptCount val="9"/>
                <c:pt idx="0">
                  <c:v>APSU</c:v>
                </c:pt>
                <c:pt idx="1">
                  <c:v>ETSU</c:v>
                </c:pt>
                <c:pt idx="2">
                  <c:v>MTSU</c:v>
                </c:pt>
                <c:pt idx="3">
                  <c:v>TSU</c:v>
                </c:pt>
                <c:pt idx="4">
                  <c:v>TTU</c:v>
                </c:pt>
                <c:pt idx="5">
                  <c:v>UM</c:v>
                </c:pt>
                <c:pt idx="6">
                  <c:v>UTC</c:v>
                </c:pt>
                <c:pt idx="7">
                  <c:v>UTK *</c:v>
                </c:pt>
                <c:pt idx="8">
                  <c:v>UTM **</c:v>
                </c:pt>
              </c:strCache>
            </c:strRef>
          </c:cat>
          <c:val>
            <c:numRef>
              <c:f>'[THEC Tuition Data from Fall Commission meetings.xlsx]Charts'!$F$16:$F$24</c:f>
              <c:numCache>
                <c:formatCode>_(* #,##0_);_(* \(#,##0\);_(* "-"??_);_(@_)</c:formatCode>
                <c:ptCount val="9"/>
                <c:pt idx="0">
                  <c:v>174</c:v>
                </c:pt>
                <c:pt idx="1">
                  <c:v>174</c:v>
                </c:pt>
                <c:pt idx="2">
                  <c:v>174</c:v>
                </c:pt>
                <c:pt idx="3">
                  <c:v>151</c:v>
                </c:pt>
                <c:pt idx="4">
                  <c:v>198</c:v>
                </c:pt>
                <c:pt idx="5">
                  <c:v>174</c:v>
                </c:pt>
                <c:pt idx="6">
                  <c:v>144</c:v>
                </c:pt>
                <c:pt idx="7">
                  <c:v>1365</c:v>
                </c:pt>
                <c:pt idx="8">
                  <c:v>659</c:v>
                </c:pt>
              </c:numCache>
            </c:numRef>
          </c:val>
          <c:extLst>
            <c:ext xmlns:c16="http://schemas.microsoft.com/office/drawing/2014/chart" uri="{C3380CC4-5D6E-409C-BE32-E72D297353CC}">
              <c16:uniqueId val="{00000002-167C-F740-B8C5-F2786175893F}"/>
            </c:ext>
          </c:extLst>
        </c:ser>
        <c:ser>
          <c:idx val="3"/>
          <c:order val="3"/>
          <c:tx>
            <c:strRef>
              <c:f>'[THEC Tuition Data from Fall Commission meetings.xlsx]Charts'!$G$15</c:f>
              <c:strCache>
                <c:ptCount val="1"/>
                <c:pt idx="0">
                  <c:v>2017-18</c:v>
                </c:pt>
              </c:strCache>
            </c:strRef>
          </c:tx>
          <c:spPr>
            <a:solidFill>
              <a:schemeClr val="accent4"/>
            </a:solidFill>
            <a:ln>
              <a:noFill/>
            </a:ln>
            <a:effectLst/>
          </c:spPr>
          <c:invertIfNegative val="0"/>
          <c:cat>
            <c:strRef>
              <c:f>'[THEC Tuition Data from Fall Commission meetings.xlsx]Charts'!$B$16:$B$24</c:f>
              <c:strCache>
                <c:ptCount val="9"/>
                <c:pt idx="0">
                  <c:v>APSU</c:v>
                </c:pt>
                <c:pt idx="1">
                  <c:v>ETSU</c:v>
                </c:pt>
                <c:pt idx="2">
                  <c:v>MTSU</c:v>
                </c:pt>
                <c:pt idx="3">
                  <c:v>TSU</c:v>
                </c:pt>
                <c:pt idx="4">
                  <c:v>TTU</c:v>
                </c:pt>
                <c:pt idx="5">
                  <c:v>UM</c:v>
                </c:pt>
                <c:pt idx="6">
                  <c:v>UTC</c:v>
                </c:pt>
                <c:pt idx="7">
                  <c:v>UTK *</c:v>
                </c:pt>
                <c:pt idx="8">
                  <c:v>UTM **</c:v>
                </c:pt>
              </c:strCache>
            </c:strRef>
          </c:cat>
          <c:val>
            <c:numRef>
              <c:f>'[THEC Tuition Data from Fall Commission meetings.xlsx]Charts'!$G$16:$G$24</c:f>
              <c:numCache>
                <c:formatCode>_(* #,##0_);_(* \(#,##0\);_(* "-"??_);_(@_)</c:formatCode>
                <c:ptCount val="9"/>
                <c:pt idx="0">
                  <c:v>174</c:v>
                </c:pt>
                <c:pt idx="1">
                  <c:v>222</c:v>
                </c:pt>
                <c:pt idx="2">
                  <c:v>246</c:v>
                </c:pt>
                <c:pt idx="3">
                  <c:v>197</c:v>
                </c:pt>
                <c:pt idx="4">
                  <c:v>276</c:v>
                </c:pt>
                <c:pt idx="5">
                  <c:v>204</c:v>
                </c:pt>
                <c:pt idx="6">
                  <c:v>120</c:v>
                </c:pt>
                <c:pt idx="7">
                  <c:v>252</c:v>
                </c:pt>
                <c:pt idx="8">
                  <c:v>134</c:v>
                </c:pt>
              </c:numCache>
            </c:numRef>
          </c:val>
          <c:extLst>
            <c:ext xmlns:c16="http://schemas.microsoft.com/office/drawing/2014/chart" uri="{C3380CC4-5D6E-409C-BE32-E72D297353CC}">
              <c16:uniqueId val="{00000003-167C-F740-B8C5-F2786175893F}"/>
            </c:ext>
          </c:extLst>
        </c:ser>
        <c:ser>
          <c:idx val="4"/>
          <c:order val="4"/>
          <c:tx>
            <c:strRef>
              <c:f>'[THEC Tuition Data from Fall Commission meetings.xlsx]Charts'!$H$15</c:f>
              <c:strCache>
                <c:ptCount val="1"/>
                <c:pt idx="0">
                  <c:v>2018-19</c:v>
                </c:pt>
              </c:strCache>
            </c:strRef>
          </c:tx>
          <c:spPr>
            <a:solidFill>
              <a:schemeClr val="accent5"/>
            </a:solidFill>
            <a:ln>
              <a:noFill/>
            </a:ln>
            <a:effectLst/>
          </c:spPr>
          <c:invertIfNegative val="0"/>
          <c:cat>
            <c:strRef>
              <c:f>'[THEC Tuition Data from Fall Commission meetings.xlsx]Charts'!$B$16:$B$24</c:f>
              <c:strCache>
                <c:ptCount val="9"/>
                <c:pt idx="0">
                  <c:v>APSU</c:v>
                </c:pt>
                <c:pt idx="1">
                  <c:v>ETSU</c:v>
                </c:pt>
                <c:pt idx="2">
                  <c:v>MTSU</c:v>
                </c:pt>
                <c:pt idx="3">
                  <c:v>TSU</c:v>
                </c:pt>
                <c:pt idx="4">
                  <c:v>TTU</c:v>
                </c:pt>
                <c:pt idx="5">
                  <c:v>UM</c:v>
                </c:pt>
                <c:pt idx="6">
                  <c:v>UTC</c:v>
                </c:pt>
                <c:pt idx="7">
                  <c:v>UTK *</c:v>
                </c:pt>
                <c:pt idx="8">
                  <c:v>UTM **</c:v>
                </c:pt>
              </c:strCache>
            </c:strRef>
          </c:cat>
          <c:val>
            <c:numRef>
              <c:f>'[THEC Tuition Data from Fall Commission meetings.xlsx]Charts'!$H$16:$H$24</c:f>
              <c:numCache>
                <c:formatCode>_(* #,##0_);_(* \(#,##0\);_(* "-"??_);_(@_)</c:formatCode>
                <c:ptCount val="9"/>
                <c:pt idx="0">
                  <c:v>192</c:v>
                </c:pt>
                <c:pt idx="1">
                  <c:v>198</c:v>
                </c:pt>
                <c:pt idx="2">
                  <c:v>204</c:v>
                </c:pt>
                <c:pt idx="3">
                  <c:v>174</c:v>
                </c:pt>
                <c:pt idx="4">
                  <c:v>204</c:v>
                </c:pt>
                <c:pt idx="5">
                  <c:v>0</c:v>
                </c:pt>
                <c:pt idx="6">
                  <c:v>0</c:v>
                </c:pt>
                <c:pt idx="7">
                  <c:v>0</c:v>
                </c:pt>
                <c:pt idx="8">
                  <c:v>225</c:v>
                </c:pt>
              </c:numCache>
            </c:numRef>
          </c:val>
          <c:extLst>
            <c:ext xmlns:c16="http://schemas.microsoft.com/office/drawing/2014/chart" uri="{C3380CC4-5D6E-409C-BE32-E72D297353CC}">
              <c16:uniqueId val="{00000004-167C-F740-B8C5-F2786175893F}"/>
            </c:ext>
          </c:extLst>
        </c:ser>
        <c:ser>
          <c:idx val="5"/>
          <c:order val="5"/>
          <c:tx>
            <c:strRef>
              <c:f>'[THEC Tuition Data from Fall Commission meetings.xlsx]Charts'!$I$15</c:f>
              <c:strCache>
                <c:ptCount val="1"/>
                <c:pt idx="0">
                  <c:v>2019-20</c:v>
                </c:pt>
              </c:strCache>
            </c:strRef>
          </c:tx>
          <c:spPr>
            <a:solidFill>
              <a:schemeClr val="accent6"/>
            </a:solidFill>
            <a:ln>
              <a:noFill/>
            </a:ln>
            <a:effectLst/>
          </c:spPr>
          <c:invertIfNegative val="0"/>
          <c:cat>
            <c:strRef>
              <c:f>'[THEC Tuition Data from Fall Commission meetings.xlsx]Charts'!$B$16:$B$24</c:f>
              <c:strCache>
                <c:ptCount val="9"/>
                <c:pt idx="0">
                  <c:v>APSU</c:v>
                </c:pt>
                <c:pt idx="1">
                  <c:v>ETSU</c:v>
                </c:pt>
                <c:pt idx="2">
                  <c:v>MTSU</c:v>
                </c:pt>
                <c:pt idx="3">
                  <c:v>TSU</c:v>
                </c:pt>
                <c:pt idx="4">
                  <c:v>TTU</c:v>
                </c:pt>
                <c:pt idx="5">
                  <c:v>UM</c:v>
                </c:pt>
                <c:pt idx="6">
                  <c:v>UTC</c:v>
                </c:pt>
                <c:pt idx="7">
                  <c:v>UTK *</c:v>
                </c:pt>
                <c:pt idx="8">
                  <c:v>UTM **</c:v>
                </c:pt>
              </c:strCache>
            </c:strRef>
          </c:cat>
          <c:val>
            <c:numRef>
              <c:f>'[THEC Tuition Data from Fall Commission meetings.xlsx]Charts'!$I$16:$I$24</c:f>
              <c:numCache>
                <c:formatCode>_(* #,##0_);_(* \(#,##0\);_(* "-"??_);_(@_)</c:formatCode>
                <c:ptCount val="9"/>
                <c:pt idx="0">
                  <c:v>156</c:v>
                </c:pt>
                <c:pt idx="1">
                  <c:v>150</c:v>
                </c:pt>
                <c:pt idx="2">
                  <c:v>174</c:v>
                </c:pt>
                <c:pt idx="3">
                  <c:v>126</c:v>
                </c:pt>
                <c:pt idx="4">
                  <c:v>180</c:v>
                </c:pt>
                <c:pt idx="5">
                  <c:v>144</c:v>
                </c:pt>
                <c:pt idx="6">
                  <c:v>172</c:v>
                </c:pt>
                <c:pt idx="7">
                  <c:v>20</c:v>
                </c:pt>
                <c:pt idx="8">
                  <c:v>480</c:v>
                </c:pt>
              </c:numCache>
            </c:numRef>
          </c:val>
          <c:extLst>
            <c:ext xmlns:c16="http://schemas.microsoft.com/office/drawing/2014/chart" uri="{C3380CC4-5D6E-409C-BE32-E72D297353CC}">
              <c16:uniqueId val="{00000005-167C-F740-B8C5-F2786175893F}"/>
            </c:ext>
          </c:extLst>
        </c:ser>
        <c:dLbls>
          <c:showLegendKey val="0"/>
          <c:showVal val="0"/>
          <c:showCatName val="0"/>
          <c:showSerName val="0"/>
          <c:showPercent val="0"/>
          <c:showBubbleSize val="0"/>
        </c:dLbls>
        <c:gapWidth val="60"/>
        <c:overlap val="100"/>
        <c:axId val="204921392"/>
        <c:axId val="207605616"/>
        <c:extLst/>
      </c:barChart>
      <c:scatterChart>
        <c:scatterStyle val="lineMarker"/>
        <c:varyColors val="0"/>
        <c:ser>
          <c:idx val="6"/>
          <c:order val="6"/>
          <c:tx>
            <c:strRef>
              <c:f>'[THEC Tuition Data from Fall Commission meetings.xlsx]Charts'!$J$15</c:f>
              <c:strCache>
                <c:ptCount val="1"/>
                <c:pt idx="0">
                  <c:v>Average % Increase</c:v>
                </c:pt>
              </c:strCache>
            </c:strRef>
          </c:tx>
          <c:spPr>
            <a:ln w="25400" cap="rnd">
              <a:noFill/>
              <a:round/>
            </a:ln>
            <a:effectLst/>
          </c:spPr>
          <c:marker>
            <c:symbol val="circle"/>
            <c:size val="5"/>
            <c:spPr>
              <a:solidFill>
                <a:schemeClr val="accent4"/>
              </a:solidFill>
              <a:ln w="381000">
                <a:solidFill>
                  <a:schemeClr val="accent3">
                    <a:lumMod val="75000"/>
                  </a:schemeClr>
                </a:solidFill>
              </a:ln>
              <a:effectLst/>
            </c:spPr>
          </c:marker>
          <c:dPt>
            <c:idx val="5"/>
            <c:marker>
              <c:symbol val="circle"/>
              <c:size val="5"/>
              <c:spPr>
                <a:solidFill>
                  <a:schemeClr val="accent5">
                    <a:lumMod val="20000"/>
                    <a:lumOff val="80000"/>
                  </a:schemeClr>
                </a:solidFill>
                <a:ln w="381000">
                  <a:solidFill>
                    <a:schemeClr val="accent5">
                      <a:lumMod val="75000"/>
                    </a:schemeClr>
                  </a:solidFill>
                </a:ln>
                <a:effectLst/>
              </c:spPr>
            </c:marker>
            <c:bubble3D val="0"/>
            <c:extLst>
              <c:ext xmlns:c16="http://schemas.microsoft.com/office/drawing/2014/chart" uri="{C3380CC4-5D6E-409C-BE32-E72D297353CC}">
                <c16:uniqueId val="{00000006-167C-F740-B8C5-F2786175893F}"/>
              </c:ext>
            </c:extLst>
          </c:dPt>
          <c:dLbls>
            <c:dLbl>
              <c:idx val="0"/>
              <c:tx>
                <c:rich>
                  <a:bodyPr rot="0" spcFirstLastPara="1" vertOverflow="ellipsis" vert="horz" wrap="square" lIns="38100" tIns="19050" rIns="38100" bIns="19050" anchor="ctr" anchorCtr="0">
                    <a:spAutoFit/>
                  </a:bodyPr>
                  <a:lstStyle/>
                  <a:p>
                    <a:pPr algn="ctr">
                      <a:defRPr sz="1200" b="1" i="0" u="none" strike="noStrike" kern="1200" baseline="0">
                        <a:solidFill>
                          <a:schemeClr val="bg1"/>
                        </a:solidFill>
                        <a:latin typeface="Arial" panose="020B0604020202020204" pitchFamily="34" charset="0"/>
                        <a:ea typeface="+mn-ea"/>
                        <a:cs typeface="Arial" panose="020B0604020202020204" pitchFamily="34" charset="0"/>
                      </a:defRPr>
                    </a:pPr>
                    <a:fld id="{46384C09-DEA5-424B-AF6B-14E5C1D18B92}" type="YVALUE">
                      <a:rPr lang="en-US" sz="1100" b="1" i="0">
                        <a:solidFill>
                          <a:schemeClr val="tx1">
                            <a:lumMod val="50000"/>
                            <a:lumOff val="50000"/>
                          </a:schemeClr>
                        </a:solidFill>
                        <a:latin typeface="Proxima Nova Condensed Black" panose="02000506030000020004" pitchFamily="2" charset="0"/>
                      </a:rPr>
                      <a:pPr algn="ctr">
                        <a:defRPr sz="1200" b="1">
                          <a:solidFill>
                            <a:schemeClr val="bg1"/>
                          </a:solidFill>
                        </a:defRPr>
                      </a:pPr>
                      <a:t>[Y VALUE]</a:t>
                    </a:fld>
                    <a:endParaRPr lang="en-US"/>
                  </a:p>
                </c:rich>
              </c:tx>
              <c:spPr>
                <a:noFill/>
                <a:ln>
                  <a:noFill/>
                </a:ln>
                <a:effectLst/>
              </c:spPr>
              <c:txPr>
                <a:bodyPr rot="0" spcFirstLastPara="1" vertOverflow="ellipsis" vert="horz" wrap="square" lIns="38100" tIns="19050" rIns="38100" bIns="19050" anchor="ctr" anchorCtr="0">
                  <a:spAutoFit/>
                </a:bodyPr>
                <a:lstStyle/>
                <a:p>
                  <a:pPr algn="ct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67C-F740-B8C5-F2786175893F}"/>
                </c:ext>
              </c:extLst>
            </c:dLbl>
            <c:dLbl>
              <c:idx val="1"/>
              <c:layout>
                <c:manualLayout>
                  <c:x val="-3.0861772114644342E-2"/>
                  <c:y val="0"/>
                </c:manualLayout>
              </c:layout>
              <c:tx>
                <c:rich>
                  <a:bodyPr rot="0" spcFirstLastPara="1" vertOverflow="ellipsis" vert="horz" wrap="square" lIns="38100" tIns="19050" rIns="38100" bIns="19050" anchor="ctr" anchorCtr="0">
                    <a:spAutoFit/>
                  </a:bodyPr>
                  <a:lstStyle/>
                  <a:p>
                    <a:pPr algn="ctr">
                      <a:defRPr sz="1200" b="1" i="0" u="none" strike="noStrike" kern="1200" baseline="0">
                        <a:solidFill>
                          <a:schemeClr val="bg1"/>
                        </a:solidFill>
                        <a:latin typeface="Arial" panose="020B0604020202020204" pitchFamily="34" charset="0"/>
                        <a:ea typeface="+mn-ea"/>
                        <a:cs typeface="Arial" panose="020B0604020202020204" pitchFamily="34" charset="0"/>
                      </a:defRPr>
                    </a:pPr>
                    <a:fld id="{E8049414-7923-1D46-AC66-5CEEFDF1557C}" type="YVALUE">
                      <a:rPr lang="en-US" sz="1100" b="1" i="0" dirty="0">
                        <a:solidFill>
                          <a:schemeClr val="tx1">
                            <a:lumMod val="50000"/>
                            <a:lumOff val="50000"/>
                          </a:schemeClr>
                        </a:solidFill>
                        <a:latin typeface="Proxima Nova Condensed Black" panose="02000506030000020004" pitchFamily="2" charset="0"/>
                      </a:rPr>
                      <a:pPr algn="ctr">
                        <a:defRPr sz="1200" b="1">
                          <a:solidFill>
                            <a:schemeClr val="bg1"/>
                          </a:solidFill>
                        </a:defRPr>
                      </a:pPr>
                      <a:t>[Y VALUE]</a:t>
                    </a:fld>
                    <a:endParaRPr lang="en-US"/>
                  </a:p>
                </c:rich>
              </c:tx>
              <c:spPr>
                <a:noFill/>
                <a:ln>
                  <a:noFill/>
                </a:ln>
                <a:effectLst/>
              </c:spPr>
              <c:txPr>
                <a:bodyPr rot="0" spcFirstLastPara="1" vertOverflow="ellipsis" vert="horz" wrap="square" lIns="38100" tIns="19050" rIns="38100" bIns="19050" anchor="ctr" anchorCtr="0">
                  <a:spAutoFit/>
                </a:bodyPr>
                <a:lstStyle/>
                <a:p>
                  <a:pPr algn="ct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67C-F740-B8C5-F2786175893F}"/>
                </c:ext>
              </c:extLst>
            </c:dLbl>
            <c:dLbl>
              <c:idx val="2"/>
              <c:layout>
                <c:manualLayout>
                  <c:x val="-3.0861772114644342E-2"/>
                  <c:y val="-3.4621177528947529E-3"/>
                </c:manualLayout>
              </c:layout>
              <c:tx>
                <c:rich>
                  <a:bodyPr/>
                  <a:lstStyle/>
                  <a:p>
                    <a:fld id="{CC30AA37-4F74-7442-AC71-F42BAA558AE5}" type="YVALUE">
                      <a:rPr lang="en-US" sz="1100" b="1" i="0">
                        <a:solidFill>
                          <a:schemeClr val="tx1">
                            <a:lumMod val="50000"/>
                            <a:lumOff val="50000"/>
                          </a:schemeClr>
                        </a:solidFill>
                        <a:latin typeface="Proxima Nova Condensed Black" panose="02000506030000020004" pitchFamily="2" charset="0"/>
                      </a:rPr>
                      <a:pPr/>
                      <a:t>[Y 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67C-F740-B8C5-F2786175893F}"/>
                </c:ext>
              </c:extLst>
            </c:dLbl>
            <c:dLbl>
              <c:idx val="3"/>
              <c:layout>
                <c:manualLayout>
                  <c:x val="-3.0255224026382629E-2"/>
                  <c:y val="-7.608480825456107E-3"/>
                </c:manualLayout>
              </c:layout>
              <c:tx>
                <c:rich>
                  <a:bodyPr/>
                  <a:lstStyle/>
                  <a:p>
                    <a:fld id="{A0EF503C-C31B-9D48-9AAC-D6DCEBCFB17E}" type="YVALUE">
                      <a:rPr lang="en-US" sz="1100" b="1" i="0" dirty="0">
                        <a:solidFill>
                          <a:schemeClr val="tx1">
                            <a:lumMod val="50000"/>
                            <a:lumOff val="50000"/>
                          </a:schemeClr>
                        </a:solidFill>
                        <a:latin typeface="Proxima Nova Black" panose="02000506030000020004" pitchFamily="2" charset="0"/>
                      </a:rPr>
                      <a:pPr/>
                      <a:t>[Y 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67C-F740-B8C5-F2786175893F}"/>
                </c:ext>
              </c:extLst>
            </c:dLbl>
            <c:dLbl>
              <c:idx val="4"/>
              <c:tx>
                <c:rich>
                  <a:bodyPr/>
                  <a:lstStyle/>
                  <a:p>
                    <a:fld id="{CBAFD566-84A7-914F-888F-B7EFCC56B355}" type="YVALUE">
                      <a:rPr lang="en-US" sz="1100" b="1" i="0">
                        <a:solidFill>
                          <a:schemeClr val="tx1">
                            <a:lumMod val="50000"/>
                            <a:lumOff val="50000"/>
                          </a:schemeClr>
                        </a:solidFill>
                        <a:latin typeface="Proxima Nova Condensed Black" panose="02000506030000020004" pitchFamily="2" charset="0"/>
                      </a:rPr>
                      <a:pPr/>
                      <a:t>[Y 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67C-F740-B8C5-F2786175893F}"/>
                </c:ext>
              </c:extLst>
            </c:dLbl>
            <c:dLbl>
              <c:idx val="5"/>
              <c:tx>
                <c:rich>
                  <a:bodyPr/>
                  <a:lstStyle/>
                  <a:p>
                    <a:fld id="{799F020F-EFAB-B440-9DEB-204D38528423}" type="YVALUE">
                      <a:rPr lang="en-US" sz="1100" b="1" i="0">
                        <a:solidFill>
                          <a:srgbClr val="204279"/>
                        </a:solidFill>
                        <a:latin typeface="Proxima Nova Condensed Black" panose="02000506030000020004" pitchFamily="2" charset="0"/>
                      </a:rPr>
                      <a:pPr/>
                      <a:t>[Y 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67C-F740-B8C5-F2786175893F}"/>
                </c:ext>
              </c:extLst>
            </c:dLbl>
            <c:dLbl>
              <c:idx val="6"/>
              <c:tx>
                <c:rich>
                  <a:bodyPr/>
                  <a:lstStyle/>
                  <a:p>
                    <a:fld id="{885A9EE5-8DF5-B347-BADD-8257092CA290}" type="YVALUE">
                      <a:rPr lang="en-US" sz="1100" b="1" i="0" smtClean="0">
                        <a:solidFill>
                          <a:schemeClr val="tx1">
                            <a:lumMod val="50000"/>
                            <a:lumOff val="50000"/>
                          </a:schemeClr>
                        </a:solidFill>
                        <a:latin typeface="Proxima Nova Condensed Black" panose="02000506030000020004" pitchFamily="2" charset="0"/>
                      </a:rPr>
                      <a:pPr/>
                      <a:t>[Y 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167C-F740-B8C5-F2786175893F}"/>
                </c:ext>
              </c:extLst>
            </c:dLbl>
            <c:dLbl>
              <c:idx val="7"/>
              <c:tx>
                <c:rich>
                  <a:bodyPr/>
                  <a:lstStyle/>
                  <a:p>
                    <a:fld id="{64F7BE3B-0918-9E44-A4B2-8852ED26A642}" type="YVALUE">
                      <a:rPr lang="en-US" sz="1100" b="1" i="0">
                        <a:solidFill>
                          <a:schemeClr val="tx1">
                            <a:lumMod val="50000"/>
                            <a:lumOff val="50000"/>
                          </a:schemeClr>
                        </a:solidFill>
                        <a:latin typeface="Proxima Nova Condensed Black" panose="02000506030000020004" pitchFamily="2" charset="0"/>
                      </a:rPr>
                      <a:pPr/>
                      <a:t>[Y 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167C-F740-B8C5-F2786175893F}"/>
                </c:ext>
              </c:extLst>
            </c:dLbl>
            <c:dLbl>
              <c:idx val="8"/>
              <c:tx>
                <c:rich>
                  <a:bodyPr/>
                  <a:lstStyle/>
                  <a:p>
                    <a:fld id="{E52FBD06-1C4B-2047-9800-771229E0E638}" type="YVALUE">
                      <a:rPr lang="en-US" sz="1100" b="1" i="0">
                        <a:solidFill>
                          <a:schemeClr val="tx1">
                            <a:lumMod val="50000"/>
                            <a:lumOff val="50000"/>
                          </a:schemeClr>
                        </a:solidFill>
                        <a:latin typeface="Proxima Nova Black" panose="02000506030000020004" pitchFamily="2" charset="0"/>
                      </a:rPr>
                      <a:pPr/>
                      <a:t>[Y 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167C-F740-B8C5-F2786175893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'[THEC Tuition Data from Fall Commission meetings.xlsx]Charts'!$B$16:$B$24</c:f>
              <c:strCache>
                <c:ptCount val="9"/>
                <c:pt idx="0">
                  <c:v>APSU</c:v>
                </c:pt>
                <c:pt idx="1">
                  <c:v>ETSU</c:v>
                </c:pt>
                <c:pt idx="2">
                  <c:v>MTSU</c:v>
                </c:pt>
                <c:pt idx="3">
                  <c:v>TSU</c:v>
                </c:pt>
                <c:pt idx="4">
                  <c:v>TTU</c:v>
                </c:pt>
                <c:pt idx="5">
                  <c:v>UM</c:v>
                </c:pt>
                <c:pt idx="6">
                  <c:v>UTC</c:v>
                </c:pt>
                <c:pt idx="7">
                  <c:v>UTK *</c:v>
                </c:pt>
                <c:pt idx="8">
                  <c:v>UTM **</c:v>
                </c:pt>
              </c:strCache>
            </c:strRef>
          </c:xVal>
          <c:yVal>
            <c:numRef>
              <c:f>'[THEC Tuition Data from Fall Commission meetings.xlsx]Charts'!$J$16:$J$24</c:f>
              <c:numCache>
                <c:formatCode>0.0%</c:formatCode>
                <c:ptCount val="9"/>
                <c:pt idx="0">
                  <c:v>3.0369101386076933E-2</c:v>
                </c:pt>
                <c:pt idx="1">
                  <c:v>3.3265543288785587E-2</c:v>
                </c:pt>
                <c:pt idx="2">
                  <c:v>3.2475131655939148E-2</c:v>
                </c:pt>
                <c:pt idx="3">
                  <c:v>3.0641607258587167E-2</c:v>
                </c:pt>
                <c:pt idx="4">
                  <c:v>4.5616669795382016E-2</c:v>
                </c:pt>
                <c:pt idx="5">
                  <c:v>1.7163504968383016E-2</c:v>
                </c:pt>
                <c:pt idx="6">
                  <c:v>2.5086352519980839E-2</c:v>
                </c:pt>
                <c:pt idx="7">
                  <c:v>4.1458566489050726E-2</c:v>
                </c:pt>
                <c:pt idx="8">
                  <c:v>4.4707898871589775E-2</c:v>
                </c:pt>
              </c:numCache>
            </c:numRef>
          </c:yVal>
          <c:smooth val="0"/>
          <c:extLst>
            <c:ext xmlns:c16="http://schemas.microsoft.com/office/drawing/2014/chart" uri="{C3380CC4-5D6E-409C-BE32-E72D297353CC}">
              <c16:uniqueId val="{0000000F-167C-F740-B8C5-F2786175893F}"/>
            </c:ext>
          </c:extLst>
        </c:ser>
        <c:dLbls>
          <c:showLegendKey val="0"/>
          <c:showVal val="0"/>
          <c:showCatName val="0"/>
          <c:showSerName val="0"/>
          <c:showPercent val="0"/>
          <c:showBubbleSize val="0"/>
        </c:dLbls>
        <c:axId val="165816688"/>
        <c:axId val="134892560"/>
      </c:scatterChart>
      <c:catAx>
        <c:axId val="204921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142A4E"/>
                </a:solidFill>
                <a:latin typeface="Proxima Nova" panose="02000506030000020004" pitchFamily="2" charset="0"/>
                <a:ea typeface="+mn-ea"/>
                <a:cs typeface="Arial" panose="020B0604020202020204" pitchFamily="34" charset="0"/>
              </a:defRPr>
            </a:pPr>
            <a:endParaRPr lang="en-US"/>
          </a:p>
        </c:txPr>
        <c:crossAx val="207605616"/>
        <c:crosses val="autoZero"/>
        <c:auto val="1"/>
        <c:lblAlgn val="ctr"/>
        <c:lblOffset val="100"/>
        <c:noMultiLvlLbl val="0"/>
      </c:catAx>
      <c:valAx>
        <c:axId val="207605616"/>
        <c:scaling>
          <c:orientation val="minMax"/>
          <c:max val="3300"/>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Proxima Nova" panose="02000506030000020004" pitchFamily="2" charset="0"/>
                <a:ea typeface="+mn-ea"/>
                <a:cs typeface="Arial" panose="020B0604020202020204" pitchFamily="34" charset="0"/>
              </a:defRPr>
            </a:pPr>
            <a:endParaRPr lang="en-US"/>
          </a:p>
        </c:txPr>
        <c:crossAx val="204921392"/>
        <c:crosses val="autoZero"/>
        <c:crossBetween val="between"/>
      </c:valAx>
      <c:valAx>
        <c:axId val="134892560"/>
        <c:scaling>
          <c:orientation val="minMax"/>
          <c:max val="4.8000000000000008E-2"/>
          <c:min val="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Proxima Nova" panose="02000506030000020004" pitchFamily="2" charset="0"/>
                <a:ea typeface="+mn-ea"/>
                <a:cs typeface="Arial" panose="020B0604020202020204" pitchFamily="34" charset="0"/>
              </a:defRPr>
            </a:pPr>
            <a:endParaRPr lang="en-US"/>
          </a:p>
        </c:txPr>
        <c:crossAx val="165816688"/>
        <c:crosses val="max"/>
        <c:crossBetween val="midCat"/>
      </c:valAx>
      <c:valAx>
        <c:axId val="165816688"/>
        <c:scaling>
          <c:orientation val="minMax"/>
        </c:scaling>
        <c:delete val="1"/>
        <c:axPos val="b"/>
        <c:numFmt formatCode="General" sourceLinked="1"/>
        <c:majorTickMark val="out"/>
        <c:minorTickMark val="none"/>
        <c:tickLblPos val="nextTo"/>
        <c:crossAx val="134892560"/>
        <c:crosses val="autoZero"/>
        <c:crossBetween val="midCat"/>
      </c:valAx>
      <c:spPr>
        <a:noFill/>
        <a:ln w="25400">
          <a:noFill/>
        </a:ln>
        <a:effectLst/>
      </c:spPr>
    </c:plotArea>
    <c:legend>
      <c:legendPos val="b"/>
      <c:overlay val="0"/>
      <c:spPr>
        <a:noFill/>
        <a:ln>
          <a:noFill/>
        </a:ln>
        <a:effectLst/>
      </c:spPr>
      <c:txPr>
        <a:bodyPr rot="0" spcFirstLastPara="1" vertOverflow="ellipsis" vert="horz" wrap="square" anchor="ctr" anchorCtr="1"/>
        <a:lstStyle/>
        <a:p>
          <a:pPr rtl="0">
            <a:defRPr sz="1400" b="0" i="0" u="none" strike="noStrike" kern="1200" baseline="0">
              <a:solidFill>
                <a:sysClr val="windowText" lastClr="000000"/>
              </a:solidFill>
              <a:latin typeface="Proxima Nova" panose="02000506030000020004" pitchFamily="2"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DB3CEF-209A-42FA-9481-11F915C08CFE}" type="doc">
      <dgm:prSet loTypeId="urn:microsoft.com/office/officeart/2005/8/layout/venn1" loCatId="relationship" qsTypeId="urn:microsoft.com/office/officeart/2005/8/quickstyle/simple1" qsCatId="simple" csTypeId="urn:microsoft.com/office/officeart/2005/8/colors/accent1_2" csCatId="accent1" phldr="1"/>
      <dgm:spPr/>
    </dgm:pt>
    <dgm:pt modelId="{A1734100-1F93-411B-A079-4CFEE15D1434}">
      <dgm:prSet phldrT="[Text]"/>
      <dgm:spPr>
        <a:solidFill>
          <a:srgbClr val="800000">
            <a:alpha val="50000"/>
          </a:srgbClr>
        </a:solidFill>
      </dgm:spPr>
      <dgm:t>
        <a:bodyPr anchor="t"/>
        <a:lstStyle/>
        <a:p>
          <a:r>
            <a:rPr lang="en-US" b="1" dirty="0">
              <a:latin typeface="Arial" panose="020B0604020202020204" pitchFamily="34" charset="0"/>
              <a:cs typeface="Arial" panose="020B0604020202020204" pitchFamily="34" charset="0"/>
            </a:rPr>
            <a:t>Board</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of</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Trustees</a:t>
          </a:r>
        </a:p>
      </dgm:t>
    </dgm:pt>
    <dgm:pt modelId="{580ADA4F-D01C-4341-82E8-5E4FF1DD9170}" type="parTrans" cxnId="{61CFC4FE-4862-433A-A1A7-717058E6B4D1}">
      <dgm:prSet/>
      <dgm:spPr/>
      <dgm:t>
        <a:bodyPr/>
        <a:lstStyle/>
        <a:p>
          <a:endParaRPr lang="en-US"/>
        </a:p>
      </dgm:t>
    </dgm:pt>
    <dgm:pt modelId="{DCD2A502-FD35-4E1D-AFB3-613797E0F65E}" type="sibTrans" cxnId="{61CFC4FE-4862-433A-A1A7-717058E6B4D1}">
      <dgm:prSet/>
      <dgm:spPr/>
      <dgm:t>
        <a:bodyPr/>
        <a:lstStyle/>
        <a:p>
          <a:endParaRPr lang="en-US"/>
        </a:p>
      </dgm:t>
    </dgm:pt>
    <dgm:pt modelId="{D1090A81-DA6D-4ECE-B09F-E0A92B704F4F}">
      <dgm:prSet phldrT="[Text]"/>
      <dgm:spPr>
        <a:solidFill>
          <a:schemeClr val="bg1">
            <a:lumMod val="65000"/>
            <a:alpha val="50000"/>
          </a:schemeClr>
        </a:solidFill>
      </dgm:spPr>
      <dgm:t>
        <a:bodyPr/>
        <a:lstStyle/>
        <a:p>
          <a:r>
            <a:rPr lang="en-US" b="1" dirty="0">
              <a:latin typeface="Arial" panose="020B0604020202020204" pitchFamily="34" charset="0"/>
              <a:cs typeface="Arial" panose="020B0604020202020204" pitchFamily="34" charset="0"/>
            </a:rPr>
            <a:t>Faculty</a:t>
          </a:r>
        </a:p>
      </dgm:t>
    </dgm:pt>
    <dgm:pt modelId="{FF3ADCAF-4F9C-46BA-9DB0-3912226767A2}" type="parTrans" cxnId="{0D358064-29BF-4184-B908-085EF6C6B961}">
      <dgm:prSet/>
      <dgm:spPr/>
      <dgm:t>
        <a:bodyPr/>
        <a:lstStyle/>
        <a:p>
          <a:endParaRPr lang="en-US"/>
        </a:p>
      </dgm:t>
    </dgm:pt>
    <dgm:pt modelId="{8FA9F5BF-80F9-48D6-8291-2924DC3D4E13}" type="sibTrans" cxnId="{0D358064-29BF-4184-B908-085EF6C6B961}">
      <dgm:prSet/>
      <dgm:spPr/>
      <dgm:t>
        <a:bodyPr/>
        <a:lstStyle/>
        <a:p>
          <a:endParaRPr lang="en-US"/>
        </a:p>
      </dgm:t>
    </dgm:pt>
    <dgm:pt modelId="{01CD807F-192F-457F-A3A4-8CB0AC124E93}">
      <dgm:prSet phldrT="[Text]"/>
      <dgm:spPr>
        <a:solidFill>
          <a:srgbClr val="14395A">
            <a:alpha val="50000"/>
          </a:srgbClr>
        </a:solidFill>
      </dgm:spPr>
      <dgm:t>
        <a:bodyPr/>
        <a:lstStyle/>
        <a:p>
          <a:r>
            <a:rPr lang="en-US" b="1" dirty="0">
              <a:latin typeface="Arial" panose="020B0604020202020204" pitchFamily="34" charset="0"/>
              <a:cs typeface="Arial" panose="020B0604020202020204" pitchFamily="34" charset="0"/>
            </a:rPr>
            <a:t>Management</a:t>
          </a:r>
        </a:p>
      </dgm:t>
    </dgm:pt>
    <dgm:pt modelId="{375BAFD4-7C41-4AAE-9D26-3128A5DCDF88}" type="parTrans" cxnId="{5524B0BC-79BA-46EC-A8FD-0284E679D895}">
      <dgm:prSet/>
      <dgm:spPr/>
      <dgm:t>
        <a:bodyPr/>
        <a:lstStyle/>
        <a:p>
          <a:endParaRPr lang="en-US"/>
        </a:p>
      </dgm:t>
    </dgm:pt>
    <dgm:pt modelId="{603B3EDF-B19C-4846-A3C4-7A9AD160BC34}" type="sibTrans" cxnId="{5524B0BC-79BA-46EC-A8FD-0284E679D895}">
      <dgm:prSet/>
      <dgm:spPr/>
      <dgm:t>
        <a:bodyPr/>
        <a:lstStyle/>
        <a:p>
          <a:endParaRPr lang="en-US"/>
        </a:p>
      </dgm:t>
    </dgm:pt>
    <dgm:pt modelId="{49EC103A-F5BF-4CAD-AA23-3D5434CCD868}" type="pres">
      <dgm:prSet presAssocID="{90DB3CEF-209A-42FA-9481-11F915C08CFE}" presName="compositeShape" presStyleCnt="0">
        <dgm:presLayoutVars>
          <dgm:chMax val="7"/>
          <dgm:dir/>
          <dgm:resizeHandles val="exact"/>
        </dgm:presLayoutVars>
      </dgm:prSet>
      <dgm:spPr/>
    </dgm:pt>
    <dgm:pt modelId="{6EA2BDBE-FD2C-4D90-ABF1-4F2893CDF090}" type="pres">
      <dgm:prSet presAssocID="{A1734100-1F93-411B-A079-4CFEE15D1434}" presName="circ1" presStyleLbl="vennNode1" presStyleIdx="0" presStyleCnt="3" custLinFactNeighborX="-1" custLinFactNeighborY="-455"/>
      <dgm:spPr/>
    </dgm:pt>
    <dgm:pt modelId="{5004FF81-D6B9-4E04-B0FF-B6B9DA911880}" type="pres">
      <dgm:prSet presAssocID="{A1734100-1F93-411B-A079-4CFEE15D1434}" presName="circ1Tx" presStyleLbl="revTx" presStyleIdx="0" presStyleCnt="0">
        <dgm:presLayoutVars>
          <dgm:chMax val="0"/>
          <dgm:chPref val="0"/>
          <dgm:bulletEnabled val="1"/>
        </dgm:presLayoutVars>
      </dgm:prSet>
      <dgm:spPr/>
    </dgm:pt>
    <dgm:pt modelId="{A6634A74-2EE2-439F-82F0-EB949A6E7310}" type="pres">
      <dgm:prSet presAssocID="{D1090A81-DA6D-4ECE-B09F-E0A92B704F4F}" presName="circ2" presStyleLbl="vennNode1" presStyleIdx="1" presStyleCnt="3"/>
      <dgm:spPr/>
    </dgm:pt>
    <dgm:pt modelId="{E961DD7D-CABC-4B3A-B61C-D28112C4A929}" type="pres">
      <dgm:prSet presAssocID="{D1090A81-DA6D-4ECE-B09F-E0A92B704F4F}" presName="circ2Tx" presStyleLbl="revTx" presStyleIdx="0" presStyleCnt="0">
        <dgm:presLayoutVars>
          <dgm:chMax val="0"/>
          <dgm:chPref val="0"/>
          <dgm:bulletEnabled val="1"/>
        </dgm:presLayoutVars>
      </dgm:prSet>
      <dgm:spPr/>
    </dgm:pt>
    <dgm:pt modelId="{AF378297-4493-4704-A46C-D4B3B02D62C2}" type="pres">
      <dgm:prSet presAssocID="{01CD807F-192F-457F-A3A4-8CB0AC124E93}" presName="circ3" presStyleLbl="vennNode1" presStyleIdx="2" presStyleCnt="3"/>
      <dgm:spPr/>
    </dgm:pt>
    <dgm:pt modelId="{E7833B5C-664E-4D3B-91A4-21B62B46BA7A}" type="pres">
      <dgm:prSet presAssocID="{01CD807F-192F-457F-A3A4-8CB0AC124E93}" presName="circ3Tx" presStyleLbl="revTx" presStyleIdx="0" presStyleCnt="0">
        <dgm:presLayoutVars>
          <dgm:chMax val="0"/>
          <dgm:chPref val="0"/>
          <dgm:bulletEnabled val="1"/>
        </dgm:presLayoutVars>
      </dgm:prSet>
      <dgm:spPr/>
    </dgm:pt>
  </dgm:ptLst>
  <dgm:cxnLst>
    <dgm:cxn modelId="{7DD8B41A-5B3A-4CBC-90C1-66FB44C20184}" type="presOf" srcId="{01CD807F-192F-457F-A3A4-8CB0AC124E93}" destId="{AF378297-4493-4704-A46C-D4B3B02D62C2}" srcOrd="0" destOrd="0" presId="urn:microsoft.com/office/officeart/2005/8/layout/venn1"/>
    <dgm:cxn modelId="{A909DA3F-07F8-4C2B-8E9C-A25873BB9C87}" type="presOf" srcId="{90DB3CEF-209A-42FA-9481-11F915C08CFE}" destId="{49EC103A-F5BF-4CAD-AA23-3D5434CCD868}" srcOrd="0" destOrd="0" presId="urn:microsoft.com/office/officeart/2005/8/layout/venn1"/>
    <dgm:cxn modelId="{0D358064-29BF-4184-B908-085EF6C6B961}" srcId="{90DB3CEF-209A-42FA-9481-11F915C08CFE}" destId="{D1090A81-DA6D-4ECE-B09F-E0A92B704F4F}" srcOrd="1" destOrd="0" parTransId="{FF3ADCAF-4F9C-46BA-9DB0-3912226767A2}" sibTransId="{8FA9F5BF-80F9-48D6-8291-2924DC3D4E13}"/>
    <dgm:cxn modelId="{C4368C7A-22DF-4BD4-B983-9D45815801EC}" type="presOf" srcId="{A1734100-1F93-411B-A079-4CFEE15D1434}" destId="{6EA2BDBE-FD2C-4D90-ABF1-4F2893CDF090}" srcOrd="0" destOrd="0" presId="urn:microsoft.com/office/officeart/2005/8/layout/venn1"/>
    <dgm:cxn modelId="{AC28B085-7904-4BC9-9098-73AED029EF8A}" type="presOf" srcId="{01CD807F-192F-457F-A3A4-8CB0AC124E93}" destId="{E7833B5C-664E-4D3B-91A4-21B62B46BA7A}" srcOrd="1" destOrd="0" presId="urn:microsoft.com/office/officeart/2005/8/layout/venn1"/>
    <dgm:cxn modelId="{C45D31B0-F24D-404D-822E-338424EC2882}" type="presOf" srcId="{D1090A81-DA6D-4ECE-B09F-E0A92B704F4F}" destId="{E961DD7D-CABC-4B3A-B61C-D28112C4A929}" srcOrd="1" destOrd="0" presId="urn:microsoft.com/office/officeart/2005/8/layout/venn1"/>
    <dgm:cxn modelId="{F671CCB4-18D6-4E7E-AAFA-392467812915}" type="presOf" srcId="{D1090A81-DA6D-4ECE-B09F-E0A92B704F4F}" destId="{A6634A74-2EE2-439F-82F0-EB949A6E7310}" srcOrd="0" destOrd="0" presId="urn:microsoft.com/office/officeart/2005/8/layout/venn1"/>
    <dgm:cxn modelId="{5524B0BC-79BA-46EC-A8FD-0284E679D895}" srcId="{90DB3CEF-209A-42FA-9481-11F915C08CFE}" destId="{01CD807F-192F-457F-A3A4-8CB0AC124E93}" srcOrd="2" destOrd="0" parTransId="{375BAFD4-7C41-4AAE-9D26-3128A5DCDF88}" sibTransId="{603B3EDF-B19C-4846-A3C4-7A9AD160BC34}"/>
    <dgm:cxn modelId="{CF6D7DD4-7BF5-4835-A525-18E2C44EEE05}" type="presOf" srcId="{A1734100-1F93-411B-A079-4CFEE15D1434}" destId="{5004FF81-D6B9-4E04-B0FF-B6B9DA911880}" srcOrd="1" destOrd="0" presId="urn:microsoft.com/office/officeart/2005/8/layout/venn1"/>
    <dgm:cxn modelId="{61CFC4FE-4862-433A-A1A7-717058E6B4D1}" srcId="{90DB3CEF-209A-42FA-9481-11F915C08CFE}" destId="{A1734100-1F93-411B-A079-4CFEE15D1434}" srcOrd="0" destOrd="0" parTransId="{580ADA4F-D01C-4341-82E8-5E4FF1DD9170}" sibTransId="{DCD2A502-FD35-4E1D-AFB3-613797E0F65E}"/>
    <dgm:cxn modelId="{26865E48-95B3-4C52-B347-0F2CD664E811}" type="presParOf" srcId="{49EC103A-F5BF-4CAD-AA23-3D5434CCD868}" destId="{6EA2BDBE-FD2C-4D90-ABF1-4F2893CDF090}" srcOrd="0" destOrd="0" presId="urn:microsoft.com/office/officeart/2005/8/layout/venn1"/>
    <dgm:cxn modelId="{53256FAF-E8A7-40F7-A95D-56648021437A}" type="presParOf" srcId="{49EC103A-F5BF-4CAD-AA23-3D5434CCD868}" destId="{5004FF81-D6B9-4E04-B0FF-B6B9DA911880}" srcOrd="1" destOrd="0" presId="urn:microsoft.com/office/officeart/2005/8/layout/venn1"/>
    <dgm:cxn modelId="{3C4E6292-EB2A-43A5-926C-916838E15EFE}" type="presParOf" srcId="{49EC103A-F5BF-4CAD-AA23-3D5434CCD868}" destId="{A6634A74-2EE2-439F-82F0-EB949A6E7310}" srcOrd="2" destOrd="0" presId="urn:microsoft.com/office/officeart/2005/8/layout/venn1"/>
    <dgm:cxn modelId="{0BD8A0AC-1BD7-4F03-AD7B-6CD245A0652A}" type="presParOf" srcId="{49EC103A-F5BF-4CAD-AA23-3D5434CCD868}" destId="{E961DD7D-CABC-4B3A-B61C-D28112C4A929}" srcOrd="3" destOrd="0" presId="urn:microsoft.com/office/officeart/2005/8/layout/venn1"/>
    <dgm:cxn modelId="{5AB140E5-C793-47B3-B842-54BC2E5AED29}" type="presParOf" srcId="{49EC103A-F5BF-4CAD-AA23-3D5434CCD868}" destId="{AF378297-4493-4704-A46C-D4B3B02D62C2}" srcOrd="4" destOrd="0" presId="urn:microsoft.com/office/officeart/2005/8/layout/venn1"/>
    <dgm:cxn modelId="{B0E71C8D-7664-40A5-92E5-8E94E1D55344}" type="presParOf" srcId="{49EC103A-F5BF-4CAD-AA23-3D5434CCD868}" destId="{E7833B5C-664E-4D3B-91A4-21B62B46BA7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6F44D2-8376-4DC3-BA8A-9A2B245AAB49}" type="doc">
      <dgm:prSet loTypeId="urn:microsoft.com/office/officeart/2005/8/layout/cycle8" loCatId="cycle" qsTypeId="urn:microsoft.com/office/officeart/2005/8/quickstyle/simple1" qsCatId="simple" csTypeId="urn:microsoft.com/office/officeart/2005/8/colors/accent5_5" csCatId="accent5" phldr="1"/>
      <dgm:spPr/>
    </dgm:pt>
    <dgm:pt modelId="{06C5BC49-56F5-474E-B4F6-0B72FADFC9CE}">
      <dgm:prSet phldrT="[Text]"/>
      <dgm:spPr>
        <a:solidFill>
          <a:schemeClr val="accent1">
            <a:lumMod val="50000"/>
            <a:alpha val="90000"/>
          </a:schemeClr>
        </a:solidFill>
      </dgm:spPr>
      <dgm:t>
        <a:bodyPr/>
        <a:lstStyle/>
        <a:p>
          <a:r>
            <a:rPr lang="en-US" dirty="0"/>
            <a:t>Research</a:t>
          </a:r>
        </a:p>
      </dgm:t>
    </dgm:pt>
    <dgm:pt modelId="{9D05BB62-1B98-4292-BE0D-2FB212F3E474}" type="parTrans" cxnId="{426BA65D-BD58-4184-9EDA-2B549D118DB8}">
      <dgm:prSet/>
      <dgm:spPr/>
      <dgm:t>
        <a:bodyPr/>
        <a:lstStyle/>
        <a:p>
          <a:endParaRPr lang="en-US"/>
        </a:p>
      </dgm:t>
    </dgm:pt>
    <dgm:pt modelId="{D37BDA68-A1DA-4D5E-978C-181B1E6F3167}" type="sibTrans" cxnId="{426BA65D-BD58-4184-9EDA-2B549D118DB8}">
      <dgm:prSet/>
      <dgm:spPr/>
      <dgm:t>
        <a:bodyPr/>
        <a:lstStyle/>
        <a:p>
          <a:endParaRPr lang="en-US"/>
        </a:p>
      </dgm:t>
    </dgm:pt>
    <dgm:pt modelId="{42D8B33E-C441-490C-A0BD-B3AB83E5616E}">
      <dgm:prSet phldrT="[Text]"/>
      <dgm:spPr>
        <a:solidFill>
          <a:schemeClr val="bg2">
            <a:lumMod val="50000"/>
            <a:alpha val="70000"/>
          </a:schemeClr>
        </a:solidFill>
      </dgm:spPr>
      <dgm:t>
        <a:bodyPr/>
        <a:lstStyle/>
        <a:p>
          <a:r>
            <a:rPr lang="en-US" dirty="0"/>
            <a:t>Innovative Education</a:t>
          </a:r>
        </a:p>
      </dgm:t>
    </dgm:pt>
    <dgm:pt modelId="{534A9D37-464E-4EAA-A575-828884C1335D}" type="parTrans" cxnId="{80C69278-53E0-41E8-916E-CFA852567094}">
      <dgm:prSet/>
      <dgm:spPr/>
      <dgm:t>
        <a:bodyPr/>
        <a:lstStyle/>
        <a:p>
          <a:endParaRPr lang="en-US"/>
        </a:p>
      </dgm:t>
    </dgm:pt>
    <dgm:pt modelId="{36DC4137-F6B6-450B-B755-C7D2E42B7BD2}" type="sibTrans" cxnId="{80C69278-53E0-41E8-916E-CFA852567094}">
      <dgm:prSet/>
      <dgm:spPr/>
      <dgm:t>
        <a:bodyPr/>
        <a:lstStyle/>
        <a:p>
          <a:endParaRPr lang="en-US"/>
        </a:p>
      </dgm:t>
    </dgm:pt>
    <dgm:pt modelId="{98576BDD-1DD1-46B4-8345-490C35799FEF}">
      <dgm:prSet phldrT="[Text]"/>
      <dgm:spPr>
        <a:solidFill>
          <a:schemeClr val="tx2">
            <a:lumMod val="60000"/>
            <a:lumOff val="40000"/>
            <a:alpha val="63333"/>
          </a:schemeClr>
        </a:solidFill>
      </dgm:spPr>
      <dgm:t>
        <a:bodyPr/>
        <a:lstStyle/>
        <a:p>
          <a:r>
            <a:rPr lang="en-US" dirty="0"/>
            <a:t>Observation, Practice, Reflection</a:t>
          </a:r>
        </a:p>
      </dgm:t>
    </dgm:pt>
    <dgm:pt modelId="{9C2ED3FA-828E-4B96-A4C1-58D9547C0DCD}" type="parTrans" cxnId="{55E550B5-5D6C-4CBC-A4D9-46A92B120494}">
      <dgm:prSet/>
      <dgm:spPr/>
      <dgm:t>
        <a:bodyPr/>
        <a:lstStyle/>
        <a:p>
          <a:endParaRPr lang="en-US"/>
        </a:p>
      </dgm:t>
    </dgm:pt>
    <dgm:pt modelId="{00591E36-4ED1-48B5-859A-8A4B7CBD352B}" type="sibTrans" cxnId="{55E550B5-5D6C-4CBC-A4D9-46A92B120494}">
      <dgm:prSet/>
      <dgm:spPr/>
      <dgm:t>
        <a:bodyPr/>
        <a:lstStyle/>
        <a:p>
          <a:endParaRPr lang="en-US"/>
        </a:p>
      </dgm:t>
    </dgm:pt>
    <dgm:pt modelId="{98B56921-7C61-4196-8ABB-20160EDDE9E7}">
      <dgm:prSet phldrT="[Text]"/>
      <dgm:spPr/>
      <dgm:t>
        <a:bodyPr/>
        <a:lstStyle/>
        <a:p>
          <a:r>
            <a:rPr lang="en-US"/>
            <a:t>Campus &amp; Community Engagement </a:t>
          </a:r>
          <a:endParaRPr lang="en-US" dirty="0"/>
        </a:p>
      </dgm:t>
    </dgm:pt>
    <dgm:pt modelId="{0F4547D9-E8D1-4454-ACC1-83C8031835FF}" type="parTrans" cxnId="{DD9C1E93-EE0A-4BA3-A582-5F17D09AE6AC}">
      <dgm:prSet/>
      <dgm:spPr/>
      <dgm:t>
        <a:bodyPr/>
        <a:lstStyle/>
        <a:p>
          <a:endParaRPr lang="en-US"/>
        </a:p>
      </dgm:t>
    </dgm:pt>
    <dgm:pt modelId="{AAE22351-8C82-4DBB-B98B-225E417ED786}" type="sibTrans" cxnId="{DD9C1E93-EE0A-4BA3-A582-5F17D09AE6AC}">
      <dgm:prSet/>
      <dgm:spPr/>
      <dgm:t>
        <a:bodyPr/>
        <a:lstStyle/>
        <a:p>
          <a:endParaRPr lang="en-US"/>
        </a:p>
      </dgm:t>
    </dgm:pt>
    <dgm:pt modelId="{535D164D-AFF0-48A1-9D2E-5A538A02F236}" type="pres">
      <dgm:prSet presAssocID="{366F44D2-8376-4DC3-BA8A-9A2B245AAB49}" presName="compositeShape" presStyleCnt="0">
        <dgm:presLayoutVars>
          <dgm:chMax val="7"/>
          <dgm:dir/>
          <dgm:resizeHandles val="exact"/>
        </dgm:presLayoutVars>
      </dgm:prSet>
      <dgm:spPr/>
    </dgm:pt>
    <dgm:pt modelId="{C1074CDC-1560-4A9C-A403-84430A87CFDD}" type="pres">
      <dgm:prSet presAssocID="{366F44D2-8376-4DC3-BA8A-9A2B245AAB49}" presName="wedge1" presStyleLbl="node1" presStyleIdx="0" presStyleCnt="4"/>
      <dgm:spPr/>
    </dgm:pt>
    <dgm:pt modelId="{2AE9F1FF-67FB-4E0A-89AC-A7ABC5DE7FAE}" type="pres">
      <dgm:prSet presAssocID="{366F44D2-8376-4DC3-BA8A-9A2B245AAB49}" presName="dummy1a" presStyleCnt="0"/>
      <dgm:spPr/>
    </dgm:pt>
    <dgm:pt modelId="{9F26AA49-2784-4BE4-9EA2-96AA1394D319}" type="pres">
      <dgm:prSet presAssocID="{366F44D2-8376-4DC3-BA8A-9A2B245AAB49}" presName="dummy1b" presStyleCnt="0"/>
      <dgm:spPr/>
    </dgm:pt>
    <dgm:pt modelId="{67042AB6-C845-4D18-AFE1-1D46680E9A71}" type="pres">
      <dgm:prSet presAssocID="{366F44D2-8376-4DC3-BA8A-9A2B245AAB49}" presName="wedge1Tx" presStyleLbl="node1" presStyleIdx="0" presStyleCnt="4">
        <dgm:presLayoutVars>
          <dgm:chMax val="0"/>
          <dgm:chPref val="0"/>
          <dgm:bulletEnabled val="1"/>
        </dgm:presLayoutVars>
      </dgm:prSet>
      <dgm:spPr/>
    </dgm:pt>
    <dgm:pt modelId="{B2D77A70-910B-4ACE-953A-E09BCE5D3081}" type="pres">
      <dgm:prSet presAssocID="{366F44D2-8376-4DC3-BA8A-9A2B245AAB49}" presName="wedge2" presStyleLbl="node1" presStyleIdx="1" presStyleCnt="4"/>
      <dgm:spPr/>
    </dgm:pt>
    <dgm:pt modelId="{359A509E-54F4-4503-9583-54E3F2AA51DA}" type="pres">
      <dgm:prSet presAssocID="{366F44D2-8376-4DC3-BA8A-9A2B245AAB49}" presName="dummy2a" presStyleCnt="0"/>
      <dgm:spPr/>
    </dgm:pt>
    <dgm:pt modelId="{D1AD4EAD-47D2-438A-8DAB-19274B72E3CE}" type="pres">
      <dgm:prSet presAssocID="{366F44D2-8376-4DC3-BA8A-9A2B245AAB49}" presName="dummy2b" presStyleCnt="0"/>
      <dgm:spPr/>
    </dgm:pt>
    <dgm:pt modelId="{EED94AB4-12DA-47E1-B36D-99DEDFA73656}" type="pres">
      <dgm:prSet presAssocID="{366F44D2-8376-4DC3-BA8A-9A2B245AAB49}" presName="wedge2Tx" presStyleLbl="node1" presStyleIdx="1" presStyleCnt="4">
        <dgm:presLayoutVars>
          <dgm:chMax val="0"/>
          <dgm:chPref val="0"/>
          <dgm:bulletEnabled val="1"/>
        </dgm:presLayoutVars>
      </dgm:prSet>
      <dgm:spPr/>
    </dgm:pt>
    <dgm:pt modelId="{508285A3-C9D3-4511-9DF7-769B5C488D4D}" type="pres">
      <dgm:prSet presAssocID="{366F44D2-8376-4DC3-BA8A-9A2B245AAB49}" presName="wedge3" presStyleLbl="node1" presStyleIdx="2" presStyleCnt="4"/>
      <dgm:spPr/>
    </dgm:pt>
    <dgm:pt modelId="{11A52DB5-6B5D-4B01-9EE7-8D64237635E8}" type="pres">
      <dgm:prSet presAssocID="{366F44D2-8376-4DC3-BA8A-9A2B245AAB49}" presName="dummy3a" presStyleCnt="0"/>
      <dgm:spPr/>
    </dgm:pt>
    <dgm:pt modelId="{75EFA02A-4AA5-4EE6-98DF-B24A6376142C}" type="pres">
      <dgm:prSet presAssocID="{366F44D2-8376-4DC3-BA8A-9A2B245AAB49}" presName="dummy3b" presStyleCnt="0"/>
      <dgm:spPr/>
    </dgm:pt>
    <dgm:pt modelId="{CC60F284-E528-4C36-9CD2-9D3B8F03DA08}" type="pres">
      <dgm:prSet presAssocID="{366F44D2-8376-4DC3-BA8A-9A2B245AAB49}" presName="wedge3Tx" presStyleLbl="node1" presStyleIdx="2" presStyleCnt="4">
        <dgm:presLayoutVars>
          <dgm:chMax val="0"/>
          <dgm:chPref val="0"/>
          <dgm:bulletEnabled val="1"/>
        </dgm:presLayoutVars>
      </dgm:prSet>
      <dgm:spPr/>
    </dgm:pt>
    <dgm:pt modelId="{72946602-0EC6-4008-9524-3D7420C6E9E1}" type="pres">
      <dgm:prSet presAssocID="{366F44D2-8376-4DC3-BA8A-9A2B245AAB49}" presName="wedge4" presStyleLbl="node1" presStyleIdx="3" presStyleCnt="4"/>
      <dgm:spPr/>
    </dgm:pt>
    <dgm:pt modelId="{0BD67D0B-AFC4-4B36-9CC1-7EFA8DE151F3}" type="pres">
      <dgm:prSet presAssocID="{366F44D2-8376-4DC3-BA8A-9A2B245AAB49}" presName="dummy4a" presStyleCnt="0"/>
      <dgm:spPr/>
    </dgm:pt>
    <dgm:pt modelId="{F0858401-AD4A-41C0-BC28-5EB45F09073D}" type="pres">
      <dgm:prSet presAssocID="{366F44D2-8376-4DC3-BA8A-9A2B245AAB49}" presName="dummy4b" presStyleCnt="0"/>
      <dgm:spPr/>
    </dgm:pt>
    <dgm:pt modelId="{676C272A-E28F-4AB4-AEBC-D36AA66AD34E}" type="pres">
      <dgm:prSet presAssocID="{366F44D2-8376-4DC3-BA8A-9A2B245AAB49}" presName="wedge4Tx" presStyleLbl="node1" presStyleIdx="3" presStyleCnt="4">
        <dgm:presLayoutVars>
          <dgm:chMax val="0"/>
          <dgm:chPref val="0"/>
          <dgm:bulletEnabled val="1"/>
        </dgm:presLayoutVars>
      </dgm:prSet>
      <dgm:spPr/>
    </dgm:pt>
    <dgm:pt modelId="{DAAC871E-C4FA-4E16-B711-4104F5FA951C}" type="pres">
      <dgm:prSet presAssocID="{D37BDA68-A1DA-4D5E-978C-181B1E6F3167}" presName="arrowWedge1" presStyleLbl="fgSibTrans2D1" presStyleIdx="0" presStyleCnt="4"/>
      <dgm:spPr/>
    </dgm:pt>
    <dgm:pt modelId="{3BB34D34-5D22-42DF-8F9F-840AE2D13B45}" type="pres">
      <dgm:prSet presAssocID="{36DC4137-F6B6-450B-B755-C7D2E42B7BD2}" presName="arrowWedge2" presStyleLbl="fgSibTrans2D1" presStyleIdx="1" presStyleCnt="4"/>
      <dgm:spPr/>
    </dgm:pt>
    <dgm:pt modelId="{E50627BA-14EC-4B81-B192-FB353D760AE8}" type="pres">
      <dgm:prSet presAssocID="{00591E36-4ED1-48B5-859A-8A4B7CBD352B}" presName="arrowWedge3" presStyleLbl="fgSibTrans2D1" presStyleIdx="2" presStyleCnt="4"/>
      <dgm:spPr/>
    </dgm:pt>
    <dgm:pt modelId="{90F0A99F-0631-4A2D-9028-134EC97F7568}" type="pres">
      <dgm:prSet presAssocID="{AAE22351-8C82-4DBB-B98B-225E417ED786}" presName="arrowWedge4" presStyleLbl="fgSibTrans2D1" presStyleIdx="3" presStyleCnt="4"/>
      <dgm:spPr/>
    </dgm:pt>
  </dgm:ptLst>
  <dgm:cxnLst>
    <dgm:cxn modelId="{454DEF17-42BC-4BD7-885F-175FC5E7CA3F}" type="presOf" srcId="{42D8B33E-C441-490C-A0BD-B3AB83E5616E}" destId="{EED94AB4-12DA-47E1-B36D-99DEDFA73656}" srcOrd="1" destOrd="0" presId="urn:microsoft.com/office/officeart/2005/8/layout/cycle8"/>
    <dgm:cxn modelId="{35DD601C-DB53-4B2E-91F2-24EEEC1AD561}" type="presOf" srcId="{06C5BC49-56F5-474E-B4F6-0B72FADFC9CE}" destId="{67042AB6-C845-4D18-AFE1-1D46680E9A71}" srcOrd="1" destOrd="0" presId="urn:microsoft.com/office/officeart/2005/8/layout/cycle8"/>
    <dgm:cxn modelId="{426BA65D-BD58-4184-9EDA-2B549D118DB8}" srcId="{366F44D2-8376-4DC3-BA8A-9A2B245AAB49}" destId="{06C5BC49-56F5-474E-B4F6-0B72FADFC9CE}" srcOrd="0" destOrd="0" parTransId="{9D05BB62-1B98-4292-BE0D-2FB212F3E474}" sibTransId="{D37BDA68-A1DA-4D5E-978C-181B1E6F3167}"/>
    <dgm:cxn modelId="{71EB974C-69AE-4034-99F3-3D0BE0542763}" type="presOf" srcId="{42D8B33E-C441-490C-A0BD-B3AB83E5616E}" destId="{B2D77A70-910B-4ACE-953A-E09BCE5D3081}" srcOrd="0" destOrd="0" presId="urn:microsoft.com/office/officeart/2005/8/layout/cycle8"/>
    <dgm:cxn modelId="{80C69278-53E0-41E8-916E-CFA852567094}" srcId="{366F44D2-8376-4DC3-BA8A-9A2B245AAB49}" destId="{42D8B33E-C441-490C-A0BD-B3AB83E5616E}" srcOrd="1" destOrd="0" parTransId="{534A9D37-464E-4EAA-A575-828884C1335D}" sibTransId="{36DC4137-F6B6-450B-B755-C7D2E42B7BD2}"/>
    <dgm:cxn modelId="{3E0A737F-4AAE-4E3A-96BB-925DB573EF06}" type="presOf" srcId="{06C5BC49-56F5-474E-B4F6-0B72FADFC9CE}" destId="{C1074CDC-1560-4A9C-A403-84430A87CFDD}" srcOrd="0" destOrd="0" presId="urn:microsoft.com/office/officeart/2005/8/layout/cycle8"/>
    <dgm:cxn modelId="{DD9C1E93-EE0A-4BA3-A582-5F17D09AE6AC}" srcId="{366F44D2-8376-4DC3-BA8A-9A2B245AAB49}" destId="{98B56921-7C61-4196-8ABB-20160EDDE9E7}" srcOrd="3" destOrd="0" parTransId="{0F4547D9-E8D1-4454-ACC1-83C8031835FF}" sibTransId="{AAE22351-8C82-4DBB-B98B-225E417ED786}"/>
    <dgm:cxn modelId="{53838896-46A2-4A4D-9B05-3269E3998473}" type="presOf" srcId="{98576BDD-1DD1-46B4-8345-490C35799FEF}" destId="{CC60F284-E528-4C36-9CD2-9D3B8F03DA08}" srcOrd="1" destOrd="0" presId="urn:microsoft.com/office/officeart/2005/8/layout/cycle8"/>
    <dgm:cxn modelId="{9C9A7698-B124-4005-B505-33C665A79D9F}" type="presOf" srcId="{366F44D2-8376-4DC3-BA8A-9A2B245AAB49}" destId="{535D164D-AFF0-48A1-9D2E-5A538A02F236}" srcOrd="0" destOrd="0" presId="urn:microsoft.com/office/officeart/2005/8/layout/cycle8"/>
    <dgm:cxn modelId="{9D2317AF-30F6-4ED5-8E01-4A80108B8AEE}" type="presOf" srcId="{98B56921-7C61-4196-8ABB-20160EDDE9E7}" destId="{676C272A-E28F-4AB4-AEBC-D36AA66AD34E}" srcOrd="1" destOrd="0" presId="urn:microsoft.com/office/officeart/2005/8/layout/cycle8"/>
    <dgm:cxn modelId="{55E550B5-5D6C-4CBC-A4D9-46A92B120494}" srcId="{366F44D2-8376-4DC3-BA8A-9A2B245AAB49}" destId="{98576BDD-1DD1-46B4-8345-490C35799FEF}" srcOrd="2" destOrd="0" parTransId="{9C2ED3FA-828E-4B96-A4C1-58D9547C0DCD}" sibTransId="{00591E36-4ED1-48B5-859A-8A4B7CBD352B}"/>
    <dgm:cxn modelId="{EB5A81C3-C42E-4568-B915-C7CADF71383A}" type="presOf" srcId="{98576BDD-1DD1-46B4-8345-490C35799FEF}" destId="{508285A3-C9D3-4511-9DF7-769B5C488D4D}" srcOrd="0" destOrd="0" presId="urn:microsoft.com/office/officeart/2005/8/layout/cycle8"/>
    <dgm:cxn modelId="{F9A3A6F1-9DF3-4B79-AD72-75ECD83794CD}" type="presOf" srcId="{98B56921-7C61-4196-8ABB-20160EDDE9E7}" destId="{72946602-0EC6-4008-9524-3D7420C6E9E1}" srcOrd="0" destOrd="0" presId="urn:microsoft.com/office/officeart/2005/8/layout/cycle8"/>
    <dgm:cxn modelId="{0F4B71C8-D37F-4D62-858E-A1FAE11CCCD1}" type="presParOf" srcId="{535D164D-AFF0-48A1-9D2E-5A538A02F236}" destId="{C1074CDC-1560-4A9C-A403-84430A87CFDD}" srcOrd="0" destOrd="0" presId="urn:microsoft.com/office/officeart/2005/8/layout/cycle8"/>
    <dgm:cxn modelId="{462CFA33-B5E0-4F67-983E-3DB3F8848A35}" type="presParOf" srcId="{535D164D-AFF0-48A1-9D2E-5A538A02F236}" destId="{2AE9F1FF-67FB-4E0A-89AC-A7ABC5DE7FAE}" srcOrd="1" destOrd="0" presId="urn:microsoft.com/office/officeart/2005/8/layout/cycle8"/>
    <dgm:cxn modelId="{9532DDA1-11D8-4D7E-B9BD-100388F1B1FB}" type="presParOf" srcId="{535D164D-AFF0-48A1-9D2E-5A538A02F236}" destId="{9F26AA49-2784-4BE4-9EA2-96AA1394D319}" srcOrd="2" destOrd="0" presId="urn:microsoft.com/office/officeart/2005/8/layout/cycle8"/>
    <dgm:cxn modelId="{3A5644A6-ED9C-4E77-AA2C-4AE3FDC39812}" type="presParOf" srcId="{535D164D-AFF0-48A1-9D2E-5A538A02F236}" destId="{67042AB6-C845-4D18-AFE1-1D46680E9A71}" srcOrd="3" destOrd="0" presId="urn:microsoft.com/office/officeart/2005/8/layout/cycle8"/>
    <dgm:cxn modelId="{582E6C98-8621-44C8-9ED5-114D2C296AA0}" type="presParOf" srcId="{535D164D-AFF0-48A1-9D2E-5A538A02F236}" destId="{B2D77A70-910B-4ACE-953A-E09BCE5D3081}" srcOrd="4" destOrd="0" presId="urn:microsoft.com/office/officeart/2005/8/layout/cycle8"/>
    <dgm:cxn modelId="{ED7EB69A-883E-45EC-9F1E-51E4A30FB89C}" type="presParOf" srcId="{535D164D-AFF0-48A1-9D2E-5A538A02F236}" destId="{359A509E-54F4-4503-9583-54E3F2AA51DA}" srcOrd="5" destOrd="0" presId="urn:microsoft.com/office/officeart/2005/8/layout/cycle8"/>
    <dgm:cxn modelId="{7BA485FC-CB93-4788-8A23-3BFD0FD1096C}" type="presParOf" srcId="{535D164D-AFF0-48A1-9D2E-5A538A02F236}" destId="{D1AD4EAD-47D2-438A-8DAB-19274B72E3CE}" srcOrd="6" destOrd="0" presId="urn:microsoft.com/office/officeart/2005/8/layout/cycle8"/>
    <dgm:cxn modelId="{D19563C8-11F6-4797-A200-85BB4B96512C}" type="presParOf" srcId="{535D164D-AFF0-48A1-9D2E-5A538A02F236}" destId="{EED94AB4-12DA-47E1-B36D-99DEDFA73656}" srcOrd="7" destOrd="0" presId="urn:microsoft.com/office/officeart/2005/8/layout/cycle8"/>
    <dgm:cxn modelId="{065A2307-83A1-42BE-B0FA-FAA421366A96}" type="presParOf" srcId="{535D164D-AFF0-48A1-9D2E-5A538A02F236}" destId="{508285A3-C9D3-4511-9DF7-769B5C488D4D}" srcOrd="8" destOrd="0" presId="urn:microsoft.com/office/officeart/2005/8/layout/cycle8"/>
    <dgm:cxn modelId="{A208F79B-8989-439D-B922-BB0CB0E468F6}" type="presParOf" srcId="{535D164D-AFF0-48A1-9D2E-5A538A02F236}" destId="{11A52DB5-6B5D-4B01-9EE7-8D64237635E8}" srcOrd="9" destOrd="0" presId="urn:microsoft.com/office/officeart/2005/8/layout/cycle8"/>
    <dgm:cxn modelId="{787D8EF9-3E28-4914-BE0D-317B19142863}" type="presParOf" srcId="{535D164D-AFF0-48A1-9D2E-5A538A02F236}" destId="{75EFA02A-4AA5-4EE6-98DF-B24A6376142C}" srcOrd="10" destOrd="0" presId="urn:microsoft.com/office/officeart/2005/8/layout/cycle8"/>
    <dgm:cxn modelId="{733DDA66-959C-4F05-B047-7403E3338C13}" type="presParOf" srcId="{535D164D-AFF0-48A1-9D2E-5A538A02F236}" destId="{CC60F284-E528-4C36-9CD2-9D3B8F03DA08}" srcOrd="11" destOrd="0" presId="urn:microsoft.com/office/officeart/2005/8/layout/cycle8"/>
    <dgm:cxn modelId="{140CF1B3-8E5A-4D79-A777-71638F525418}" type="presParOf" srcId="{535D164D-AFF0-48A1-9D2E-5A538A02F236}" destId="{72946602-0EC6-4008-9524-3D7420C6E9E1}" srcOrd="12" destOrd="0" presId="urn:microsoft.com/office/officeart/2005/8/layout/cycle8"/>
    <dgm:cxn modelId="{B9140F40-9D21-4F31-ACA4-91206F54B4D4}" type="presParOf" srcId="{535D164D-AFF0-48A1-9D2E-5A538A02F236}" destId="{0BD67D0B-AFC4-4B36-9CC1-7EFA8DE151F3}" srcOrd="13" destOrd="0" presId="urn:microsoft.com/office/officeart/2005/8/layout/cycle8"/>
    <dgm:cxn modelId="{202A20C6-8837-48E2-98E1-E6E15CFD4C6F}" type="presParOf" srcId="{535D164D-AFF0-48A1-9D2E-5A538A02F236}" destId="{F0858401-AD4A-41C0-BC28-5EB45F09073D}" srcOrd="14" destOrd="0" presId="urn:microsoft.com/office/officeart/2005/8/layout/cycle8"/>
    <dgm:cxn modelId="{BF8212D1-8805-4023-9C7F-D0F3BDB2E4DF}" type="presParOf" srcId="{535D164D-AFF0-48A1-9D2E-5A538A02F236}" destId="{676C272A-E28F-4AB4-AEBC-D36AA66AD34E}" srcOrd="15" destOrd="0" presId="urn:microsoft.com/office/officeart/2005/8/layout/cycle8"/>
    <dgm:cxn modelId="{B3ACF706-17FE-4D04-9724-810628222CD7}" type="presParOf" srcId="{535D164D-AFF0-48A1-9D2E-5A538A02F236}" destId="{DAAC871E-C4FA-4E16-B711-4104F5FA951C}" srcOrd="16" destOrd="0" presId="urn:microsoft.com/office/officeart/2005/8/layout/cycle8"/>
    <dgm:cxn modelId="{73DF371E-1726-42F5-98DC-E1A486E7FA09}" type="presParOf" srcId="{535D164D-AFF0-48A1-9D2E-5A538A02F236}" destId="{3BB34D34-5D22-42DF-8F9F-840AE2D13B45}" srcOrd="17" destOrd="0" presId="urn:microsoft.com/office/officeart/2005/8/layout/cycle8"/>
    <dgm:cxn modelId="{4CF212A4-BB9D-4691-927F-1C3D971D1051}" type="presParOf" srcId="{535D164D-AFF0-48A1-9D2E-5A538A02F236}" destId="{E50627BA-14EC-4B81-B192-FB353D760AE8}" srcOrd="18" destOrd="0" presId="urn:microsoft.com/office/officeart/2005/8/layout/cycle8"/>
    <dgm:cxn modelId="{ED49AF93-4316-437B-A138-7BC052BBCFAA}" type="presParOf" srcId="{535D164D-AFF0-48A1-9D2E-5A538A02F236}" destId="{90F0A99F-0631-4A2D-9028-134EC97F7568}"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2BDBE-FD2C-4D90-ABF1-4F2893CDF090}">
      <dsp:nvSpPr>
        <dsp:cNvPr id="0" name=""/>
        <dsp:cNvSpPr/>
      </dsp:nvSpPr>
      <dsp:spPr>
        <a:xfrm>
          <a:off x="1578262" y="49104"/>
          <a:ext cx="3015615" cy="3015615"/>
        </a:xfrm>
        <a:prstGeom prst="ellipse">
          <a:avLst/>
        </a:prstGeom>
        <a:solidFill>
          <a:srgbClr val="80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Board</a:t>
          </a:r>
          <a:br>
            <a:rPr lang="en-US" sz="2300" b="1" kern="1200" dirty="0">
              <a:latin typeface="Arial" panose="020B0604020202020204" pitchFamily="34" charset="0"/>
              <a:cs typeface="Arial" panose="020B0604020202020204" pitchFamily="34" charset="0"/>
            </a:rPr>
          </a:br>
          <a:r>
            <a:rPr lang="en-US" sz="2300" b="1" kern="1200" dirty="0">
              <a:latin typeface="Arial" panose="020B0604020202020204" pitchFamily="34" charset="0"/>
              <a:cs typeface="Arial" panose="020B0604020202020204" pitchFamily="34" charset="0"/>
            </a:rPr>
            <a:t>of</a:t>
          </a:r>
          <a:br>
            <a:rPr lang="en-US" sz="2300" b="1" kern="1200" dirty="0">
              <a:latin typeface="Arial" panose="020B0604020202020204" pitchFamily="34" charset="0"/>
              <a:cs typeface="Arial" panose="020B0604020202020204" pitchFamily="34" charset="0"/>
            </a:rPr>
          </a:br>
          <a:r>
            <a:rPr lang="en-US" sz="2300" b="1" kern="1200" dirty="0">
              <a:latin typeface="Arial" panose="020B0604020202020204" pitchFamily="34" charset="0"/>
              <a:cs typeface="Arial" panose="020B0604020202020204" pitchFamily="34" charset="0"/>
            </a:rPr>
            <a:t>Trustees</a:t>
          </a:r>
        </a:p>
      </dsp:txBody>
      <dsp:txXfrm>
        <a:off x="1980344" y="576836"/>
        <a:ext cx="2211451" cy="1357026"/>
      </dsp:txXfrm>
    </dsp:sp>
    <dsp:sp modelId="{A6634A74-2EE2-439F-82F0-EB949A6E7310}">
      <dsp:nvSpPr>
        <dsp:cNvPr id="0" name=""/>
        <dsp:cNvSpPr/>
      </dsp:nvSpPr>
      <dsp:spPr>
        <a:xfrm>
          <a:off x="2666426" y="1947584"/>
          <a:ext cx="3015615" cy="3015615"/>
        </a:xfrm>
        <a:prstGeom prst="ellipse">
          <a:avLst/>
        </a:prstGeom>
        <a:solidFill>
          <a:schemeClr val="bg1">
            <a:lumMod val="6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Faculty</a:t>
          </a:r>
        </a:p>
      </dsp:txBody>
      <dsp:txXfrm>
        <a:off x="3588702" y="2726618"/>
        <a:ext cx="1809369" cy="1658588"/>
      </dsp:txXfrm>
    </dsp:sp>
    <dsp:sp modelId="{AF378297-4493-4704-A46C-D4B3B02D62C2}">
      <dsp:nvSpPr>
        <dsp:cNvPr id="0" name=""/>
        <dsp:cNvSpPr/>
      </dsp:nvSpPr>
      <dsp:spPr>
        <a:xfrm>
          <a:off x="490158" y="1947584"/>
          <a:ext cx="3015615" cy="3015615"/>
        </a:xfrm>
        <a:prstGeom prst="ellipse">
          <a:avLst/>
        </a:prstGeom>
        <a:solidFill>
          <a:srgbClr val="14395A">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Management</a:t>
          </a:r>
        </a:p>
      </dsp:txBody>
      <dsp:txXfrm>
        <a:off x="774128" y="2726618"/>
        <a:ext cx="1809369" cy="16585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74CDC-1560-4A9C-A403-84430A87CFDD}">
      <dsp:nvSpPr>
        <dsp:cNvPr id="0" name=""/>
        <dsp:cNvSpPr/>
      </dsp:nvSpPr>
      <dsp:spPr>
        <a:xfrm>
          <a:off x="982201" y="165868"/>
          <a:ext cx="2343694" cy="2343694"/>
        </a:xfrm>
        <a:prstGeom prst="pie">
          <a:avLst>
            <a:gd name="adj1" fmla="val 16200000"/>
            <a:gd name="adj2" fmla="val 0"/>
          </a:avLst>
        </a:prstGeom>
        <a:solidFill>
          <a:schemeClr val="accent1">
            <a:lumMod val="5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Research</a:t>
          </a:r>
        </a:p>
      </dsp:txBody>
      <dsp:txXfrm>
        <a:off x="2226311" y="651626"/>
        <a:ext cx="864934" cy="641725"/>
      </dsp:txXfrm>
    </dsp:sp>
    <dsp:sp modelId="{B2D77A70-910B-4ACE-953A-E09BCE5D3081}">
      <dsp:nvSpPr>
        <dsp:cNvPr id="0" name=""/>
        <dsp:cNvSpPr/>
      </dsp:nvSpPr>
      <dsp:spPr>
        <a:xfrm>
          <a:off x="982201" y="244549"/>
          <a:ext cx="2343694" cy="2343694"/>
        </a:xfrm>
        <a:prstGeom prst="pie">
          <a:avLst>
            <a:gd name="adj1" fmla="val 0"/>
            <a:gd name="adj2" fmla="val 5400000"/>
          </a:avLst>
        </a:prstGeom>
        <a:solidFill>
          <a:schemeClr val="bg2">
            <a:lumMod val="50000"/>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Innovative Education</a:t>
          </a:r>
        </a:p>
      </dsp:txBody>
      <dsp:txXfrm>
        <a:off x="2226311" y="1460759"/>
        <a:ext cx="864934" cy="641725"/>
      </dsp:txXfrm>
    </dsp:sp>
    <dsp:sp modelId="{508285A3-C9D3-4511-9DF7-769B5C488D4D}">
      <dsp:nvSpPr>
        <dsp:cNvPr id="0" name=""/>
        <dsp:cNvSpPr/>
      </dsp:nvSpPr>
      <dsp:spPr>
        <a:xfrm>
          <a:off x="903519" y="244549"/>
          <a:ext cx="2343694" cy="2343694"/>
        </a:xfrm>
        <a:prstGeom prst="pie">
          <a:avLst>
            <a:gd name="adj1" fmla="val 5400000"/>
            <a:gd name="adj2" fmla="val 10800000"/>
          </a:avLst>
        </a:prstGeom>
        <a:solidFill>
          <a:schemeClr val="tx2">
            <a:lumMod val="60000"/>
            <a:lumOff val="40000"/>
            <a:alpha val="6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Observation, Practice, Reflection</a:t>
          </a:r>
        </a:p>
      </dsp:txBody>
      <dsp:txXfrm>
        <a:off x="1138168" y="1460759"/>
        <a:ext cx="864934" cy="641725"/>
      </dsp:txXfrm>
    </dsp:sp>
    <dsp:sp modelId="{72946602-0EC6-4008-9524-3D7420C6E9E1}">
      <dsp:nvSpPr>
        <dsp:cNvPr id="0" name=""/>
        <dsp:cNvSpPr/>
      </dsp:nvSpPr>
      <dsp:spPr>
        <a:xfrm>
          <a:off x="903519" y="165868"/>
          <a:ext cx="2343694" cy="2343694"/>
        </a:xfrm>
        <a:prstGeom prst="pie">
          <a:avLst>
            <a:gd name="adj1" fmla="val 10800000"/>
            <a:gd name="adj2" fmla="val 16200000"/>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Campus &amp; Community Engagement </a:t>
          </a:r>
          <a:endParaRPr lang="en-US" sz="1200" kern="1200" dirty="0"/>
        </a:p>
      </dsp:txBody>
      <dsp:txXfrm>
        <a:off x="1138168" y="651626"/>
        <a:ext cx="864934" cy="641725"/>
      </dsp:txXfrm>
    </dsp:sp>
    <dsp:sp modelId="{DAAC871E-C4FA-4E16-B711-4104F5FA951C}">
      <dsp:nvSpPr>
        <dsp:cNvPr id="0" name=""/>
        <dsp:cNvSpPr/>
      </dsp:nvSpPr>
      <dsp:spPr>
        <a:xfrm>
          <a:off x="837115" y="20782"/>
          <a:ext cx="2633865" cy="2633865"/>
        </a:xfrm>
        <a:prstGeom prst="circularArrow">
          <a:avLst>
            <a:gd name="adj1" fmla="val 5085"/>
            <a:gd name="adj2" fmla="val 327528"/>
            <a:gd name="adj3" fmla="val 21272472"/>
            <a:gd name="adj4" fmla="val 16200000"/>
            <a:gd name="adj5" fmla="val 5932"/>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B34D34-5D22-42DF-8F9F-840AE2D13B45}">
      <dsp:nvSpPr>
        <dsp:cNvPr id="0" name=""/>
        <dsp:cNvSpPr/>
      </dsp:nvSpPr>
      <dsp:spPr>
        <a:xfrm>
          <a:off x="837115" y="99463"/>
          <a:ext cx="2633865" cy="2633865"/>
        </a:xfrm>
        <a:prstGeom prst="circularArrow">
          <a:avLst>
            <a:gd name="adj1" fmla="val 5085"/>
            <a:gd name="adj2" fmla="val 327528"/>
            <a:gd name="adj3" fmla="val 5072472"/>
            <a:gd name="adj4" fmla="val 0"/>
            <a:gd name="adj5" fmla="val 5932"/>
          </a:avLst>
        </a:prstGeom>
        <a:solidFill>
          <a:schemeClr val="accent5">
            <a:shade val="90000"/>
            <a:hueOff val="138475"/>
            <a:satOff val="-2957"/>
            <a:lumOff val="1103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0627BA-14EC-4B81-B192-FB353D760AE8}">
      <dsp:nvSpPr>
        <dsp:cNvPr id="0" name=""/>
        <dsp:cNvSpPr/>
      </dsp:nvSpPr>
      <dsp:spPr>
        <a:xfrm>
          <a:off x="758434" y="99463"/>
          <a:ext cx="2633865" cy="2633865"/>
        </a:xfrm>
        <a:prstGeom prst="circularArrow">
          <a:avLst>
            <a:gd name="adj1" fmla="val 5085"/>
            <a:gd name="adj2" fmla="val 327528"/>
            <a:gd name="adj3" fmla="val 10472472"/>
            <a:gd name="adj4" fmla="val 5400000"/>
            <a:gd name="adj5" fmla="val 5932"/>
          </a:avLst>
        </a:prstGeom>
        <a:solidFill>
          <a:schemeClr val="accent5">
            <a:shade val="90000"/>
            <a:hueOff val="276951"/>
            <a:satOff val="-5914"/>
            <a:lumOff val="220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F0A99F-0631-4A2D-9028-134EC97F7568}">
      <dsp:nvSpPr>
        <dsp:cNvPr id="0" name=""/>
        <dsp:cNvSpPr/>
      </dsp:nvSpPr>
      <dsp:spPr>
        <a:xfrm>
          <a:off x="758434" y="20782"/>
          <a:ext cx="2633865" cy="2633865"/>
        </a:xfrm>
        <a:prstGeom prst="circularArrow">
          <a:avLst>
            <a:gd name="adj1" fmla="val 5085"/>
            <a:gd name="adj2" fmla="val 327528"/>
            <a:gd name="adj3" fmla="val 15872472"/>
            <a:gd name="adj4" fmla="val 10800000"/>
            <a:gd name="adj5" fmla="val 5932"/>
          </a:avLst>
        </a:prstGeom>
        <a:solidFill>
          <a:schemeClr val="accent5">
            <a:shade val="90000"/>
            <a:hueOff val="415426"/>
            <a:satOff val="-8871"/>
            <a:lumOff val="3310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drawings/drawing1.xml><?xml version="1.0" encoding="utf-8"?>
<c:userShapes xmlns:c="http://schemas.openxmlformats.org/drawingml/2006/chart">
  <cdr:relSizeAnchor xmlns:cdr="http://schemas.openxmlformats.org/drawingml/2006/chartDrawing">
    <cdr:from>
      <cdr:x>0.22036</cdr:x>
      <cdr:y>0.1415</cdr:y>
    </cdr:from>
    <cdr:to>
      <cdr:x>0.36454</cdr:x>
      <cdr:y>0.26375</cdr:y>
    </cdr:to>
    <cdr:sp macro="" textlink="">
      <cdr:nvSpPr>
        <cdr:cNvPr id="4" name="TextBox 3">
          <a:extLst xmlns:a="http://schemas.openxmlformats.org/drawingml/2006/main">
            <a:ext uri="{FF2B5EF4-FFF2-40B4-BE49-F238E27FC236}">
              <a16:creationId xmlns:a16="http://schemas.microsoft.com/office/drawing/2014/main" id="{20FDE1E8-D8C3-4462-A159-FF80A363532A}"/>
            </a:ext>
          </a:extLst>
        </cdr:cNvPr>
        <cdr:cNvSpPr txBox="1"/>
      </cdr:nvSpPr>
      <cdr:spPr>
        <a:xfrm xmlns:a="http://schemas.openxmlformats.org/drawingml/2006/main">
          <a:off x="1397540" y="534384"/>
          <a:ext cx="914401" cy="4616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000" dirty="0"/>
            <a:t>New</a:t>
          </a:r>
        </a:p>
        <a:p xmlns:a="http://schemas.openxmlformats.org/drawingml/2006/main">
          <a:pPr algn="ctr"/>
          <a:r>
            <a:rPr lang="en-US" sz="1000" dirty="0"/>
            <a:t>250R rate</a:t>
          </a:r>
        </a:p>
      </cdr:txBody>
    </cdr:sp>
  </cdr:relSizeAnchor>
  <cdr:relSizeAnchor xmlns:cdr="http://schemas.openxmlformats.org/drawingml/2006/chartDrawing">
    <cdr:from>
      <cdr:x>0.5515</cdr:x>
      <cdr:y>0</cdr:y>
    </cdr:from>
    <cdr:to>
      <cdr:x>0.80415</cdr:x>
      <cdr:y>0.11409</cdr:y>
    </cdr:to>
    <cdr:sp macro="" textlink="">
      <cdr:nvSpPr>
        <cdr:cNvPr id="5" name="TextBox 8">
          <a:extLst xmlns:a="http://schemas.openxmlformats.org/drawingml/2006/main">
            <a:ext uri="{FF2B5EF4-FFF2-40B4-BE49-F238E27FC236}">
              <a16:creationId xmlns:a16="http://schemas.microsoft.com/office/drawing/2014/main" id="{9F775DE2-E942-40EB-982D-7890BB023EBC}"/>
            </a:ext>
          </a:extLst>
        </cdr:cNvPr>
        <cdr:cNvSpPr txBox="1"/>
      </cdr:nvSpPr>
      <cdr:spPr>
        <a:xfrm xmlns:a="http://schemas.openxmlformats.org/drawingml/2006/main">
          <a:off x="3497651" y="-1574231"/>
          <a:ext cx="1602326" cy="43085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100" dirty="0">
              <a:latin typeface="Proxima Nova Light" panose="020B0604020202020204" charset="0"/>
            </a:rPr>
            <a:t>34% UG rate reduction</a:t>
          </a:r>
        </a:p>
        <a:p xmlns:a="http://schemas.openxmlformats.org/drawingml/2006/main">
          <a:r>
            <a:rPr lang="en-US" sz="1100" dirty="0">
              <a:latin typeface="Proxima Nova Light" panose="020B0604020202020204" charset="0"/>
            </a:rPr>
            <a:t>26% GR rate reduction</a:t>
          </a:r>
        </a:p>
      </cdr:txBody>
    </cdr:sp>
  </cdr:relSizeAnchor>
  <cdr:relSizeAnchor xmlns:cdr="http://schemas.openxmlformats.org/drawingml/2006/chartDrawing">
    <cdr:from>
      <cdr:x>0.25903</cdr:x>
      <cdr:y>0.25768</cdr:y>
    </cdr:from>
    <cdr:to>
      <cdr:x>0.30214</cdr:x>
      <cdr:y>0.40857</cdr:y>
    </cdr:to>
    <cdr:sp macro="" textlink="">
      <cdr:nvSpPr>
        <cdr:cNvPr id="3" name="Arrow: Down 2">
          <a:extLst xmlns:a="http://schemas.openxmlformats.org/drawingml/2006/main">
            <a:ext uri="{FF2B5EF4-FFF2-40B4-BE49-F238E27FC236}">
              <a16:creationId xmlns:a16="http://schemas.microsoft.com/office/drawing/2014/main" id="{3BFC51B3-483C-43D8-BF32-773D0DB4FCFD}"/>
            </a:ext>
          </a:extLst>
        </cdr:cNvPr>
        <cdr:cNvSpPr/>
      </cdr:nvSpPr>
      <cdr:spPr>
        <a:xfrm xmlns:a="http://schemas.openxmlformats.org/drawingml/2006/main">
          <a:off x="1642793" y="973134"/>
          <a:ext cx="273379" cy="569801"/>
        </a:xfrm>
        <a:prstGeom xmlns:a="http://schemas.openxmlformats.org/drawingml/2006/main" prst="downArrow">
          <a:avLst/>
        </a:prstGeom>
        <a:solidFill xmlns:a="http://schemas.openxmlformats.org/drawingml/2006/main">
          <a:srgbClr val="00B0F0"/>
        </a:solidFill>
        <a:ln xmlns:a="http://schemas.openxmlformats.org/drawingml/2006/main">
          <a:solidFill>
            <a:srgbClr val="00B0F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0.70652</cdr:x>
      <cdr:y>0.10008</cdr:y>
    </cdr:from>
    <cdr:to>
      <cdr:x>0.79714</cdr:x>
      <cdr:y>0.17313</cdr:y>
    </cdr:to>
    <cdr:sp macro="" textlink="">
      <cdr:nvSpPr>
        <cdr:cNvPr id="6" name="Arrow: Down 5">
          <a:extLst xmlns:a="http://schemas.openxmlformats.org/drawingml/2006/main">
            <a:ext uri="{FF2B5EF4-FFF2-40B4-BE49-F238E27FC236}">
              <a16:creationId xmlns:a16="http://schemas.microsoft.com/office/drawing/2014/main" id="{00992129-D393-44C8-8EC3-DD97DBECAD16}"/>
            </a:ext>
          </a:extLst>
        </cdr:cNvPr>
        <cdr:cNvSpPr/>
      </cdr:nvSpPr>
      <cdr:spPr>
        <a:xfrm xmlns:a="http://schemas.openxmlformats.org/drawingml/2006/main" rot="16200000">
          <a:off x="4630248" y="228522"/>
          <a:ext cx="275864" cy="574718"/>
        </a:xfrm>
        <a:prstGeom xmlns:a="http://schemas.openxmlformats.org/drawingml/2006/main" prst="downArrow">
          <a:avLst/>
        </a:prstGeom>
        <a:solidFill xmlns:a="http://schemas.openxmlformats.org/drawingml/2006/main">
          <a:srgbClr val="00B0F0"/>
        </a:solidFill>
        <a:ln xmlns:a="http://schemas.openxmlformats.org/drawingml/2006/main">
          <a:solidFill>
            <a:srgbClr val="00B0F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AEDCBE-3EFC-4B47-8652-4E7858849688}" type="datetimeFigureOut">
              <a:rPr lang="en-US" smtClean="0"/>
              <a:t>3/4/2020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C5CA2-9F28-4515-9D99-C26368DFC0C5}" type="slidenum">
              <a:rPr lang="en-US" smtClean="0"/>
              <a:t>‹#›</a:t>
            </a:fld>
            <a:endParaRPr lang="en-US"/>
          </a:p>
        </p:txBody>
      </p:sp>
    </p:spTree>
    <p:extLst>
      <p:ext uri="{BB962C8B-B14F-4D97-AF65-F5344CB8AC3E}">
        <p14:creationId xmlns:p14="http://schemas.microsoft.com/office/powerpoint/2010/main" val="318854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Notes:</a:t>
            </a:r>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19401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203200"/>
            <a:ext cx="3810000" cy="21431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8A4E3-000D-486B-B8D7-EB991BEDE2BE}"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173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203200"/>
            <a:ext cx="3810000" cy="21431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8A4E3-000D-486B-B8D7-EB991BEDE2BE}"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384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203200"/>
            <a:ext cx="3810000" cy="2143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8A4E3-000D-486B-B8D7-EB991BEDE2BE}"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763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203200"/>
            <a:ext cx="3810000" cy="2143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8A4E3-000D-486B-B8D7-EB991BEDE2BE}"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105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203200"/>
            <a:ext cx="3810000" cy="2143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8A4E3-000D-486B-B8D7-EB991BEDE2BE}"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397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203200"/>
            <a:ext cx="3810000" cy="2143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8A4E3-000D-486B-B8D7-EB991BEDE2BE}"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291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203200"/>
            <a:ext cx="3810000" cy="2143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8A4E3-000D-486B-B8D7-EB991BEDE2BE}"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498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203200"/>
            <a:ext cx="3810000" cy="2143125"/>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8A4E3-000D-486B-B8D7-EB991BEDE2BE}"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087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203200"/>
            <a:ext cx="3810000" cy="2143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8A4E3-000D-486B-B8D7-EB991BEDE2BE}"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743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43A8DC-38D2-4754-8C9F-ECD7A5E596AD}" type="slidenum">
              <a:rPr lang="en-US" smtClean="0"/>
              <a:t>31</a:t>
            </a:fld>
            <a:endParaRPr lang="en-US"/>
          </a:p>
        </p:txBody>
      </p:sp>
    </p:spTree>
    <p:extLst>
      <p:ext uri="{BB962C8B-B14F-4D97-AF65-F5344CB8AC3E}">
        <p14:creationId xmlns:p14="http://schemas.microsoft.com/office/powerpoint/2010/main" val="107839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5025" y="471488"/>
            <a:ext cx="5297488" cy="2979737"/>
          </a:xfrm>
        </p:spPr>
      </p:sp>
      <p:sp>
        <p:nvSpPr>
          <p:cNvPr id="3" name="Notes Placeholder 2"/>
          <p:cNvSpPr>
            <a:spLocks noGrp="1"/>
          </p:cNvSpPr>
          <p:nvPr>
            <p:ph type="body" idx="1"/>
          </p:nvPr>
        </p:nvSpPr>
        <p:spPr>
          <a:xfrm>
            <a:off x="426801" y="4009729"/>
            <a:ext cx="6113936" cy="3541445"/>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8A4E3-000D-486B-B8D7-EB991BEDE2BE}"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324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86C51-A1A2-4F81-9346-7043A8AD8F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325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C5D10-0D33-46D6-9FD0-D19123EEF126}" type="slidenum">
              <a:rPr lang="en-US" smtClean="0"/>
              <a:t>47</a:t>
            </a:fld>
            <a:endParaRPr lang="en-US" dirty="0"/>
          </a:p>
        </p:txBody>
      </p:sp>
    </p:spTree>
    <p:extLst>
      <p:ext uri="{BB962C8B-B14F-4D97-AF65-F5344CB8AC3E}">
        <p14:creationId xmlns:p14="http://schemas.microsoft.com/office/powerpoint/2010/main" val="53569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baseline="0"/>
          </a:p>
        </p:txBody>
      </p:sp>
      <p:sp>
        <p:nvSpPr>
          <p:cNvPr id="4" name="Slide Number Placeholder 3"/>
          <p:cNvSpPr>
            <a:spLocks noGrp="1"/>
          </p:cNvSpPr>
          <p:nvPr>
            <p:ph type="sldNum" sz="quarter" idx="10"/>
          </p:nvPr>
        </p:nvSpPr>
        <p:spPr/>
        <p:txBody>
          <a:bodyPr/>
          <a:lstStyle/>
          <a:p>
            <a:fld id="{7A134737-7CD0-4933-A94F-CD36F15693C3}" type="slidenum">
              <a:rPr lang="en-US" smtClean="0"/>
              <a:t>48</a:t>
            </a:fld>
            <a:endParaRPr lang="en-US"/>
          </a:p>
        </p:txBody>
      </p:sp>
    </p:spTree>
    <p:extLst>
      <p:ext uri="{BB962C8B-B14F-4D97-AF65-F5344CB8AC3E}">
        <p14:creationId xmlns:p14="http://schemas.microsoft.com/office/powerpoint/2010/main" val="1295274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prestigious</a:t>
            </a:r>
            <a:r>
              <a:rPr lang="en-US" baseline="0" dirty="0"/>
              <a:t> opportunity.</a:t>
            </a:r>
          </a:p>
          <a:p>
            <a:pPr marL="171450" indent="-171450">
              <a:buFont typeface="Arial" panose="020B0604020202020204" pitchFamily="34" charset="0"/>
              <a:buChar char="•"/>
            </a:pPr>
            <a:r>
              <a:rPr lang="en-US" baseline="0" dirty="0"/>
              <a:t>Opportunity to make money while conveniently located on campus</a:t>
            </a:r>
          </a:p>
          <a:p>
            <a:pPr marL="171450" indent="-171450">
              <a:buFont typeface="Arial" panose="020B0604020202020204" pitchFamily="34" charset="0"/>
              <a:buChar char="•"/>
            </a:pPr>
            <a:r>
              <a:rPr lang="en-US" baseline="0" dirty="0"/>
              <a:t>Opportunity to network with our partnering companies.</a:t>
            </a:r>
          </a:p>
          <a:p>
            <a:pPr marL="171450" indent="-171450">
              <a:buFont typeface="Arial" panose="020B0604020202020204" pitchFamily="34" charset="0"/>
              <a:buChar char="•"/>
            </a:pPr>
            <a:r>
              <a:rPr lang="en-US" baseline="0" dirty="0"/>
              <a:t>This is not a place to play or waste time. We enjoy having a light-hearted environment where we can talk and laugh, but work comes first. </a:t>
            </a:r>
          </a:p>
          <a:p>
            <a:pPr marL="171450" indent="-171450">
              <a:buFont typeface="Arial" panose="020B0604020202020204" pitchFamily="34" charset="0"/>
              <a:buChar char="•"/>
            </a:pPr>
            <a:r>
              <a:rPr lang="en-US" baseline="0" dirty="0"/>
              <a:t>Not an average on-campus job. We expect you to be professional and take this job seriously.</a:t>
            </a:r>
          </a:p>
          <a:p>
            <a:pPr marL="171450" indent="-171450">
              <a:buFont typeface="Arial" panose="020B0604020202020204" pitchFamily="34" charset="0"/>
              <a:buChar char="•"/>
            </a:pPr>
            <a:r>
              <a:rPr lang="en-US" baseline="0" dirty="0"/>
              <a:t>What you put in is what you get out. </a:t>
            </a:r>
            <a:endParaRPr lang="en-US" dirty="0"/>
          </a:p>
        </p:txBody>
      </p:sp>
      <p:sp>
        <p:nvSpPr>
          <p:cNvPr id="4" name="Slide Number Placeholder 3"/>
          <p:cNvSpPr>
            <a:spLocks noGrp="1"/>
          </p:cNvSpPr>
          <p:nvPr>
            <p:ph type="sldNum" sz="quarter" idx="10"/>
          </p:nvPr>
        </p:nvSpPr>
        <p:spPr/>
        <p:txBody>
          <a:bodyPr/>
          <a:lstStyle/>
          <a:p>
            <a:fld id="{7A134737-7CD0-4933-A94F-CD36F15693C3}" type="slidenum">
              <a:rPr lang="en-US" smtClean="0"/>
              <a:t>49</a:t>
            </a:fld>
            <a:endParaRPr lang="en-US"/>
          </a:p>
        </p:txBody>
      </p:sp>
    </p:spTree>
    <p:extLst>
      <p:ext uri="{BB962C8B-B14F-4D97-AF65-F5344CB8AC3E}">
        <p14:creationId xmlns:p14="http://schemas.microsoft.com/office/powerpoint/2010/main" val="2363629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baseline="0"/>
          </a:p>
        </p:txBody>
      </p:sp>
      <p:sp>
        <p:nvSpPr>
          <p:cNvPr id="4" name="Slide Number Placeholder 3"/>
          <p:cNvSpPr>
            <a:spLocks noGrp="1"/>
          </p:cNvSpPr>
          <p:nvPr>
            <p:ph type="sldNum" sz="quarter" idx="10"/>
          </p:nvPr>
        </p:nvSpPr>
        <p:spPr/>
        <p:txBody>
          <a:bodyPr/>
          <a:lstStyle/>
          <a:p>
            <a:fld id="{7A134737-7CD0-4933-A94F-CD36F15693C3}" type="slidenum">
              <a:rPr lang="en-US" smtClean="0"/>
              <a:t>50</a:t>
            </a:fld>
            <a:endParaRPr lang="en-US"/>
          </a:p>
        </p:txBody>
      </p:sp>
    </p:spTree>
    <p:extLst>
      <p:ext uri="{BB962C8B-B14F-4D97-AF65-F5344CB8AC3E}">
        <p14:creationId xmlns:p14="http://schemas.microsoft.com/office/powerpoint/2010/main" val="1949127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C5D10-0D33-46D6-9FD0-D19123EEF126}" type="slidenum">
              <a:rPr lang="en-US" smtClean="0"/>
              <a:t>51</a:t>
            </a:fld>
            <a:endParaRPr lang="en-US" dirty="0"/>
          </a:p>
        </p:txBody>
      </p:sp>
    </p:spTree>
    <p:extLst>
      <p:ext uri="{BB962C8B-B14F-4D97-AF65-F5344CB8AC3E}">
        <p14:creationId xmlns:p14="http://schemas.microsoft.com/office/powerpoint/2010/main" val="2066532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C5D10-0D33-46D6-9FD0-D19123EEF126}" type="slidenum">
              <a:rPr lang="en-US" smtClean="0"/>
              <a:t>53</a:t>
            </a:fld>
            <a:endParaRPr lang="en-US" dirty="0"/>
          </a:p>
        </p:txBody>
      </p:sp>
    </p:spTree>
    <p:extLst>
      <p:ext uri="{BB962C8B-B14F-4D97-AF65-F5344CB8AC3E}">
        <p14:creationId xmlns:p14="http://schemas.microsoft.com/office/powerpoint/2010/main" val="1814924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C5D10-0D33-46D6-9FD0-D19123EEF126}" type="slidenum">
              <a:rPr lang="en-US" smtClean="0"/>
              <a:t>55</a:t>
            </a:fld>
            <a:endParaRPr lang="en-US" dirty="0"/>
          </a:p>
        </p:txBody>
      </p:sp>
    </p:spTree>
    <p:extLst>
      <p:ext uri="{BB962C8B-B14F-4D97-AF65-F5344CB8AC3E}">
        <p14:creationId xmlns:p14="http://schemas.microsoft.com/office/powerpoint/2010/main" val="3202763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1BA9844C-A73C-4AC8-8501-B217EA0B1B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6B84C6-581F-4A97-8BD5-22368C8F5EF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6259" name="Rectangle 2">
            <a:extLst>
              <a:ext uri="{FF2B5EF4-FFF2-40B4-BE49-F238E27FC236}">
                <a16:creationId xmlns:a16="http://schemas.microsoft.com/office/drawing/2014/main" id="{579D2AD2-9034-4A07-8AEF-95C97AE92303}"/>
              </a:ext>
            </a:extLst>
          </p:cNvPr>
          <p:cNvSpPr>
            <a:spLocks noGrp="1" noRot="1" noChangeAspect="1" noChangeArrowheads="1" noTextEdit="1"/>
          </p:cNvSpPr>
          <p:nvPr>
            <p:ph type="sldImg"/>
          </p:nvPr>
        </p:nvSpPr>
        <p:spPr>
          <a:solidFill>
            <a:srgbClr val="FFFFFF"/>
          </a:solidFill>
          <a:ln/>
        </p:spPr>
      </p:sp>
      <p:sp>
        <p:nvSpPr>
          <p:cNvPr id="96260" name="Rectangle 3">
            <a:extLst>
              <a:ext uri="{FF2B5EF4-FFF2-40B4-BE49-F238E27FC236}">
                <a16:creationId xmlns:a16="http://schemas.microsoft.com/office/drawing/2014/main" id="{FF0BA219-D919-47F9-8584-1C6B165B4F7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Notes:</a:t>
            </a:r>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19401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88900"/>
            <a:ext cx="4156075" cy="2338388"/>
          </a:xfrm>
        </p:spPr>
      </p:sp>
      <p:sp>
        <p:nvSpPr>
          <p:cNvPr id="3" name="Notes Placeholder 2"/>
          <p:cNvSpPr>
            <a:spLocks noGrp="1"/>
          </p:cNvSpPr>
          <p:nvPr>
            <p:ph type="body" idx="1"/>
          </p:nvPr>
        </p:nvSpPr>
        <p:spPr>
          <a:xfrm>
            <a:off x="445416" y="2590800"/>
            <a:ext cx="6191358" cy="6346723"/>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763AE-AE98-4E23-8D30-8D8A0655B759}"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575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Notes:</a:t>
            </a:r>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19401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Notes:</a:t>
            </a:r>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19401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Notes:</a:t>
            </a:r>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19401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Notes:</a:t>
            </a:r>
          </a:p>
          <a:p>
            <a:pPr defTabSz="924641">
              <a:defRPr/>
            </a:pPr>
            <a:r>
              <a:rPr lang="en-US" dirty="0"/>
              <a:t>Schools in place since the founding of the university, but had lost lab component and connection with local school system. Reorganization to educational initiatives and refocus on collaboration, outreach, lab instruction. One of two public lab school environments in the state. Operate under TCA. Full compendium- birth to graduation model. </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19401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Contract schools. You authorize. University Schools Advisory Board advises on strategy and operations. </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36704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Notes:</a:t>
            </a:r>
          </a:p>
          <a:p>
            <a:pPr defTabSz="924641">
              <a:defRPr/>
            </a:pPr>
            <a:r>
              <a:rPr lang="en-US" dirty="0"/>
              <a:t>Diversity of our enrollment reflects the diversity of our faculty, staff, student, and neighborhood populations</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65704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err="1"/>
              <a:t>Notes:size</a:t>
            </a:r>
            <a:r>
              <a:rPr lang="en-US" dirty="0"/>
              <a:t> is comparable to a number of small TN standalone school districts, and by 2021 enrollment will outpace the enrollment of 4 UofM colleges/schools in the next three years.</a:t>
            </a:r>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78660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Closure of CDC- incorporating students at ELRC</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03870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Addressing salary inequities 67% , adjusted calendar, Friday frenzy </a:t>
            </a:r>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4948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endParaRPr lang="en-US" dirty="0"/>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47987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0" y="209550"/>
            <a:ext cx="4592638" cy="2584450"/>
          </a:xfrm>
        </p:spPr>
      </p:sp>
      <p:sp>
        <p:nvSpPr>
          <p:cNvPr id="3" name="Notes Placeholder 2"/>
          <p:cNvSpPr>
            <a:spLocks noGrp="1"/>
          </p:cNvSpPr>
          <p:nvPr>
            <p:ph type="body" idx="1"/>
          </p:nvPr>
        </p:nvSpPr>
        <p:spPr>
          <a:xfrm>
            <a:off x="491074" y="3238500"/>
            <a:ext cx="5967926" cy="5374558"/>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763AE-AE98-4E23-8D30-8D8A0655B759}"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2661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endParaRPr lang="en-US" dirty="0"/>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86310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5274">
              <a:defRPr/>
            </a:pPr>
            <a:r>
              <a:rPr lang="en-US" dirty="0"/>
              <a:t>Notes:</a:t>
            </a:r>
          </a:p>
          <a:p>
            <a:pPr defTabSz="935274">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4200" indent="-297769">
              <a:defRPr>
                <a:solidFill>
                  <a:schemeClr val="tx1"/>
                </a:solidFill>
                <a:latin typeface="Calibri" panose="020F0502020204030204" pitchFamily="34" charset="0"/>
              </a:defRPr>
            </a:lvl2pPr>
            <a:lvl3pPr marL="1191078" indent="-238215">
              <a:defRPr>
                <a:solidFill>
                  <a:schemeClr val="tx1"/>
                </a:solidFill>
                <a:latin typeface="Calibri" panose="020F0502020204030204" pitchFamily="34" charset="0"/>
              </a:defRPr>
            </a:lvl3pPr>
            <a:lvl4pPr marL="1667509" indent="-238215">
              <a:defRPr>
                <a:solidFill>
                  <a:schemeClr val="tx1"/>
                </a:solidFill>
                <a:latin typeface="Calibri" panose="020F0502020204030204" pitchFamily="34" charset="0"/>
              </a:defRPr>
            </a:lvl4pPr>
            <a:lvl5pPr marL="2143940" indent="-238215">
              <a:defRPr>
                <a:solidFill>
                  <a:schemeClr val="tx1"/>
                </a:solidFill>
                <a:latin typeface="Calibri" panose="020F0502020204030204" pitchFamily="34" charset="0"/>
              </a:defRPr>
            </a:lvl5pPr>
            <a:lvl6pPr marL="2620371" indent="-238215" eaLnBrk="0" fontAlgn="base" hangingPunct="0">
              <a:spcBef>
                <a:spcPct val="0"/>
              </a:spcBef>
              <a:spcAft>
                <a:spcPct val="0"/>
              </a:spcAft>
              <a:defRPr>
                <a:solidFill>
                  <a:schemeClr val="tx1"/>
                </a:solidFill>
                <a:latin typeface="Calibri" panose="020F0502020204030204" pitchFamily="34" charset="0"/>
              </a:defRPr>
            </a:lvl6pPr>
            <a:lvl7pPr marL="3096801" indent="-238215" eaLnBrk="0" fontAlgn="base" hangingPunct="0">
              <a:spcBef>
                <a:spcPct val="0"/>
              </a:spcBef>
              <a:spcAft>
                <a:spcPct val="0"/>
              </a:spcAft>
              <a:defRPr>
                <a:solidFill>
                  <a:schemeClr val="tx1"/>
                </a:solidFill>
                <a:latin typeface="Calibri" panose="020F0502020204030204" pitchFamily="34" charset="0"/>
              </a:defRPr>
            </a:lvl7pPr>
            <a:lvl8pPr marL="3573232" indent="-238215" eaLnBrk="0" fontAlgn="base" hangingPunct="0">
              <a:spcBef>
                <a:spcPct val="0"/>
              </a:spcBef>
              <a:spcAft>
                <a:spcPct val="0"/>
              </a:spcAft>
              <a:defRPr>
                <a:solidFill>
                  <a:schemeClr val="tx1"/>
                </a:solidFill>
                <a:latin typeface="Calibri" panose="020F0502020204030204" pitchFamily="34" charset="0"/>
              </a:defRPr>
            </a:lvl8pPr>
            <a:lvl9pPr marL="4049663" indent="-23821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24916"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24916"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55672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5274">
              <a:defRPr/>
            </a:pPr>
            <a:r>
              <a:rPr lang="en-US" dirty="0"/>
              <a:t>Notes:</a:t>
            </a:r>
          </a:p>
          <a:p>
            <a:pPr defTabSz="935274">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4200" indent="-297769">
              <a:defRPr>
                <a:solidFill>
                  <a:schemeClr val="tx1"/>
                </a:solidFill>
                <a:latin typeface="Calibri" panose="020F0502020204030204" pitchFamily="34" charset="0"/>
              </a:defRPr>
            </a:lvl2pPr>
            <a:lvl3pPr marL="1191078" indent="-238215">
              <a:defRPr>
                <a:solidFill>
                  <a:schemeClr val="tx1"/>
                </a:solidFill>
                <a:latin typeface="Calibri" panose="020F0502020204030204" pitchFamily="34" charset="0"/>
              </a:defRPr>
            </a:lvl3pPr>
            <a:lvl4pPr marL="1667509" indent="-238215">
              <a:defRPr>
                <a:solidFill>
                  <a:schemeClr val="tx1"/>
                </a:solidFill>
                <a:latin typeface="Calibri" panose="020F0502020204030204" pitchFamily="34" charset="0"/>
              </a:defRPr>
            </a:lvl4pPr>
            <a:lvl5pPr marL="2143940" indent="-238215">
              <a:defRPr>
                <a:solidFill>
                  <a:schemeClr val="tx1"/>
                </a:solidFill>
                <a:latin typeface="Calibri" panose="020F0502020204030204" pitchFamily="34" charset="0"/>
              </a:defRPr>
            </a:lvl5pPr>
            <a:lvl6pPr marL="2620371" indent="-238215" eaLnBrk="0" fontAlgn="base" hangingPunct="0">
              <a:spcBef>
                <a:spcPct val="0"/>
              </a:spcBef>
              <a:spcAft>
                <a:spcPct val="0"/>
              </a:spcAft>
              <a:defRPr>
                <a:solidFill>
                  <a:schemeClr val="tx1"/>
                </a:solidFill>
                <a:latin typeface="Calibri" panose="020F0502020204030204" pitchFamily="34" charset="0"/>
              </a:defRPr>
            </a:lvl6pPr>
            <a:lvl7pPr marL="3096801" indent="-238215" eaLnBrk="0" fontAlgn="base" hangingPunct="0">
              <a:spcBef>
                <a:spcPct val="0"/>
              </a:spcBef>
              <a:spcAft>
                <a:spcPct val="0"/>
              </a:spcAft>
              <a:defRPr>
                <a:solidFill>
                  <a:schemeClr val="tx1"/>
                </a:solidFill>
                <a:latin typeface="Calibri" panose="020F0502020204030204" pitchFamily="34" charset="0"/>
              </a:defRPr>
            </a:lvl7pPr>
            <a:lvl8pPr marL="3573232" indent="-238215" eaLnBrk="0" fontAlgn="base" hangingPunct="0">
              <a:spcBef>
                <a:spcPct val="0"/>
              </a:spcBef>
              <a:spcAft>
                <a:spcPct val="0"/>
              </a:spcAft>
              <a:defRPr>
                <a:solidFill>
                  <a:schemeClr val="tx1"/>
                </a:solidFill>
                <a:latin typeface="Calibri" panose="020F0502020204030204" pitchFamily="34" charset="0"/>
              </a:defRPr>
            </a:lvl8pPr>
            <a:lvl9pPr marL="4049663" indent="-23821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24916"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24916"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04246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5274">
              <a:defRPr/>
            </a:pPr>
            <a:r>
              <a:rPr lang="en-US" dirty="0"/>
              <a:t>Notes:</a:t>
            </a:r>
          </a:p>
          <a:p>
            <a:pPr defTabSz="935274">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4200" indent="-297769">
              <a:defRPr>
                <a:solidFill>
                  <a:schemeClr val="tx1"/>
                </a:solidFill>
                <a:latin typeface="Calibri" panose="020F0502020204030204" pitchFamily="34" charset="0"/>
              </a:defRPr>
            </a:lvl2pPr>
            <a:lvl3pPr marL="1191078" indent="-238215">
              <a:defRPr>
                <a:solidFill>
                  <a:schemeClr val="tx1"/>
                </a:solidFill>
                <a:latin typeface="Calibri" panose="020F0502020204030204" pitchFamily="34" charset="0"/>
              </a:defRPr>
            </a:lvl3pPr>
            <a:lvl4pPr marL="1667509" indent="-238215">
              <a:defRPr>
                <a:solidFill>
                  <a:schemeClr val="tx1"/>
                </a:solidFill>
                <a:latin typeface="Calibri" panose="020F0502020204030204" pitchFamily="34" charset="0"/>
              </a:defRPr>
            </a:lvl4pPr>
            <a:lvl5pPr marL="2143940" indent="-238215">
              <a:defRPr>
                <a:solidFill>
                  <a:schemeClr val="tx1"/>
                </a:solidFill>
                <a:latin typeface="Calibri" panose="020F0502020204030204" pitchFamily="34" charset="0"/>
              </a:defRPr>
            </a:lvl5pPr>
            <a:lvl6pPr marL="2620371" indent="-238215" eaLnBrk="0" fontAlgn="base" hangingPunct="0">
              <a:spcBef>
                <a:spcPct val="0"/>
              </a:spcBef>
              <a:spcAft>
                <a:spcPct val="0"/>
              </a:spcAft>
              <a:defRPr>
                <a:solidFill>
                  <a:schemeClr val="tx1"/>
                </a:solidFill>
                <a:latin typeface="Calibri" panose="020F0502020204030204" pitchFamily="34" charset="0"/>
              </a:defRPr>
            </a:lvl6pPr>
            <a:lvl7pPr marL="3096801" indent="-238215" eaLnBrk="0" fontAlgn="base" hangingPunct="0">
              <a:spcBef>
                <a:spcPct val="0"/>
              </a:spcBef>
              <a:spcAft>
                <a:spcPct val="0"/>
              </a:spcAft>
              <a:defRPr>
                <a:solidFill>
                  <a:schemeClr val="tx1"/>
                </a:solidFill>
                <a:latin typeface="Calibri" panose="020F0502020204030204" pitchFamily="34" charset="0"/>
              </a:defRPr>
            </a:lvl7pPr>
            <a:lvl8pPr marL="3573232" indent="-238215" eaLnBrk="0" fontAlgn="base" hangingPunct="0">
              <a:spcBef>
                <a:spcPct val="0"/>
              </a:spcBef>
              <a:spcAft>
                <a:spcPct val="0"/>
              </a:spcAft>
              <a:defRPr>
                <a:solidFill>
                  <a:schemeClr val="tx1"/>
                </a:solidFill>
                <a:latin typeface="Calibri" panose="020F0502020204030204" pitchFamily="34" charset="0"/>
              </a:defRPr>
            </a:lvl8pPr>
            <a:lvl9pPr marL="4049663" indent="-23821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24916"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24916"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927559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55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E4ECE7-54ED-47B3-9711-B011BC7DA71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48023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203200"/>
            <a:ext cx="5476875" cy="3081338"/>
          </a:xfrm>
        </p:spPr>
      </p:sp>
      <p:sp>
        <p:nvSpPr>
          <p:cNvPr id="3" name="Notes Placeholder 2"/>
          <p:cNvSpPr>
            <a:spLocks noGrp="1"/>
          </p:cNvSpPr>
          <p:nvPr>
            <p:ph type="body" idx="1"/>
          </p:nvPr>
        </p:nvSpPr>
        <p:spPr>
          <a:xfrm>
            <a:off x="624370" y="3606800"/>
            <a:ext cx="5701333" cy="4858774"/>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8A4E3-000D-486B-B8D7-EB991BEDE2BE}"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874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203200"/>
            <a:ext cx="3810000" cy="2143125"/>
          </a:xfrm>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8A4E3-000D-486B-B8D7-EB991BEDE2BE}"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390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203200"/>
            <a:ext cx="3810000" cy="2143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8A4E3-000D-486B-B8D7-EB991BEDE2BE}"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19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203200"/>
            <a:ext cx="3810000" cy="2143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8A4E3-000D-486B-B8D7-EB991BEDE2BE}"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963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203200"/>
            <a:ext cx="3810000" cy="2143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8A4E3-000D-486B-B8D7-EB991BEDE2BE}"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206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49FA49-1F5C-4F1A-8087-CC3AEF05753A}"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866456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49FA49-1F5C-4F1A-8087-CC3AEF05753A}"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3475275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49FA49-1F5C-4F1A-8087-CC3AEF05753A}"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3474297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44741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838200" y="986917"/>
            <a:ext cx="10515600" cy="1325563"/>
          </a:xfrm>
        </p:spPr>
        <p:txBody>
          <a:bodyPr/>
          <a:lstStyle/>
          <a:p>
            <a:r>
              <a:rPr lang="en-US"/>
              <a:t>Click to edit Master title style</a:t>
            </a:r>
          </a:p>
        </p:txBody>
      </p:sp>
    </p:spTree>
    <p:extLst>
      <p:ext uri="{BB962C8B-B14F-4D97-AF65-F5344CB8AC3E}">
        <p14:creationId xmlns:p14="http://schemas.microsoft.com/office/powerpoint/2010/main" val="2748488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21FFC8C-2598-974B-9B60-EF5767857E7C}"/>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329745-CA49-412C-9CE4-A75635E8B0A3}" type="datetimeFigureOut">
              <a:rPr kumimoji="0" 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3/4/2020</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ooter Placeholder 4">
            <a:extLst>
              <a:ext uri="{FF2B5EF4-FFF2-40B4-BE49-F238E27FC236}">
                <a16:creationId xmlns:a16="http://schemas.microsoft.com/office/drawing/2014/main" id="{3327BBDB-972C-424A-8B54-ABAAECB4D5C9}"/>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5">
            <a:extLst>
              <a:ext uri="{FF2B5EF4-FFF2-40B4-BE49-F238E27FC236}">
                <a16:creationId xmlns:a16="http://schemas.microsoft.com/office/drawing/2014/main" id="{8084B103-EF0F-8F47-BB40-1040FE084500}"/>
              </a:ext>
            </a:extLst>
          </p:cNvPr>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78B8DF2-92B2-4781-96F7-D40014B19E3D}" type="slidenum">
              <a:rPr kumimoji="0" 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8842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4317" y="1471093"/>
            <a:ext cx="9375639" cy="3749675"/>
          </a:xfrm>
        </p:spPr>
        <p:txBody>
          <a:bodyPr wrap="square">
            <a:noAutofit/>
          </a:bodyPr>
          <a:lstStyle>
            <a:lvl1pPr>
              <a:defRPr sz="1100"/>
            </a:lvl1pPr>
            <a:lvl2pPr>
              <a:defRPr sz="1100"/>
            </a:lvl2pPr>
            <a:lvl3pPr>
              <a:defRPr sz="11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p:cNvSpPr>
            <a:spLocks noGrp="1"/>
          </p:cNvSpPr>
          <p:nvPr>
            <p:ph type="body" idx="10"/>
          </p:nvPr>
        </p:nvSpPr>
        <p:spPr>
          <a:xfrm>
            <a:off x="834312" y="1003921"/>
            <a:ext cx="8538635" cy="369277"/>
          </a:xfrm>
          <a:noFill/>
          <a:ln w="9525">
            <a:noFill/>
            <a:miter lim="800000"/>
            <a:headEnd/>
            <a:tailEnd/>
          </a:ln>
          <a:effectLst/>
        </p:spPr>
        <p:txBody>
          <a:bodyPr vert="horz" wrap="square" lIns="0" tIns="0" rIns="61539" bIns="0" numCol="1" anchor="b" anchorCtr="0" compatLnSpc="1">
            <a:prstTxWarp prst="textNoShape">
              <a:avLst/>
            </a:prstTxWarp>
            <a:noAutofit/>
          </a:bodyPr>
          <a:lstStyle>
            <a:lvl1pPr marL="0" indent="0">
              <a:buNone/>
              <a:defRPr lang="en-US" sz="1400" b="1" kern="1200" smtClean="0">
                <a:solidFill>
                  <a:schemeClr val="tx1"/>
                </a:solidFill>
                <a:latin typeface="+mn-lt"/>
                <a:ea typeface="+mn-ea"/>
                <a:cs typeface="+mn-cs"/>
              </a:defRPr>
            </a:lvl1pPr>
            <a:lvl2pPr marL="307689" indent="0">
              <a:buNone/>
              <a:defRPr sz="1400" b="1"/>
            </a:lvl2pPr>
            <a:lvl3pPr marL="615377" indent="0">
              <a:buNone/>
              <a:defRPr sz="1300" b="1"/>
            </a:lvl3pPr>
            <a:lvl4pPr marL="923067" indent="0">
              <a:buNone/>
              <a:defRPr sz="1100" b="1"/>
            </a:lvl4pPr>
            <a:lvl5pPr marL="1230758" indent="0">
              <a:buNone/>
              <a:defRPr sz="1100" b="1"/>
            </a:lvl5pPr>
            <a:lvl6pPr marL="1538446" indent="0">
              <a:buNone/>
              <a:defRPr sz="1100" b="1"/>
            </a:lvl6pPr>
            <a:lvl7pPr marL="1846135" indent="0">
              <a:buNone/>
              <a:defRPr sz="1100" b="1"/>
            </a:lvl7pPr>
            <a:lvl8pPr marL="2153825" indent="0">
              <a:buNone/>
              <a:defRPr sz="1100" b="1"/>
            </a:lvl8pPr>
            <a:lvl9pPr marL="2461513" indent="0">
              <a:buNone/>
              <a:defRPr sz="1100" b="1"/>
            </a:lvl9pPr>
          </a:lstStyle>
          <a:p>
            <a:pPr marL="0" lvl="0" indent="0" algn="l" rtl="0" eaLnBrk="1" fontAlgn="base" hangingPunct="1">
              <a:lnSpc>
                <a:spcPct val="100000"/>
              </a:lnSpc>
              <a:spcBef>
                <a:spcPts val="807"/>
              </a:spcBef>
              <a:spcAft>
                <a:spcPct val="0"/>
              </a:spcAft>
              <a:buClr>
                <a:schemeClr val="accent2"/>
              </a:buClr>
              <a:buNone/>
            </a:pPr>
            <a:r>
              <a:rPr lang="en-US"/>
              <a:t>Click to edit Master text styles</a:t>
            </a:r>
          </a:p>
        </p:txBody>
      </p:sp>
      <p:sp>
        <p:nvSpPr>
          <p:cNvPr id="6" name="Title Placeholder 1"/>
          <p:cNvSpPr>
            <a:spLocks noGrp="1"/>
          </p:cNvSpPr>
          <p:nvPr>
            <p:ph type="title"/>
          </p:nvPr>
        </p:nvSpPr>
        <p:spPr>
          <a:xfrm>
            <a:off x="508000" y="177802"/>
            <a:ext cx="10572571" cy="539667"/>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2800">
                <a:latin typeface="Calibri" pitchFamily="34" charset="0"/>
                <a:cs typeface="Calibri" pitchFamily="34" charset="0"/>
              </a:defRPr>
            </a:lvl1pPr>
          </a:lstStyle>
          <a:p>
            <a:pPr lvl="0" algn="l" rtl="0" eaLnBrk="1" fontAlgn="base" hangingPunct="1">
              <a:lnSpc>
                <a:spcPct val="90000"/>
              </a:lnSpc>
              <a:spcBef>
                <a:spcPct val="0"/>
              </a:spcBef>
              <a:spcAft>
                <a:spcPct val="0"/>
              </a:spcAft>
            </a:pPr>
            <a:r>
              <a:rPr lang="en-US"/>
              <a:t>Click to edit Master title style</a:t>
            </a:r>
          </a:p>
        </p:txBody>
      </p:sp>
    </p:spTree>
    <p:extLst>
      <p:ext uri="{BB962C8B-B14F-4D97-AF65-F5344CB8AC3E}">
        <p14:creationId xmlns:p14="http://schemas.microsoft.com/office/powerpoint/2010/main" val="181279832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25CCA-B2C3-40AB-8F98-469CC8C5D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2E22D-D885-452B-A57B-26D232DE04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882EF1-D54D-43EE-89A8-781E867A90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32D71A-6415-4693-B521-4A10C9BAF0FA}"/>
              </a:ext>
            </a:extLst>
          </p:cNvPr>
          <p:cNvSpPr>
            <a:spLocks noGrp="1"/>
          </p:cNvSpPr>
          <p:nvPr>
            <p:ph type="dt" sz="half" idx="10"/>
          </p:nvPr>
        </p:nvSpPr>
        <p:spPr/>
        <p:txBody>
          <a:bodyPr/>
          <a:lstStyle/>
          <a:p>
            <a:fld id="{2B6B5B96-F40C-41BD-9311-2A0B40782B39}" type="datetimeFigureOut">
              <a:rPr lang="en-US" smtClean="0"/>
              <a:t>3/4/2020</a:t>
            </a:fld>
            <a:endParaRPr lang="en-US" dirty="0"/>
          </a:p>
        </p:txBody>
      </p:sp>
      <p:sp>
        <p:nvSpPr>
          <p:cNvPr id="6" name="Footer Placeholder 5">
            <a:extLst>
              <a:ext uri="{FF2B5EF4-FFF2-40B4-BE49-F238E27FC236}">
                <a16:creationId xmlns:a16="http://schemas.microsoft.com/office/drawing/2014/main" id="{686E4A7A-B29A-413B-99BA-9C277D6B1A3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C51625-E4C4-4092-A262-CE3A50AA16A3}"/>
              </a:ext>
            </a:extLst>
          </p:cNvPr>
          <p:cNvSpPr>
            <a:spLocks noGrp="1"/>
          </p:cNvSpPr>
          <p:nvPr>
            <p:ph type="sldNum" sz="quarter" idx="12"/>
          </p:nvPr>
        </p:nvSpPr>
        <p:spPr/>
        <p:txBody>
          <a:bodyPr/>
          <a:lstStyle/>
          <a:p>
            <a:fld id="{FE80F5CA-6F34-4153-92D4-DA8378FB176C}" type="slidenum">
              <a:rPr lang="en-US" smtClean="0"/>
              <a:t>‹#›</a:t>
            </a:fld>
            <a:endParaRPr lang="en-US" dirty="0"/>
          </a:p>
        </p:txBody>
      </p:sp>
    </p:spTree>
    <p:extLst>
      <p:ext uri="{BB962C8B-B14F-4D97-AF65-F5344CB8AC3E}">
        <p14:creationId xmlns:p14="http://schemas.microsoft.com/office/powerpoint/2010/main" val="1081655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7A537F-5168-F241-997A-F38776B2A478}"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88195C-29B3-D749-8C30-A50A294B401A}" type="slidenum">
              <a:rPr lang="en-US" smtClean="0"/>
              <a:t>‹#›</a:t>
            </a:fld>
            <a:endParaRPr lang="en-US" dirty="0"/>
          </a:p>
        </p:txBody>
      </p:sp>
      <p:pic>
        <p:nvPicPr>
          <p:cNvPr id="7" name="Picture 6">
            <a:extLst>
              <a:ext uri="{FF2B5EF4-FFF2-40B4-BE49-F238E27FC236}">
                <a16:creationId xmlns:a16="http://schemas.microsoft.com/office/drawing/2014/main" id="{D7059577-CA82-4D41-9532-8B9DF01A355A}"/>
              </a:ext>
            </a:extLst>
          </p:cNvPr>
          <p:cNvPicPr>
            <a:picLocks noChangeAspect="1"/>
          </p:cNvPicPr>
          <p:nvPr userDrawn="1"/>
        </p:nvPicPr>
        <p:blipFill>
          <a:blip r:embed="rId2"/>
          <a:stretch>
            <a:fillRect/>
          </a:stretch>
        </p:blipFill>
        <p:spPr>
          <a:xfrm>
            <a:off x="0" y="-3313"/>
            <a:ext cx="12192000" cy="6864626"/>
          </a:xfrm>
          <a:prstGeom prst="rect">
            <a:avLst/>
          </a:prstGeom>
        </p:spPr>
      </p:pic>
    </p:spTree>
    <p:extLst>
      <p:ext uri="{BB962C8B-B14F-4D97-AF65-F5344CB8AC3E}">
        <p14:creationId xmlns:p14="http://schemas.microsoft.com/office/powerpoint/2010/main" val="3555406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7A537F-5168-F241-997A-F38776B2A478}"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88195C-29B3-D749-8C30-A50A294B401A}" type="slidenum">
              <a:rPr lang="en-US" smtClean="0"/>
              <a:t>‹#›</a:t>
            </a:fld>
            <a:endParaRPr lang="en-US" dirty="0"/>
          </a:p>
        </p:txBody>
      </p:sp>
      <p:pic>
        <p:nvPicPr>
          <p:cNvPr id="7" name="Picture 6">
            <a:extLst>
              <a:ext uri="{FF2B5EF4-FFF2-40B4-BE49-F238E27FC236}">
                <a16:creationId xmlns:a16="http://schemas.microsoft.com/office/drawing/2014/main" id="{8E7EEF49-E646-4DE4-ABE9-DD69C30EFFA6}"/>
              </a:ext>
            </a:extLst>
          </p:cNvPr>
          <p:cNvPicPr>
            <a:picLocks noChangeAspect="1"/>
          </p:cNvPicPr>
          <p:nvPr userDrawn="1"/>
        </p:nvPicPr>
        <p:blipFill>
          <a:blip r:embed="rId2"/>
          <a:stretch>
            <a:fillRect/>
          </a:stretch>
        </p:blipFill>
        <p:spPr>
          <a:xfrm>
            <a:off x="1" y="-3313"/>
            <a:ext cx="12186116" cy="6861313"/>
          </a:xfrm>
          <a:prstGeom prst="rect">
            <a:avLst/>
          </a:prstGeom>
        </p:spPr>
      </p:pic>
    </p:spTree>
    <p:extLst>
      <p:ext uri="{BB962C8B-B14F-4D97-AF65-F5344CB8AC3E}">
        <p14:creationId xmlns:p14="http://schemas.microsoft.com/office/powerpoint/2010/main" val="1472723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7A537F-5168-F241-997A-F38776B2A478}"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88195C-29B3-D749-8C30-A50A294B401A}" type="slidenum">
              <a:rPr lang="en-US" smtClean="0"/>
              <a:t>‹#›</a:t>
            </a:fld>
            <a:endParaRPr lang="en-US" dirty="0"/>
          </a:p>
        </p:txBody>
      </p:sp>
      <p:pic>
        <p:nvPicPr>
          <p:cNvPr id="7" name="Picture 6">
            <a:extLst>
              <a:ext uri="{FF2B5EF4-FFF2-40B4-BE49-F238E27FC236}">
                <a16:creationId xmlns:a16="http://schemas.microsoft.com/office/drawing/2014/main" id="{26625963-EABC-4675-8722-90804814BAD1}"/>
              </a:ext>
            </a:extLst>
          </p:cNvPr>
          <p:cNvPicPr>
            <a:picLocks noChangeAspect="1"/>
          </p:cNvPicPr>
          <p:nvPr userDrawn="1"/>
        </p:nvPicPr>
        <p:blipFill>
          <a:blip r:embed="rId2"/>
          <a:stretch>
            <a:fillRect/>
          </a:stretch>
        </p:blipFill>
        <p:spPr>
          <a:xfrm>
            <a:off x="1" y="-3313"/>
            <a:ext cx="12186116" cy="6861313"/>
          </a:xfrm>
          <a:prstGeom prst="rect">
            <a:avLst/>
          </a:prstGeom>
        </p:spPr>
      </p:pic>
    </p:spTree>
    <p:extLst>
      <p:ext uri="{BB962C8B-B14F-4D97-AF65-F5344CB8AC3E}">
        <p14:creationId xmlns:p14="http://schemas.microsoft.com/office/powerpoint/2010/main" val="176410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7A537F-5168-F241-997A-F38776B2A478}" type="datetimeFigureOut">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88195C-29B3-D749-8C30-A50A294B401A}" type="slidenum">
              <a:rPr lang="en-US" smtClean="0"/>
              <a:t>‹#›</a:t>
            </a:fld>
            <a:endParaRPr lang="en-US" dirty="0"/>
          </a:p>
        </p:txBody>
      </p:sp>
      <p:pic>
        <p:nvPicPr>
          <p:cNvPr id="8" name="Picture 7">
            <a:extLst>
              <a:ext uri="{FF2B5EF4-FFF2-40B4-BE49-F238E27FC236}">
                <a16:creationId xmlns:a16="http://schemas.microsoft.com/office/drawing/2014/main" id="{2D583635-287C-4431-B0BC-F21B22B07F3F}"/>
              </a:ext>
            </a:extLst>
          </p:cNvPr>
          <p:cNvPicPr>
            <a:picLocks noChangeAspect="1"/>
          </p:cNvPicPr>
          <p:nvPr userDrawn="1"/>
        </p:nvPicPr>
        <p:blipFill>
          <a:blip r:embed="rId2"/>
          <a:stretch>
            <a:fillRect/>
          </a:stretch>
        </p:blipFill>
        <p:spPr>
          <a:xfrm>
            <a:off x="1" y="-3313"/>
            <a:ext cx="12186116" cy="6861313"/>
          </a:xfrm>
          <a:prstGeom prst="rect">
            <a:avLst/>
          </a:prstGeom>
        </p:spPr>
      </p:pic>
    </p:spTree>
    <p:extLst>
      <p:ext uri="{BB962C8B-B14F-4D97-AF65-F5344CB8AC3E}">
        <p14:creationId xmlns:p14="http://schemas.microsoft.com/office/powerpoint/2010/main" val="128255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49FA49-1F5C-4F1A-8087-CC3AEF05753A}"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3964686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7A537F-5168-F241-997A-F38776B2A478}" type="datetimeFigureOut">
              <a:rPr lang="en-US" smtClean="0"/>
              <a:t>3/4/2020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388195C-29B3-D749-8C30-A50A294B401A}" type="slidenum">
              <a:rPr lang="en-US" smtClean="0"/>
              <a:t>‹#›</a:t>
            </a:fld>
            <a:endParaRPr lang="en-US" dirty="0"/>
          </a:p>
        </p:txBody>
      </p:sp>
      <p:pic>
        <p:nvPicPr>
          <p:cNvPr id="10" name="Picture 9">
            <a:extLst>
              <a:ext uri="{FF2B5EF4-FFF2-40B4-BE49-F238E27FC236}">
                <a16:creationId xmlns:a16="http://schemas.microsoft.com/office/drawing/2014/main" id="{CE527735-F94A-4A99-8E77-F02079CB013E}"/>
              </a:ext>
            </a:extLst>
          </p:cNvPr>
          <p:cNvPicPr>
            <a:picLocks noChangeAspect="1"/>
          </p:cNvPicPr>
          <p:nvPr userDrawn="1"/>
        </p:nvPicPr>
        <p:blipFill>
          <a:blip r:embed="rId2"/>
          <a:stretch>
            <a:fillRect/>
          </a:stretch>
        </p:blipFill>
        <p:spPr>
          <a:xfrm>
            <a:off x="1" y="-3313"/>
            <a:ext cx="12186116" cy="6861313"/>
          </a:xfrm>
          <a:prstGeom prst="rect">
            <a:avLst/>
          </a:prstGeom>
        </p:spPr>
      </p:pic>
    </p:spTree>
    <p:extLst>
      <p:ext uri="{BB962C8B-B14F-4D97-AF65-F5344CB8AC3E}">
        <p14:creationId xmlns:p14="http://schemas.microsoft.com/office/powerpoint/2010/main" val="1864404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7A537F-5168-F241-997A-F38776B2A478}" type="datetimeFigureOut">
              <a:rPr lang="en-US" smtClean="0"/>
              <a:t>3/4/2020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388195C-29B3-D749-8C30-A50A294B401A}" type="slidenum">
              <a:rPr lang="en-US" smtClean="0"/>
              <a:t>‹#›</a:t>
            </a:fld>
            <a:endParaRPr lang="en-US" dirty="0"/>
          </a:p>
        </p:txBody>
      </p:sp>
      <p:pic>
        <p:nvPicPr>
          <p:cNvPr id="6" name="Picture 5">
            <a:extLst>
              <a:ext uri="{FF2B5EF4-FFF2-40B4-BE49-F238E27FC236}">
                <a16:creationId xmlns:a16="http://schemas.microsoft.com/office/drawing/2014/main" id="{E68EDA61-D65E-4321-8FCB-2C1236A36A0C}"/>
              </a:ext>
            </a:extLst>
          </p:cNvPr>
          <p:cNvPicPr>
            <a:picLocks noChangeAspect="1"/>
          </p:cNvPicPr>
          <p:nvPr userDrawn="1"/>
        </p:nvPicPr>
        <p:blipFill>
          <a:blip r:embed="rId2"/>
          <a:stretch>
            <a:fillRect/>
          </a:stretch>
        </p:blipFill>
        <p:spPr>
          <a:xfrm>
            <a:off x="1" y="-3313"/>
            <a:ext cx="12186116" cy="6861313"/>
          </a:xfrm>
          <a:prstGeom prst="rect">
            <a:avLst/>
          </a:prstGeom>
        </p:spPr>
      </p:pic>
    </p:spTree>
    <p:extLst>
      <p:ext uri="{BB962C8B-B14F-4D97-AF65-F5344CB8AC3E}">
        <p14:creationId xmlns:p14="http://schemas.microsoft.com/office/powerpoint/2010/main" val="3743816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A537F-5168-F241-997A-F38776B2A478}" type="datetimeFigureOut">
              <a:rPr lang="en-US" smtClean="0"/>
              <a:t>3/4/2020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388195C-29B3-D749-8C30-A50A294B401A}" type="slidenum">
              <a:rPr lang="en-US" smtClean="0"/>
              <a:t>‹#›</a:t>
            </a:fld>
            <a:endParaRPr lang="en-US" dirty="0"/>
          </a:p>
        </p:txBody>
      </p:sp>
      <p:pic>
        <p:nvPicPr>
          <p:cNvPr id="5" name="Picture 4">
            <a:extLst>
              <a:ext uri="{FF2B5EF4-FFF2-40B4-BE49-F238E27FC236}">
                <a16:creationId xmlns:a16="http://schemas.microsoft.com/office/drawing/2014/main" id="{AB1A2ADA-ECC7-4017-A8C2-248676C9B45E}"/>
              </a:ext>
            </a:extLst>
          </p:cNvPr>
          <p:cNvPicPr>
            <a:picLocks noChangeAspect="1"/>
          </p:cNvPicPr>
          <p:nvPr userDrawn="1"/>
        </p:nvPicPr>
        <p:blipFill>
          <a:blip r:embed="rId2"/>
          <a:stretch>
            <a:fillRect/>
          </a:stretch>
        </p:blipFill>
        <p:spPr>
          <a:xfrm>
            <a:off x="1" y="-3313"/>
            <a:ext cx="12186116" cy="6861313"/>
          </a:xfrm>
          <a:prstGeom prst="rect">
            <a:avLst/>
          </a:prstGeom>
        </p:spPr>
      </p:pic>
    </p:spTree>
    <p:extLst>
      <p:ext uri="{BB962C8B-B14F-4D97-AF65-F5344CB8AC3E}">
        <p14:creationId xmlns:p14="http://schemas.microsoft.com/office/powerpoint/2010/main" val="2455858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7A537F-5168-F241-997A-F38776B2A478}" type="datetimeFigureOut">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88195C-29B3-D749-8C30-A50A294B401A}" type="slidenum">
              <a:rPr lang="en-US" smtClean="0"/>
              <a:t>‹#›</a:t>
            </a:fld>
            <a:endParaRPr lang="en-US" dirty="0"/>
          </a:p>
        </p:txBody>
      </p:sp>
      <p:pic>
        <p:nvPicPr>
          <p:cNvPr id="8" name="Picture 7">
            <a:extLst>
              <a:ext uri="{FF2B5EF4-FFF2-40B4-BE49-F238E27FC236}">
                <a16:creationId xmlns:a16="http://schemas.microsoft.com/office/drawing/2014/main" id="{18E03DB1-250B-4DD5-99C3-0C4F080E4922}"/>
              </a:ext>
            </a:extLst>
          </p:cNvPr>
          <p:cNvPicPr>
            <a:picLocks noChangeAspect="1"/>
          </p:cNvPicPr>
          <p:nvPr userDrawn="1"/>
        </p:nvPicPr>
        <p:blipFill>
          <a:blip r:embed="rId2"/>
          <a:stretch>
            <a:fillRect/>
          </a:stretch>
        </p:blipFill>
        <p:spPr>
          <a:xfrm>
            <a:off x="1" y="-3313"/>
            <a:ext cx="12186116" cy="6861313"/>
          </a:xfrm>
          <a:prstGeom prst="rect">
            <a:avLst/>
          </a:prstGeom>
        </p:spPr>
      </p:pic>
    </p:spTree>
    <p:extLst>
      <p:ext uri="{BB962C8B-B14F-4D97-AF65-F5344CB8AC3E}">
        <p14:creationId xmlns:p14="http://schemas.microsoft.com/office/powerpoint/2010/main" val="982369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7A537F-5168-F241-997A-F38776B2A478}" type="datetimeFigureOut">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88195C-29B3-D749-8C30-A50A294B401A}" type="slidenum">
              <a:rPr lang="en-US" smtClean="0"/>
              <a:t>‹#›</a:t>
            </a:fld>
            <a:endParaRPr lang="en-US" dirty="0"/>
          </a:p>
        </p:txBody>
      </p:sp>
      <p:pic>
        <p:nvPicPr>
          <p:cNvPr id="8" name="Picture 7">
            <a:extLst>
              <a:ext uri="{FF2B5EF4-FFF2-40B4-BE49-F238E27FC236}">
                <a16:creationId xmlns:a16="http://schemas.microsoft.com/office/drawing/2014/main" id="{06791EC7-C40B-45CF-9E15-777B70AA01B1}"/>
              </a:ext>
            </a:extLst>
          </p:cNvPr>
          <p:cNvPicPr>
            <a:picLocks noChangeAspect="1"/>
          </p:cNvPicPr>
          <p:nvPr userDrawn="1"/>
        </p:nvPicPr>
        <p:blipFill>
          <a:blip r:embed="rId2"/>
          <a:stretch>
            <a:fillRect/>
          </a:stretch>
        </p:blipFill>
        <p:spPr>
          <a:xfrm>
            <a:off x="1" y="-3313"/>
            <a:ext cx="12186116" cy="6861313"/>
          </a:xfrm>
          <a:prstGeom prst="rect">
            <a:avLst/>
          </a:prstGeom>
        </p:spPr>
      </p:pic>
    </p:spTree>
    <p:extLst>
      <p:ext uri="{BB962C8B-B14F-4D97-AF65-F5344CB8AC3E}">
        <p14:creationId xmlns:p14="http://schemas.microsoft.com/office/powerpoint/2010/main" val="2653693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7A537F-5168-F241-997A-F38776B2A478}"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88195C-29B3-D749-8C30-A50A294B401A}" type="slidenum">
              <a:rPr lang="en-US" smtClean="0"/>
              <a:t>‹#›</a:t>
            </a:fld>
            <a:endParaRPr lang="en-US" dirty="0"/>
          </a:p>
        </p:txBody>
      </p:sp>
    </p:spTree>
    <p:extLst>
      <p:ext uri="{BB962C8B-B14F-4D97-AF65-F5344CB8AC3E}">
        <p14:creationId xmlns:p14="http://schemas.microsoft.com/office/powerpoint/2010/main" val="2651991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7A537F-5168-F241-997A-F38776B2A478}"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88195C-29B3-D749-8C30-A50A294B401A}" type="slidenum">
              <a:rPr lang="en-US" smtClean="0"/>
              <a:t>‹#›</a:t>
            </a:fld>
            <a:endParaRPr lang="en-US" dirty="0"/>
          </a:p>
        </p:txBody>
      </p:sp>
    </p:spTree>
    <p:extLst>
      <p:ext uri="{BB962C8B-B14F-4D97-AF65-F5344CB8AC3E}">
        <p14:creationId xmlns:p14="http://schemas.microsoft.com/office/powerpoint/2010/main" val="1122838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49FA49-1F5C-4F1A-8087-CC3AEF05753A}"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1573291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49FA49-1F5C-4F1A-8087-CC3AEF05753A}"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165679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49FA49-1F5C-4F1A-8087-CC3AEF05753A}" type="datetimeFigureOut">
              <a:rPr lang="en-US" smtClean="0"/>
              <a:t>3/4/2020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115601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49FA49-1F5C-4F1A-8087-CC3AEF05753A}" type="datetimeFigureOut">
              <a:rPr lang="en-US" smtClean="0"/>
              <a:t>3/4/2020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680016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49FA49-1F5C-4F1A-8087-CC3AEF05753A}" type="datetimeFigureOut">
              <a:rPr lang="en-US" smtClean="0"/>
              <a:t>3/4/2020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478352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49FA49-1F5C-4F1A-8087-CC3AEF05753A}"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203887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49FA49-1F5C-4F1A-8087-CC3AEF05753A}"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822531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9FA49-1F5C-4F1A-8087-CC3AEF05753A}" type="datetimeFigureOut">
              <a:rPr lang="en-US" smtClean="0"/>
              <a:t>3/4/2020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EC7A6-C8E2-4033-9156-1EEC44AAC488}" type="slidenum">
              <a:rPr lang="en-US" smtClean="0"/>
              <a:t>‹#›</a:t>
            </a:fld>
            <a:endParaRPr lang="en-US"/>
          </a:p>
        </p:txBody>
      </p:sp>
    </p:spTree>
    <p:extLst>
      <p:ext uri="{BB962C8B-B14F-4D97-AF65-F5344CB8AC3E}">
        <p14:creationId xmlns:p14="http://schemas.microsoft.com/office/powerpoint/2010/main" val="3201177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Title Placeholder 6"/>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028" name="Picture 9"/>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487910"/>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87" r:id="rId3"/>
    <p:sldLayoutId id="2147483688"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A537F-5168-F241-997A-F38776B2A478}" type="datetimeFigureOut">
              <a:rPr lang="en-US" smtClean="0"/>
              <a:t>3/4/2020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88195C-29B3-D749-8C30-A50A294B401A}" type="slidenum">
              <a:rPr lang="en-US" smtClean="0"/>
              <a:t>‹#›</a:t>
            </a:fld>
            <a:endParaRPr lang="en-US" dirty="0"/>
          </a:p>
        </p:txBody>
      </p:sp>
    </p:spTree>
    <p:extLst>
      <p:ext uri="{BB962C8B-B14F-4D97-AF65-F5344CB8AC3E}">
        <p14:creationId xmlns:p14="http://schemas.microsoft.com/office/powerpoint/2010/main" val="33976520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eab.com/" TargetMode="External"/><Relationship Id="rId2" Type="http://schemas.openxmlformats.org/officeDocument/2006/relationships/image" Target="../media/image14.jp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www.eab.com/" TargetMode="External"/><Relationship Id="rId2" Type="http://schemas.openxmlformats.org/officeDocument/2006/relationships/image" Target="../media/image15.jp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58.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850006" y="1225927"/>
            <a:ext cx="694171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white"/>
                </a:solidFill>
                <a:effectLst/>
                <a:uLnTx/>
                <a:uFillTx/>
                <a:latin typeface="Calibri" panose="020F0502020204030204"/>
                <a:ea typeface="+mn-ea"/>
                <a:cs typeface="+mn-cs"/>
              </a:rPr>
              <a:t>Board of Trustees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March </a:t>
            </a:r>
            <a:r>
              <a:rPr lang="en-US" sz="2800" dirty="0">
                <a:solidFill>
                  <a:prstClr val="white"/>
                </a:solidFill>
                <a:latin typeface="Calibri" panose="020F0502020204030204"/>
              </a:rPr>
              <a:t>4, 2020</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University Center</a:t>
            </a:r>
          </a:p>
        </p:txBody>
      </p:sp>
    </p:spTree>
    <p:extLst>
      <p:ext uri="{BB962C8B-B14F-4D97-AF65-F5344CB8AC3E}">
        <p14:creationId xmlns:p14="http://schemas.microsoft.com/office/powerpoint/2010/main" val="1178621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1039BD-628A-4868-AE25-0D61298A867A}"/>
              </a:ext>
            </a:extLst>
          </p:cNvPr>
          <p:cNvSpPr>
            <a:spLocks noGrp="1"/>
          </p:cNvSpPr>
          <p:nvPr>
            <p:ph type="title"/>
          </p:nvPr>
        </p:nvSpPr>
        <p:spPr>
          <a:xfrm>
            <a:off x="640080" y="457200"/>
            <a:ext cx="4956048" cy="768096"/>
          </a:xfrm>
        </p:spPr>
        <p:txBody>
          <a:bodyPr>
            <a:normAutofit/>
          </a:bodyPr>
          <a:lstStyle/>
          <a:p>
            <a:pPr algn="ctr"/>
            <a:r>
              <a:rPr lang="en-US" sz="3600" b="1" dirty="0">
                <a:solidFill>
                  <a:srgbClr val="14395A"/>
                </a:solidFill>
                <a:latin typeface="Adobe Garamond Pro"/>
              </a:rPr>
              <a:t>Shared Governance</a:t>
            </a:r>
            <a:endParaRPr lang="en-US" sz="3600" dirty="0"/>
          </a:p>
        </p:txBody>
      </p:sp>
      <p:graphicFrame>
        <p:nvGraphicFramePr>
          <p:cNvPr id="5" name="Content Placeholder 4">
            <a:extLst>
              <a:ext uri="{FF2B5EF4-FFF2-40B4-BE49-F238E27FC236}">
                <a16:creationId xmlns:a16="http://schemas.microsoft.com/office/drawing/2014/main" id="{4687D983-BE55-4408-B4FF-C41D575FE69B}"/>
              </a:ext>
            </a:extLst>
          </p:cNvPr>
          <p:cNvGraphicFramePr>
            <a:graphicFrameLocks noGrp="1"/>
          </p:cNvGraphicFramePr>
          <p:nvPr>
            <p:ph type="pic" idx="1"/>
          </p:nvPr>
        </p:nvGraphicFramePr>
        <p:xfrm>
          <a:off x="5379720" y="304800"/>
          <a:ext cx="6172200" cy="5026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a:extLst>
              <a:ext uri="{FF2B5EF4-FFF2-40B4-BE49-F238E27FC236}">
                <a16:creationId xmlns:a16="http://schemas.microsoft.com/office/drawing/2014/main" id="{22842336-D9CC-4D73-8307-B4ECB053D22C}"/>
              </a:ext>
            </a:extLst>
          </p:cNvPr>
          <p:cNvSpPr>
            <a:spLocks noGrp="1"/>
          </p:cNvSpPr>
          <p:nvPr>
            <p:ph type="body" sz="half" idx="2"/>
          </p:nvPr>
        </p:nvSpPr>
        <p:spPr>
          <a:xfrm>
            <a:off x="640080" y="1225296"/>
            <a:ext cx="4956048" cy="4643692"/>
          </a:xfrm>
        </p:spPr>
        <p:txBody>
          <a:bodyPr>
            <a:normAutofit/>
          </a:bodyPr>
          <a:lstStyle/>
          <a:p>
            <a:r>
              <a:rPr lang="en-US" sz="2400" b="1" dirty="0">
                <a:latin typeface="Times New Roman" panose="02020603050405020304" pitchFamily="18" charset="0"/>
                <a:cs typeface="Times New Roman" panose="02020603050405020304" pitchFamily="18" charset="0"/>
              </a:rPr>
              <a:t>Shared Governance </a:t>
            </a:r>
            <a:r>
              <a:rPr lang="en-US" sz="2400" dirty="0">
                <a:latin typeface="Times New Roman" panose="02020603050405020304" pitchFamily="18" charset="0"/>
                <a:cs typeface="Times New Roman" panose="02020603050405020304" pitchFamily="18" charset="0"/>
              </a:rPr>
              <a:t>in a university is typically composed of three groups:</a:t>
            </a: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Boards of Governance</a:t>
            </a: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Presidents and Chancellors</a:t>
            </a: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Faculty Members</a:t>
            </a:r>
          </a:p>
          <a:p>
            <a:r>
              <a:rPr lang="en-US" sz="2400" b="1" dirty="0">
                <a:latin typeface="Times New Roman" panose="02020603050405020304" pitchFamily="18" charset="0"/>
                <a:cs typeface="Times New Roman" panose="02020603050405020304" pitchFamily="18" charset="0"/>
              </a:rPr>
              <a:t>Effective shared governance </a:t>
            </a:r>
            <a:r>
              <a:rPr lang="en-US" sz="2400" dirty="0">
                <a:latin typeface="Times New Roman" panose="02020603050405020304" pitchFamily="18" charset="0"/>
                <a:cs typeface="Times New Roman" panose="02020603050405020304" pitchFamily="18" charset="0"/>
              </a:rPr>
              <a:t>enables thoughtful decisions to enhance</a:t>
            </a: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Student Success,</a:t>
            </a: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Institutional Health, and</a:t>
            </a: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Innovation</a:t>
            </a:r>
          </a:p>
          <a:p>
            <a:endParaRPr lang="en-US" sz="2400" dirty="0">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C8D3700F-C54A-4CAC-8BD8-07B8C0602946}"/>
              </a:ext>
            </a:extLst>
          </p:cNvPr>
          <p:cNvSpPr/>
          <p:nvPr/>
        </p:nvSpPr>
        <p:spPr>
          <a:xfrm>
            <a:off x="7597140" y="1949132"/>
            <a:ext cx="1737360" cy="1737360"/>
          </a:xfrm>
          <a:prstGeom prst="ellipse">
            <a:avLst/>
          </a:prstGeom>
          <a:solidFill>
            <a:srgbClr val="800000">
              <a:alpha val="50000"/>
            </a:srgbClr>
          </a:solidFill>
          <a:ln w="12700" cap="flat" cmpd="sng" algn="ctr">
            <a:solidFill>
              <a:prstClr val="white">
                <a:hueOff val="0"/>
                <a:satOff val="0"/>
                <a:lumOff val="0"/>
                <a:alphaOff val="0"/>
              </a:prstClr>
            </a:solidFill>
            <a:prstDash val="solid"/>
            <a:miter lim="800000"/>
          </a:ln>
          <a:effectLst/>
        </p:spPr>
        <p:txBody>
          <a:bodyPr spcFirstLastPara="0" vert="horz" wrap="square" lIns="0" tIns="0" rIns="0" bIns="0" numCol="1" spcCol="127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Achieving the Mission</a:t>
            </a:r>
          </a:p>
        </p:txBody>
      </p:sp>
    </p:spTree>
    <p:extLst>
      <p:ext uri="{BB962C8B-B14F-4D97-AF65-F5344CB8AC3E}">
        <p14:creationId xmlns:p14="http://schemas.microsoft.com/office/powerpoint/2010/main" val="411829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E669EF-8BDD-4CC8-A799-E52F71E210E0}"/>
              </a:ext>
            </a:extLst>
          </p:cNvPr>
          <p:cNvSpPr>
            <a:spLocks noGrp="1"/>
          </p:cNvSpPr>
          <p:nvPr>
            <p:ph type="title"/>
          </p:nvPr>
        </p:nvSpPr>
        <p:spPr>
          <a:xfrm>
            <a:off x="838200" y="35943"/>
            <a:ext cx="10515600" cy="1325563"/>
          </a:xfrm>
        </p:spPr>
        <p:txBody>
          <a:bodyPr/>
          <a:lstStyle/>
          <a:p>
            <a:pPr algn="ctr"/>
            <a:r>
              <a:rPr lang="en-US" b="1" dirty="0">
                <a:solidFill>
                  <a:srgbClr val="14395A"/>
                </a:solidFill>
                <a:latin typeface="Adobe Garamond Pro"/>
              </a:rPr>
              <a:t>The Board and President Partnership</a:t>
            </a:r>
          </a:p>
        </p:txBody>
      </p:sp>
      <p:sp>
        <p:nvSpPr>
          <p:cNvPr id="6" name="Content Placeholder 5">
            <a:extLst>
              <a:ext uri="{FF2B5EF4-FFF2-40B4-BE49-F238E27FC236}">
                <a16:creationId xmlns:a16="http://schemas.microsoft.com/office/drawing/2014/main" id="{59FA7802-2EEB-4FB8-9F21-EF869FA3DA57}"/>
              </a:ext>
            </a:extLst>
          </p:cNvPr>
          <p:cNvSpPr>
            <a:spLocks noGrp="1"/>
          </p:cNvSpPr>
          <p:nvPr>
            <p:ph sz="half" idx="1"/>
          </p:nvPr>
        </p:nvSpPr>
        <p:spPr>
          <a:xfrm>
            <a:off x="838200" y="1361506"/>
            <a:ext cx="5181600" cy="4351338"/>
          </a:xfrm>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The Board should expect the President to</a:t>
            </a:r>
          </a:p>
          <a:p>
            <a:pPr marL="457200" lvl="1"/>
            <a:r>
              <a:rPr lang="en-US" sz="2800" dirty="0">
                <a:latin typeface="Times New Roman" panose="02020603050405020304" pitchFamily="18" charset="0"/>
                <a:cs typeface="Times New Roman" panose="02020603050405020304" pitchFamily="18" charset="0"/>
              </a:rPr>
              <a:t>Provide relevant, accurate, and understandable information</a:t>
            </a:r>
          </a:p>
          <a:p>
            <a:pPr marL="457200" lvl="1"/>
            <a:r>
              <a:rPr lang="en-US" sz="2800" dirty="0">
                <a:latin typeface="Times New Roman" panose="02020603050405020304" pitchFamily="18" charset="0"/>
                <a:cs typeface="Times New Roman" panose="02020603050405020304" pitchFamily="18" charset="0"/>
              </a:rPr>
              <a:t>Be forthcoming about problems and issues and be prepared to suggest solutions</a:t>
            </a:r>
          </a:p>
          <a:p>
            <a:pPr marL="457200" lvl="1"/>
            <a:r>
              <a:rPr lang="en-US" sz="2800" dirty="0">
                <a:latin typeface="Times New Roman" panose="02020603050405020304" pitchFamily="18" charset="0"/>
                <a:cs typeface="Times New Roman" panose="02020603050405020304" pitchFamily="18" charset="0"/>
              </a:rPr>
              <a:t>Make effective use of the Board’s time</a:t>
            </a:r>
          </a:p>
          <a:p>
            <a:pPr lvl="1"/>
            <a:endParaRPr lang="en-US" sz="2800" dirty="0"/>
          </a:p>
        </p:txBody>
      </p:sp>
      <p:sp>
        <p:nvSpPr>
          <p:cNvPr id="7" name="Content Placeholder 6">
            <a:extLst>
              <a:ext uri="{FF2B5EF4-FFF2-40B4-BE49-F238E27FC236}">
                <a16:creationId xmlns:a16="http://schemas.microsoft.com/office/drawing/2014/main" id="{BFFC6FE8-69C8-43B2-9FD8-20623FDD8021}"/>
              </a:ext>
            </a:extLst>
          </p:cNvPr>
          <p:cNvSpPr>
            <a:spLocks noGrp="1"/>
          </p:cNvSpPr>
          <p:nvPr>
            <p:ph sz="half" idx="2"/>
          </p:nvPr>
        </p:nvSpPr>
        <p:spPr>
          <a:xfrm>
            <a:off x="6096000" y="1361506"/>
            <a:ext cx="5181600" cy="4351338"/>
          </a:xfrm>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The President should expect the Board to</a:t>
            </a:r>
          </a:p>
          <a:p>
            <a:pPr marL="457200" lvl="1"/>
            <a:r>
              <a:rPr lang="en-US" sz="2800" dirty="0">
                <a:latin typeface="Times New Roman" panose="02020603050405020304" pitchFamily="18" charset="0"/>
                <a:cs typeface="Times New Roman" panose="02020603050405020304" pitchFamily="18" charset="0"/>
              </a:rPr>
              <a:t>Be engaged and participate at the appropriate strategic level</a:t>
            </a:r>
          </a:p>
          <a:p>
            <a:pPr marL="457200" lvl="1"/>
            <a:r>
              <a:rPr lang="en-US" sz="2800" dirty="0">
                <a:latin typeface="Times New Roman" panose="02020603050405020304" pitchFamily="18" charset="0"/>
                <a:cs typeface="Times New Roman" panose="02020603050405020304" pitchFamily="18" charset="0"/>
              </a:rPr>
              <a:t>Be open, candid, and forthright</a:t>
            </a:r>
          </a:p>
          <a:p>
            <a:pPr marL="457200" lvl="1"/>
            <a:r>
              <a:rPr lang="en-US" sz="2800" dirty="0">
                <a:latin typeface="Times New Roman" panose="02020603050405020304" pitchFamily="18" charset="0"/>
                <a:cs typeface="Times New Roman" panose="02020603050405020304" pitchFamily="18" charset="0"/>
              </a:rPr>
              <a:t>Understand the president works for the board, not for individuals</a:t>
            </a:r>
          </a:p>
        </p:txBody>
      </p:sp>
    </p:spTree>
    <p:extLst>
      <p:ext uri="{BB962C8B-B14F-4D97-AF65-F5344CB8AC3E}">
        <p14:creationId xmlns:p14="http://schemas.microsoft.com/office/powerpoint/2010/main" val="14347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28825C-B03B-43D9-A8B0-0B6519A9A657}"/>
              </a:ext>
            </a:extLst>
          </p:cNvPr>
          <p:cNvSpPr>
            <a:spLocks noGrp="1"/>
          </p:cNvSpPr>
          <p:nvPr>
            <p:ph type="title"/>
          </p:nvPr>
        </p:nvSpPr>
        <p:spPr>
          <a:xfrm>
            <a:off x="838200" y="489187"/>
            <a:ext cx="10515600" cy="941865"/>
          </a:xfrm>
        </p:spPr>
        <p:txBody>
          <a:bodyPr/>
          <a:lstStyle/>
          <a:p>
            <a:pPr algn="ctr"/>
            <a:r>
              <a:rPr lang="en-US" b="1" dirty="0">
                <a:solidFill>
                  <a:srgbClr val="14395A"/>
                </a:solidFill>
                <a:latin typeface="Adobe Garamond Pro"/>
              </a:rPr>
              <a:t>Board and Committee Meetings</a:t>
            </a:r>
          </a:p>
        </p:txBody>
      </p:sp>
      <p:sp>
        <p:nvSpPr>
          <p:cNvPr id="6" name="Content Placeholder 5">
            <a:extLst>
              <a:ext uri="{FF2B5EF4-FFF2-40B4-BE49-F238E27FC236}">
                <a16:creationId xmlns:a16="http://schemas.microsoft.com/office/drawing/2014/main" id="{81CAEAD5-A86C-4F02-97E8-1821C8860B45}"/>
              </a:ext>
            </a:extLst>
          </p:cNvPr>
          <p:cNvSpPr>
            <a:spLocks noGrp="1"/>
          </p:cNvSpPr>
          <p:nvPr>
            <p:ph idx="1"/>
          </p:nvPr>
        </p:nvSpPr>
        <p:spPr>
          <a:xfrm>
            <a:off x="548640" y="1521229"/>
            <a:ext cx="11087100" cy="4351338"/>
          </a:xfrm>
        </p:spPr>
        <p:txBody>
          <a:bodyPr/>
          <a:lstStyle/>
          <a:p>
            <a:pPr marL="0" indent="0">
              <a:buNone/>
            </a:pPr>
            <a:r>
              <a:rPr lang="en-US" b="1" dirty="0">
                <a:latin typeface="Times New Roman" panose="02020603050405020304" pitchFamily="18" charset="0"/>
                <a:cs typeface="Times New Roman" panose="02020603050405020304" pitchFamily="18" charset="0"/>
              </a:rPr>
              <a:t>Board work directly impacts the university</a:t>
            </a:r>
          </a:p>
          <a:p>
            <a:pPr lvl="1"/>
            <a:r>
              <a:rPr lang="en-US" dirty="0">
                <a:latin typeface="Times New Roman" panose="02020603050405020304" pitchFamily="18" charset="0"/>
                <a:cs typeface="Times New Roman" panose="02020603050405020304" pitchFamily="18" charset="0"/>
              </a:rPr>
              <a:t>Direction</a:t>
            </a:r>
          </a:p>
          <a:p>
            <a:pPr lvl="1"/>
            <a:r>
              <a:rPr lang="en-US" dirty="0">
                <a:latin typeface="Times New Roman" panose="02020603050405020304" pitchFamily="18" charset="0"/>
                <a:cs typeface="Times New Roman" panose="02020603050405020304" pitchFamily="18" charset="0"/>
              </a:rPr>
              <a:t>Reputation</a:t>
            </a:r>
          </a:p>
          <a:p>
            <a:pPr marL="0" indent="0">
              <a:buNone/>
            </a:pPr>
            <a:r>
              <a:rPr lang="en-US" b="1" dirty="0">
                <a:latin typeface="Times New Roman" panose="02020603050405020304" pitchFamily="18" charset="0"/>
                <a:cs typeface="Times New Roman" panose="02020603050405020304" pitchFamily="18" charset="0"/>
              </a:rPr>
              <a:t>The Board and its Committees conduct work in meetings</a:t>
            </a:r>
          </a:p>
          <a:p>
            <a:pPr lvl="1"/>
            <a:r>
              <a:rPr lang="en-US" dirty="0">
                <a:latin typeface="Times New Roman" panose="02020603050405020304" pitchFamily="18" charset="0"/>
                <a:cs typeface="Times New Roman" panose="02020603050405020304" pitchFamily="18" charset="0"/>
              </a:rPr>
              <a:t>Models of good governance and decorum</a:t>
            </a:r>
          </a:p>
          <a:p>
            <a:pPr lvl="1"/>
            <a:r>
              <a:rPr lang="en-US" dirty="0">
                <a:latin typeface="Times New Roman" panose="02020603050405020304" pitchFamily="18" charset="0"/>
                <a:cs typeface="Times New Roman" panose="02020603050405020304" pitchFamily="18" charset="0"/>
              </a:rPr>
              <a:t>Focus on consequential matters</a:t>
            </a:r>
          </a:p>
          <a:p>
            <a:pPr marL="0" indent="0">
              <a:buNone/>
            </a:pPr>
            <a:r>
              <a:rPr lang="en-US" b="1" dirty="0">
                <a:latin typeface="Times New Roman" panose="02020603050405020304" pitchFamily="18" charset="0"/>
                <a:cs typeface="Times New Roman" panose="02020603050405020304" pitchFamily="18" charset="0"/>
              </a:rPr>
              <a:t>Board work should be grounded in the work of its Committees</a:t>
            </a:r>
          </a:p>
          <a:p>
            <a:pPr lvl="1"/>
            <a:r>
              <a:rPr lang="en-US" dirty="0">
                <a:latin typeface="Times New Roman" panose="02020603050405020304" pitchFamily="18" charset="0"/>
                <a:cs typeface="Times New Roman" panose="02020603050405020304" pitchFamily="18" charset="0"/>
              </a:rPr>
              <a:t>Align work with vision and strategy</a:t>
            </a:r>
          </a:p>
          <a:p>
            <a:pPr lvl="1"/>
            <a:r>
              <a:rPr lang="en-US" dirty="0">
                <a:latin typeface="Times New Roman" panose="02020603050405020304" pitchFamily="18" charset="0"/>
                <a:cs typeface="Times New Roman" panose="02020603050405020304" pitchFamily="18" charset="0"/>
              </a:rPr>
              <a:t>Monitor strategic progress</a:t>
            </a:r>
          </a:p>
        </p:txBody>
      </p:sp>
    </p:spTree>
    <p:extLst>
      <p:ext uri="{BB962C8B-B14F-4D97-AF65-F5344CB8AC3E}">
        <p14:creationId xmlns:p14="http://schemas.microsoft.com/office/powerpoint/2010/main" val="924801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B3B1B30B-515C-495D-B7AC-CC03CA06B055}"/>
              </a:ext>
            </a:extLst>
          </p:cNvPr>
          <p:cNvSpPr txBox="1">
            <a:spLocks/>
          </p:cNvSpPr>
          <p:nvPr/>
        </p:nvSpPr>
        <p:spPr>
          <a:xfrm>
            <a:off x="1418057" y="1487509"/>
            <a:ext cx="9953988" cy="4214044"/>
          </a:xfrm>
          <a:prstGeom prst="rect">
            <a:avLst/>
          </a:prstGeom>
        </p:spPr>
        <p:txBody>
          <a:bodyPr/>
          <a:lstStyle>
            <a:lvl1pPr marL="342900" indent="-342900" algn="l" defTabSz="685800" rtl="0" eaLnBrk="1" latinLnBrk="0" hangingPunct="1">
              <a:lnSpc>
                <a:spcPct val="90000"/>
              </a:lnSpc>
              <a:spcBef>
                <a:spcPts val="750"/>
              </a:spcBef>
              <a:buFontTx/>
              <a:buBlip>
                <a:blip r:embed="rId3"/>
              </a:buBlip>
              <a:defRPr sz="2400" b="1" kern="1200" baseline="0">
                <a:solidFill>
                  <a:srgbClr val="00496A"/>
                </a:solidFill>
                <a:latin typeface="+mn-lt"/>
                <a:ea typeface="+mn-ea"/>
                <a:cs typeface="+mn-cs"/>
              </a:defRPr>
            </a:lvl1pPr>
            <a:lvl2pPr marL="600075" indent="-257175" algn="l" defTabSz="685800" rtl="0" eaLnBrk="1" latinLnBrk="0" hangingPunct="1">
              <a:lnSpc>
                <a:spcPct val="90000"/>
              </a:lnSpc>
              <a:spcBef>
                <a:spcPts val="375"/>
              </a:spcBef>
              <a:buFont typeface="Wingdings" panose="05000000000000000000" pitchFamily="2" charset="2"/>
              <a:buChar char="Ø"/>
              <a:defRPr sz="1800" kern="1200">
                <a:solidFill>
                  <a:schemeClr val="tx1"/>
                </a:solidFill>
                <a:latin typeface="+mn-lt"/>
                <a:ea typeface="+mn-ea"/>
                <a:cs typeface="+mn-cs"/>
              </a:defRPr>
            </a:lvl2pPr>
            <a:lvl3pPr marL="942975" indent="-257175"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430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859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endParaRPr kumimoji="0" lang="en-US"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en-US" sz="2400" b="1" i="0" u="none" strike="noStrike" kern="1200" cap="none" spc="0" normalizeH="0" baseline="0" noProof="0" dirty="0">
              <a:ln>
                <a:noFill/>
              </a:ln>
              <a:solidFill>
                <a:srgbClr val="00496A"/>
              </a:solidFill>
              <a:effectLst/>
              <a:uLnTx/>
              <a:uFillTx/>
              <a:latin typeface="Calibri" panose="020F0502020204030204"/>
              <a:ea typeface="+mn-ea"/>
              <a:cs typeface="+mn-cs"/>
            </a:endParaRPr>
          </a:p>
          <a:p>
            <a:pPr marL="0" marR="0" lvl="1" indent="0" algn="l" defTabSz="685800" rtl="0" eaLnBrk="1" fontAlgn="auto" latinLnBrk="0" hangingPunct="1">
              <a:lnSpc>
                <a:spcPct val="90000"/>
              </a:lnSpc>
              <a:spcBef>
                <a:spcPts val="375"/>
              </a:spcBef>
              <a:spcAft>
                <a:spcPts val="0"/>
              </a:spcAft>
              <a:buClrTx/>
              <a:buSzTx/>
              <a:buFont typeface="Wingdings" panose="05000000000000000000" pitchFamily="2" charset="2"/>
              <a:buNone/>
              <a:tabLst/>
              <a:defRPr/>
            </a:pPr>
            <a:endParaRPr kumimoji="0" lang="en-US" sz="3200" b="1" i="0" u="none" strike="noStrike" kern="1200" cap="none" spc="0" normalizeH="0" baseline="0" noProof="0" dirty="0">
              <a:ln>
                <a:noFill/>
              </a:ln>
              <a:solidFill>
                <a:srgbClr val="00496A"/>
              </a:solidFill>
              <a:effectLst/>
              <a:uLnTx/>
              <a:uFillTx/>
              <a:latin typeface="Adobe Caslon Pro Bold" panose="0205070206050A020403" pitchFamily="18" charset="0"/>
              <a:ea typeface="+mn-ea"/>
              <a:cs typeface="+mn-cs"/>
            </a:endParaRPr>
          </a:p>
          <a:p>
            <a:pPr marL="342900" marR="0" lvl="1" indent="0" algn="l" defTabSz="685800" rtl="0" eaLnBrk="1" fontAlgn="auto" latinLnBrk="0" hangingPunct="1">
              <a:lnSpc>
                <a:spcPct val="90000"/>
              </a:lnSpc>
              <a:spcBef>
                <a:spcPts val="375"/>
              </a:spcBef>
              <a:spcAft>
                <a:spcPts val="0"/>
              </a:spcAft>
              <a:buClrTx/>
              <a:buSzTx/>
              <a:buFont typeface="Wingdings" panose="05000000000000000000" pitchFamily="2" charset="2"/>
              <a:buNone/>
              <a:tabLst/>
              <a:defRPr/>
            </a:pPr>
            <a:endParaRPr kumimoji="0" lang="en-US"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itle 2">
            <a:extLst>
              <a:ext uri="{FF2B5EF4-FFF2-40B4-BE49-F238E27FC236}">
                <a16:creationId xmlns:a16="http://schemas.microsoft.com/office/drawing/2014/main" id="{B8CC05AA-CEA7-42B8-BD4B-63D179582414}"/>
              </a:ext>
            </a:extLst>
          </p:cNvPr>
          <p:cNvSpPr txBox="1">
            <a:spLocks/>
          </p:cNvSpPr>
          <p:nvPr/>
        </p:nvSpPr>
        <p:spPr>
          <a:xfrm>
            <a:off x="0" y="367048"/>
            <a:ext cx="12191999" cy="687373"/>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4400" kern="1200">
                <a:solidFill>
                  <a:srgbClr val="82251D"/>
                </a:solidFill>
                <a:latin typeface="Adobe Caslon Pro Bold" panose="0205070206050A020403" pitchFamily="18"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4395A"/>
                </a:solidFill>
                <a:effectLst/>
                <a:uLnTx/>
                <a:uFillTx/>
                <a:latin typeface="Adobe Garamond Pro"/>
                <a:ea typeface="+mj-ea"/>
                <a:cs typeface="+mj-cs"/>
              </a:rPr>
              <a:t>Open Meetings</a:t>
            </a:r>
          </a:p>
        </p:txBody>
      </p:sp>
      <p:sp>
        <p:nvSpPr>
          <p:cNvPr id="6" name="Content Placeholder 1">
            <a:extLst>
              <a:ext uri="{FF2B5EF4-FFF2-40B4-BE49-F238E27FC236}">
                <a16:creationId xmlns:a16="http://schemas.microsoft.com/office/drawing/2014/main" id="{E353ED50-2122-4424-9DC6-AD6E662B6DE8}"/>
              </a:ext>
            </a:extLst>
          </p:cNvPr>
          <p:cNvSpPr txBox="1">
            <a:spLocks/>
          </p:cNvSpPr>
          <p:nvPr/>
        </p:nvSpPr>
        <p:spPr>
          <a:xfrm>
            <a:off x="1556635" y="1296826"/>
            <a:ext cx="9078727" cy="4595409"/>
          </a:xfrm>
          <a:prstGeom prst="rect">
            <a:avLst/>
          </a:prstGeom>
        </p:spPr>
        <p:txBody>
          <a:bodyPr/>
          <a:lstStyle>
            <a:lvl1pPr marL="342900" indent="-342900" algn="l" defTabSz="685800" rtl="0" eaLnBrk="1" latinLnBrk="0" hangingPunct="1">
              <a:lnSpc>
                <a:spcPct val="90000"/>
              </a:lnSpc>
              <a:spcBef>
                <a:spcPts val="750"/>
              </a:spcBef>
              <a:buFontTx/>
              <a:buBlip>
                <a:blip r:embed="rId3"/>
              </a:buBlip>
              <a:defRPr sz="2400" b="1" kern="1200" baseline="0">
                <a:solidFill>
                  <a:srgbClr val="00496A"/>
                </a:solidFill>
                <a:latin typeface="+mn-lt"/>
                <a:ea typeface="+mn-ea"/>
                <a:cs typeface="+mn-cs"/>
              </a:defRPr>
            </a:lvl1pPr>
            <a:lvl2pPr marL="600075" indent="-257175" algn="l" defTabSz="685800" rtl="0" eaLnBrk="1" latinLnBrk="0" hangingPunct="1">
              <a:lnSpc>
                <a:spcPct val="90000"/>
              </a:lnSpc>
              <a:spcBef>
                <a:spcPts val="375"/>
              </a:spcBef>
              <a:buFont typeface="Wingdings" panose="05000000000000000000" pitchFamily="2" charset="2"/>
              <a:buChar char="Ø"/>
              <a:defRPr sz="1800" kern="1200">
                <a:solidFill>
                  <a:schemeClr val="tx1"/>
                </a:solidFill>
                <a:latin typeface="+mn-lt"/>
                <a:ea typeface="+mn-ea"/>
                <a:cs typeface="+mn-cs"/>
              </a:defRPr>
            </a:lvl2pPr>
            <a:lvl3pPr marL="942975" indent="-257175"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430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859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auto" latinLnBrk="0" hangingPunct="1">
              <a:lnSpc>
                <a:spcPct val="90000"/>
              </a:lnSpc>
              <a:spcBef>
                <a:spcPts val="0"/>
              </a:spcBef>
              <a:spcAft>
                <a:spcPts val="1800"/>
              </a:spcAft>
              <a:buClrTx/>
              <a:buSzTx/>
              <a:buFontTx/>
              <a:buBlip>
                <a:blip r:embed="rId3"/>
              </a:buBlip>
              <a:tabLst/>
              <a:defRPr/>
            </a:pPr>
            <a:r>
              <a:rPr kumimoji="0" lang="en-US" sz="28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All public policy and public business decisions must be made in meetings open to the public.</a:t>
            </a:r>
          </a:p>
          <a:p>
            <a:pPr marL="600075" marR="0" lvl="1" indent="-342900" algn="l" defTabSz="685800" rtl="0" eaLnBrk="1" fontAlgn="auto" latinLnBrk="0" hangingPunct="1">
              <a:lnSpc>
                <a:spcPct val="90000"/>
              </a:lnSpc>
              <a:spcBef>
                <a:spcPts val="0"/>
              </a:spcBef>
              <a:spcAft>
                <a:spcPts val="18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Prohibits multiple members of a governing body from meeting privately to deliberate towards or make decisions on public business.</a:t>
            </a:r>
          </a:p>
          <a:p>
            <a:pPr marL="342900" marR="0" lvl="0" indent="-342900" algn="l" defTabSz="685800" rtl="0" eaLnBrk="1" fontAlgn="auto" latinLnBrk="0" hangingPunct="1">
              <a:lnSpc>
                <a:spcPct val="90000"/>
              </a:lnSpc>
              <a:spcBef>
                <a:spcPts val="0"/>
              </a:spcBef>
              <a:spcAft>
                <a:spcPts val="1800"/>
              </a:spcAft>
              <a:buClrTx/>
              <a:buSzTx/>
              <a:buFontTx/>
              <a:buBlip>
                <a:blip r:embed="rId3"/>
              </a:buBlip>
              <a:tabLst/>
              <a:defRPr/>
            </a:pPr>
            <a:r>
              <a:rPr kumimoji="0" lang="en-US" sz="28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Adequate Public Notice</a:t>
            </a:r>
          </a:p>
          <a:p>
            <a:pPr marL="600075" marR="0" lvl="1" indent="-257175" algn="l" defTabSz="685800" rtl="0" eaLnBrk="1" fontAlgn="auto" latinLnBrk="0" hangingPunct="1">
              <a:lnSpc>
                <a:spcPct val="90000"/>
              </a:lnSpc>
              <a:spcBef>
                <a:spcPts val="0"/>
              </a:spcBef>
              <a:spcAft>
                <a:spcPts val="18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Sufficient notice under the circumstances that would fairly inform the public of the meeting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49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221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00AE7-5BE1-429F-BCA4-A6298F44D3EB}"/>
              </a:ext>
            </a:extLst>
          </p:cNvPr>
          <p:cNvSpPr>
            <a:spLocks noGrp="1"/>
          </p:cNvSpPr>
          <p:nvPr>
            <p:ph type="title"/>
          </p:nvPr>
        </p:nvSpPr>
        <p:spPr>
          <a:xfrm>
            <a:off x="838200" y="0"/>
            <a:ext cx="10515600" cy="1181099"/>
          </a:xfrm>
        </p:spPr>
        <p:txBody>
          <a:bodyPr/>
          <a:lstStyle/>
          <a:p>
            <a:pPr algn="ctr"/>
            <a:r>
              <a:rPr lang="en-US" b="1" dirty="0">
                <a:solidFill>
                  <a:srgbClr val="003366"/>
                </a:solidFill>
                <a:latin typeface="Adobe Garamond Pro"/>
              </a:rPr>
              <a:t>Conflict-of-Interest Policies</a:t>
            </a:r>
            <a:endParaRPr lang="en-US" dirty="0">
              <a:solidFill>
                <a:srgbClr val="003366"/>
              </a:solidFill>
            </a:endParaRPr>
          </a:p>
        </p:txBody>
      </p:sp>
      <p:sp>
        <p:nvSpPr>
          <p:cNvPr id="6" name="Content Placeholder 5">
            <a:extLst>
              <a:ext uri="{FF2B5EF4-FFF2-40B4-BE49-F238E27FC236}">
                <a16:creationId xmlns:a16="http://schemas.microsoft.com/office/drawing/2014/main" id="{10E4FCEC-2CE0-4EDD-B6D6-431A4C5CB2B5}"/>
              </a:ext>
            </a:extLst>
          </p:cNvPr>
          <p:cNvSpPr>
            <a:spLocks noGrp="1"/>
          </p:cNvSpPr>
          <p:nvPr>
            <p:ph idx="1"/>
          </p:nvPr>
        </p:nvSpPr>
        <p:spPr>
          <a:xfrm>
            <a:off x="838200" y="1181100"/>
            <a:ext cx="10515600" cy="4495800"/>
          </a:xfrm>
        </p:spPr>
        <p:txBody>
          <a:bodyPr/>
          <a:lstStyle/>
          <a:p>
            <a:pPr marL="0" indent="0">
              <a:buNone/>
            </a:pPr>
            <a:r>
              <a:rPr lang="en-US" b="1" u="sng" dirty="0">
                <a:solidFill>
                  <a:srgbClr val="003366"/>
                </a:solidFill>
                <a:latin typeface="Times New Roman" panose="02020603050405020304" pitchFamily="18" charset="0"/>
                <a:cs typeface="Times New Roman" panose="02020603050405020304" pitchFamily="18" charset="0"/>
              </a:rPr>
              <a:t>Conflicts of interest</a:t>
            </a:r>
            <a:r>
              <a:rPr lang="en-US" dirty="0">
                <a:solidFill>
                  <a:srgbClr val="003366"/>
                </a:solidFill>
                <a:latin typeface="Times New Roman" panose="02020603050405020304" pitchFamily="18" charset="0"/>
                <a:cs typeface="Times New Roman" panose="02020603050405020304" pitchFamily="18" charset="0"/>
              </a:rPr>
              <a:t> represent</a:t>
            </a:r>
          </a:p>
          <a:p>
            <a:pPr marL="685800"/>
            <a:r>
              <a:rPr lang="en-US" sz="2400" b="1" dirty="0">
                <a:latin typeface="Times New Roman" panose="02020603050405020304" pitchFamily="18" charset="0"/>
                <a:cs typeface="Times New Roman" panose="02020603050405020304" pitchFamily="18" charset="0"/>
              </a:rPr>
              <a:t>Undue influence </a:t>
            </a:r>
            <a:r>
              <a:rPr lang="en-US" sz="2400" dirty="0">
                <a:latin typeface="Times New Roman" panose="02020603050405020304" pitchFamily="18" charset="0"/>
                <a:cs typeface="Times New Roman" panose="02020603050405020304" pitchFamily="18" charset="0"/>
              </a:rPr>
              <a:t>on the work of the board</a:t>
            </a:r>
          </a:p>
          <a:p>
            <a:pPr marL="685800"/>
            <a:r>
              <a:rPr lang="en-US" sz="2400" dirty="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appearance</a:t>
            </a:r>
            <a:r>
              <a:rPr lang="en-US" sz="2400" dirty="0">
                <a:latin typeface="Times New Roman" panose="02020603050405020304" pitchFamily="18" charset="0"/>
                <a:cs typeface="Times New Roman" panose="02020603050405020304" pitchFamily="18" charset="0"/>
              </a:rPr>
              <a:t> of such influence</a:t>
            </a:r>
          </a:p>
          <a:p>
            <a:pPr marL="457200" indent="0">
              <a:buNone/>
            </a:pPr>
            <a:endParaRPr lang="en-US" sz="1400" dirty="0">
              <a:latin typeface="Times New Roman" panose="02020603050405020304" pitchFamily="18" charset="0"/>
              <a:cs typeface="Times New Roman" panose="02020603050405020304" pitchFamily="18" charset="0"/>
            </a:endParaRPr>
          </a:p>
          <a:p>
            <a:pPr marL="0" indent="0">
              <a:buNone/>
            </a:pPr>
            <a:r>
              <a:rPr lang="en-US" dirty="0">
                <a:solidFill>
                  <a:srgbClr val="003366"/>
                </a:solidFill>
                <a:latin typeface="Times New Roman" panose="02020603050405020304" pitchFamily="18" charset="0"/>
                <a:cs typeface="Times New Roman" panose="02020603050405020304" pitchFamily="18" charset="0"/>
              </a:rPr>
              <a:t>The board’s </a:t>
            </a:r>
            <a:r>
              <a:rPr lang="en-US" b="1" u="sng" dirty="0">
                <a:solidFill>
                  <a:srgbClr val="003366"/>
                </a:solidFill>
                <a:latin typeface="Times New Roman" panose="02020603050405020304" pitchFamily="18" charset="0"/>
                <a:cs typeface="Times New Roman" panose="02020603050405020304" pitchFamily="18" charset="0"/>
              </a:rPr>
              <a:t>Conflict-of-Interest Policy</a:t>
            </a:r>
            <a:r>
              <a:rPr lang="en-US" b="1" dirty="0">
                <a:solidFill>
                  <a:srgbClr val="003366"/>
                </a:solidFill>
                <a:latin typeface="Times New Roman" panose="02020603050405020304" pitchFamily="18" charset="0"/>
                <a:cs typeface="Times New Roman" panose="02020603050405020304" pitchFamily="18" charset="0"/>
              </a:rPr>
              <a:t> </a:t>
            </a:r>
            <a:r>
              <a:rPr lang="en-US" dirty="0">
                <a:solidFill>
                  <a:srgbClr val="003366"/>
                </a:solidFill>
                <a:latin typeface="Times New Roman" panose="02020603050405020304" pitchFamily="18" charset="0"/>
                <a:cs typeface="Times New Roman" panose="02020603050405020304" pitchFamily="18" charset="0"/>
              </a:rPr>
              <a:t>should </a:t>
            </a:r>
            <a:r>
              <a:rPr lang="en-US" b="1" u="sng" dirty="0">
                <a:solidFill>
                  <a:srgbClr val="003366"/>
                </a:solidFill>
                <a:latin typeface="Times New Roman" panose="02020603050405020304" pitchFamily="18" charset="0"/>
                <a:cs typeface="Times New Roman" panose="02020603050405020304" pitchFamily="18" charset="0"/>
              </a:rPr>
              <a:t>define</a:t>
            </a:r>
            <a:r>
              <a:rPr lang="en-US" dirty="0">
                <a:solidFill>
                  <a:srgbClr val="003366"/>
                </a:solidFill>
                <a:latin typeface="Times New Roman" panose="02020603050405020304" pitchFamily="18" charset="0"/>
                <a:cs typeface="Times New Roman" panose="02020603050405020304" pitchFamily="18" charset="0"/>
              </a:rPr>
              <a:t> potential conflicts of interest and provide a process to:</a:t>
            </a:r>
          </a:p>
          <a:p>
            <a:pPr marL="685800"/>
            <a:r>
              <a:rPr lang="en-US" sz="2400" b="1" dirty="0">
                <a:latin typeface="Times New Roman" panose="02020603050405020304" pitchFamily="18" charset="0"/>
                <a:cs typeface="Times New Roman" panose="02020603050405020304" pitchFamily="18" charset="0"/>
              </a:rPr>
              <a:t>Identify</a:t>
            </a:r>
            <a:r>
              <a:rPr lang="en-US" sz="2400" dirty="0">
                <a:latin typeface="Times New Roman" panose="02020603050405020304" pitchFamily="18" charset="0"/>
                <a:cs typeface="Times New Roman" panose="02020603050405020304" pitchFamily="18" charset="0"/>
              </a:rPr>
              <a:t> conflicts of interest;</a:t>
            </a:r>
          </a:p>
          <a:p>
            <a:pPr marL="685800"/>
            <a:r>
              <a:rPr lang="en-US" sz="2400" b="1" dirty="0">
                <a:latin typeface="Times New Roman" panose="02020603050405020304" pitchFamily="18" charset="0"/>
                <a:cs typeface="Times New Roman" panose="02020603050405020304" pitchFamily="18" charset="0"/>
              </a:rPr>
              <a:t>Disclose</a:t>
            </a:r>
            <a:r>
              <a:rPr lang="en-US" sz="2400" dirty="0">
                <a:latin typeface="Times New Roman" panose="02020603050405020304" pitchFamily="18" charset="0"/>
                <a:cs typeface="Times New Roman" panose="02020603050405020304" pitchFamily="18" charset="0"/>
              </a:rPr>
              <a:t> conflicts of interest; and</a:t>
            </a:r>
          </a:p>
          <a:p>
            <a:pPr marL="685800"/>
            <a:r>
              <a:rPr lang="en-US" sz="2400" b="1" dirty="0">
                <a:latin typeface="Times New Roman" panose="02020603050405020304" pitchFamily="18" charset="0"/>
                <a:cs typeface="Times New Roman" panose="02020603050405020304" pitchFamily="18" charset="0"/>
              </a:rPr>
              <a:t>Address</a:t>
            </a:r>
            <a:r>
              <a:rPr lang="en-US" sz="2400" dirty="0">
                <a:latin typeface="Times New Roman" panose="02020603050405020304" pitchFamily="18" charset="0"/>
                <a:cs typeface="Times New Roman" panose="02020603050405020304" pitchFamily="18" charset="0"/>
              </a:rPr>
              <a:t> conflicts of interest.</a:t>
            </a:r>
          </a:p>
          <a:p>
            <a:pPr marL="685800"/>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99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fade">
                                      <p:cBhvr>
                                        <p:cTn id="24" dur="500"/>
                                        <p:tgtEl>
                                          <p:spTgt spid="6">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00AE7-5BE1-429F-BCA4-A6298F44D3EB}"/>
              </a:ext>
            </a:extLst>
          </p:cNvPr>
          <p:cNvSpPr>
            <a:spLocks noGrp="1"/>
          </p:cNvSpPr>
          <p:nvPr>
            <p:ph type="title"/>
          </p:nvPr>
        </p:nvSpPr>
        <p:spPr>
          <a:xfrm>
            <a:off x="838200" y="18255"/>
            <a:ext cx="10515600" cy="1325563"/>
          </a:xfrm>
        </p:spPr>
        <p:txBody>
          <a:bodyPr/>
          <a:lstStyle/>
          <a:p>
            <a:pPr algn="ctr"/>
            <a:r>
              <a:rPr lang="en-US" b="1" dirty="0">
                <a:solidFill>
                  <a:srgbClr val="003366"/>
                </a:solidFill>
                <a:latin typeface="Adobe Garamond Pro"/>
              </a:rPr>
              <a:t>Conflict-of-Interest Policies</a:t>
            </a:r>
            <a:endParaRPr lang="en-US" dirty="0">
              <a:solidFill>
                <a:srgbClr val="003366"/>
              </a:solidFill>
            </a:endParaRPr>
          </a:p>
        </p:txBody>
      </p:sp>
      <p:sp>
        <p:nvSpPr>
          <p:cNvPr id="4" name="Content Placeholder 3">
            <a:extLst>
              <a:ext uri="{FF2B5EF4-FFF2-40B4-BE49-F238E27FC236}">
                <a16:creationId xmlns:a16="http://schemas.microsoft.com/office/drawing/2014/main" id="{098ADE6D-0133-4A40-99CE-C774E11A0896}"/>
              </a:ext>
            </a:extLst>
          </p:cNvPr>
          <p:cNvSpPr>
            <a:spLocks noGrp="1"/>
          </p:cNvSpPr>
          <p:nvPr>
            <p:ph sz="half" idx="2"/>
          </p:nvPr>
        </p:nvSpPr>
        <p:spPr>
          <a:xfrm>
            <a:off x="419100" y="1373186"/>
            <a:ext cx="11353800" cy="4351338"/>
          </a:xfrm>
        </p:spPr>
        <p:txBody>
          <a:bodyPr>
            <a:normAutofit/>
          </a:bodyPr>
          <a:lstStyle/>
          <a:p>
            <a:pPr marL="0" indent="0">
              <a:lnSpc>
                <a:spcPct val="100000"/>
              </a:lnSpc>
              <a:buNone/>
            </a:pPr>
            <a:r>
              <a:rPr lang="en-US" b="1" dirty="0">
                <a:solidFill>
                  <a:srgbClr val="003366"/>
                </a:solidFill>
                <a:latin typeface="Times New Roman" panose="02020603050405020304" pitchFamily="18" charset="0"/>
                <a:cs typeface="Times New Roman" panose="02020603050405020304" pitchFamily="18" charset="0"/>
              </a:rPr>
              <a:t>Questions to Consider</a:t>
            </a:r>
            <a:endParaRPr lang="en-US" dirty="0">
              <a:solidFill>
                <a:srgbClr val="003366"/>
              </a:solidFill>
              <a:latin typeface="Times New Roman" panose="02020603050405020304" pitchFamily="18" charset="0"/>
              <a:cs typeface="Times New Roman" panose="02020603050405020304" pitchFamily="18" charset="0"/>
            </a:endParaRPr>
          </a:p>
          <a:p>
            <a:pPr>
              <a:lnSpc>
                <a:spcPct val="100000"/>
              </a:lnSpc>
            </a:pPr>
            <a:r>
              <a:rPr lang="en-US" sz="2600" dirty="0">
                <a:latin typeface="Times New Roman" panose="02020603050405020304" pitchFamily="18" charset="0"/>
                <a:cs typeface="Times New Roman" panose="02020603050405020304" pitchFamily="18" charset="0"/>
              </a:rPr>
              <a:t>Has the board defined in writing what is considered a conflict of interest?</a:t>
            </a:r>
          </a:p>
          <a:p>
            <a:r>
              <a:rPr lang="en-US" sz="2600" dirty="0">
                <a:latin typeface="Times New Roman" panose="02020603050405020304" pitchFamily="18" charset="0"/>
                <a:cs typeface="Times New Roman" panose="02020603050405020304" pitchFamily="18" charset="0"/>
              </a:rPr>
              <a:t>How are governing board members informed of the existence of the policy?</a:t>
            </a:r>
          </a:p>
          <a:p>
            <a:r>
              <a:rPr lang="en-US" sz="2600" dirty="0">
                <a:latin typeface="Times New Roman" panose="02020603050405020304" pitchFamily="18" charset="0"/>
                <a:cs typeface="Times New Roman" panose="02020603050405020304" pitchFamily="18" charset="0"/>
              </a:rPr>
              <a:t>What are the expectations of board members if there is a conflict of interest on a board issue?</a:t>
            </a:r>
          </a:p>
          <a:p>
            <a:r>
              <a:rPr lang="en-US" sz="2600" dirty="0">
                <a:latin typeface="Times New Roman" panose="02020603050405020304" pitchFamily="18" charset="0"/>
                <a:cs typeface="Times New Roman" panose="02020603050405020304" pitchFamily="18" charset="0"/>
              </a:rPr>
              <a:t>Does the governing board consistently apply its conflict-of-interest policy?</a:t>
            </a:r>
          </a:p>
          <a:p>
            <a:r>
              <a:rPr lang="en-US" sz="2600" dirty="0">
                <a:latin typeface="Times New Roman" panose="02020603050405020304" pitchFamily="18" charset="0"/>
                <a:cs typeface="Times New Roman" panose="02020603050405020304" pitchFamily="18" charset="0"/>
              </a:rPr>
              <a:t>How does the policy protect the integrity of the institution?</a:t>
            </a:r>
          </a:p>
        </p:txBody>
      </p:sp>
    </p:spTree>
    <p:extLst>
      <p:ext uri="{BB962C8B-B14F-4D97-AF65-F5344CB8AC3E}">
        <p14:creationId xmlns:p14="http://schemas.microsoft.com/office/powerpoint/2010/main" val="3998500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B3B1B30B-515C-495D-B7AC-CC03CA06B055}"/>
              </a:ext>
            </a:extLst>
          </p:cNvPr>
          <p:cNvSpPr txBox="1">
            <a:spLocks/>
          </p:cNvSpPr>
          <p:nvPr/>
        </p:nvSpPr>
        <p:spPr>
          <a:xfrm>
            <a:off x="1070020" y="1487509"/>
            <a:ext cx="10566168" cy="1941491"/>
          </a:xfrm>
          <a:prstGeom prst="rect">
            <a:avLst/>
          </a:prstGeom>
        </p:spPr>
        <p:txBody>
          <a:bodyPr/>
          <a:lstStyle>
            <a:lvl1pPr marL="342900" indent="-342900" algn="l" defTabSz="685800" rtl="0" eaLnBrk="1" latinLnBrk="0" hangingPunct="1">
              <a:lnSpc>
                <a:spcPct val="90000"/>
              </a:lnSpc>
              <a:spcBef>
                <a:spcPts val="750"/>
              </a:spcBef>
              <a:buFontTx/>
              <a:buBlip>
                <a:blip r:embed="rId3"/>
              </a:buBlip>
              <a:defRPr sz="2400" b="1" kern="1200" baseline="0">
                <a:solidFill>
                  <a:srgbClr val="00496A"/>
                </a:solidFill>
                <a:latin typeface="+mn-lt"/>
                <a:ea typeface="+mn-ea"/>
                <a:cs typeface="+mn-cs"/>
              </a:defRPr>
            </a:lvl1pPr>
            <a:lvl2pPr marL="600075" indent="-257175" algn="l" defTabSz="685800" rtl="0" eaLnBrk="1" latinLnBrk="0" hangingPunct="1">
              <a:lnSpc>
                <a:spcPct val="90000"/>
              </a:lnSpc>
              <a:spcBef>
                <a:spcPts val="375"/>
              </a:spcBef>
              <a:buFont typeface="Wingdings" panose="05000000000000000000" pitchFamily="2" charset="2"/>
              <a:buChar char="Ø"/>
              <a:defRPr sz="1800" kern="1200">
                <a:solidFill>
                  <a:schemeClr val="tx1"/>
                </a:solidFill>
                <a:latin typeface="+mn-lt"/>
                <a:ea typeface="+mn-ea"/>
                <a:cs typeface="+mn-cs"/>
              </a:defRPr>
            </a:lvl2pPr>
            <a:lvl3pPr marL="942975" indent="-257175"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430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859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“It is the intent of the general assembly . . . to provide a responsible method to review state governmental entities to ensure that state governmental regulation is beneficial rather than detrimental to the public interest of the citizens of Tennessee.”</a:t>
            </a:r>
          </a:p>
          <a:p>
            <a:pPr marL="0" marR="0" lvl="0" indent="0" algn="l" defTabSz="685800" rtl="0" eaLnBrk="1" fontAlgn="auto" latinLnBrk="0" hangingPunct="1">
              <a:lnSpc>
                <a:spcPct val="90000"/>
              </a:lnSpc>
              <a:spcBef>
                <a:spcPts val="750"/>
              </a:spcBef>
              <a:spcAft>
                <a:spcPts val="0"/>
              </a:spcAft>
              <a:buClrTx/>
              <a:buSzTx/>
              <a:buFontTx/>
              <a:buNone/>
              <a:tabLst>
                <a:tab pos="5486400" algn="l"/>
              </a:tabLst>
              <a:defRPr/>
            </a:pPr>
            <a:r>
              <a:rPr kumimoji="0" lang="en-US" sz="24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4-29-102(b), </a:t>
            </a:r>
            <a:r>
              <a:rPr kumimoji="0" lang="en-US" sz="2000" b="0" i="1"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Tennessee Code Annotated (TCA)</a:t>
            </a:r>
            <a:endParaRPr kumimoji="0" lang="en-US" sz="2000" b="1" i="1"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endParaRPr>
          </a:p>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endParaRPr kumimoji="0" lang="en-US"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en-US" sz="2400" b="1" i="0" u="none" strike="noStrike" kern="1200" cap="none" spc="0" normalizeH="0" baseline="0" noProof="0" dirty="0">
              <a:ln>
                <a:noFill/>
              </a:ln>
              <a:solidFill>
                <a:srgbClr val="00496A"/>
              </a:solidFill>
              <a:effectLst/>
              <a:uLnTx/>
              <a:uFillTx/>
              <a:latin typeface="Calibri" panose="020F0502020204030204"/>
              <a:ea typeface="+mn-ea"/>
              <a:cs typeface="+mn-cs"/>
            </a:endParaRPr>
          </a:p>
          <a:p>
            <a:pPr marL="0" marR="0" lvl="1" indent="0" algn="l" defTabSz="685800" rtl="0" eaLnBrk="1" fontAlgn="auto" latinLnBrk="0" hangingPunct="1">
              <a:lnSpc>
                <a:spcPct val="90000"/>
              </a:lnSpc>
              <a:spcBef>
                <a:spcPts val="375"/>
              </a:spcBef>
              <a:spcAft>
                <a:spcPts val="0"/>
              </a:spcAft>
              <a:buClrTx/>
              <a:buSzTx/>
              <a:buFont typeface="Wingdings" panose="05000000000000000000" pitchFamily="2" charset="2"/>
              <a:buNone/>
              <a:tabLst/>
              <a:defRPr/>
            </a:pPr>
            <a:endParaRPr kumimoji="0" lang="en-US" sz="3200" b="1" i="0" u="none" strike="noStrike" kern="1200" cap="none" spc="0" normalizeH="0" baseline="0" noProof="0" dirty="0">
              <a:ln>
                <a:noFill/>
              </a:ln>
              <a:solidFill>
                <a:srgbClr val="00496A"/>
              </a:solidFill>
              <a:effectLst/>
              <a:uLnTx/>
              <a:uFillTx/>
              <a:latin typeface="Adobe Caslon Pro Bold" panose="0205070206050A020403" pitchFamily="18" charset="0"/>
              <a:ea typeface="+mn-ea"/>
              <a:cs typeface="+mn-cs"/>
            </a:endParaRPr>
          </a:p>
          <a:p>
            <a:pPr marL="342900" marR="0" lvl="1" indent="0" algn="l" defTabSz="685800" rtl="0" eaLnBrk="1" fontAlgn="auto" latinLnBrk="0" hangingPunct="1">
              <a:lnSpc>
                <a:spcPct val="90000"/>
              </a:lnSpc>
              <a:spcBef>
                <a:spcPts val="375"/>
              </a:spcBef>
              <a:spcAft>
                <a:spcPts val="0"/>
              </a:spcAft>
              <a:buClrTx/>
              <a:buSzTx/>
              <a:buFont typeface="Wingdings" panose="05000000000000000000" pitchFamily="2" charset="2"/>
              <a:buNone/>
              <a:tabLst/>
              <a:defRPr/>
            </a:pPr>
            <a:endParaRPr kumimoji="0" lang="en-US"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itle 2">
            <a:extLst>
              <a:ext uri="{FF2B5EF4-FFF2-40B4-BE49-F238E27FC236}">
                <a16:creationId xmlns:a16="http://schemas.microsoft.com/office/drawing/2014/main" id="{B8CC05AA-CEA7-42B8-BD4B-63D179582414}"/>
              </a:ext>
            </a:extLst>
          </p:cNvPr>
          <p:cNvSpPr txBox="1">
            <a:spLocks/>
          </p:cNvSpPr>
          <p:nvPr/>
        </p:nvSpPr>
        <p:spPr>
          <a:xfrm>
            <a:off x="1590541" y="367048"/>
            <a:ext cx="8229600" cy="687373"/>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4400" kern="1200">
                <a:solidFill>
                  <a:srgbClr val="82251D"/>
                </a:solidFill>
                <a:latin typeface="Adobe Caslon Pro Bold" panose="0205070206050A020403" pitchFamily="18"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3366"/>
                </a:solidFill>
                <a:effectLst/>
                <a:uLnTx/>
                <a:uFillTx/>
                <a:latin typeface="Adobe Garamond Pro"/>
                <a:ea typeface="+mj-ea"/>
                <a:cs typeface="+mj-cs"/>
              </a:rPr>
              <a:t>Sunset Statute</a:t>
            </a:r>
          </a:p>
        </p:txBody>
      </p:sp>
      <p:sp>
        <p:nvSpPr>
          <p:cNvPr id="10" name="Text Placeholder 3">
            <a:extLst>
              <a:ext uri="{FF2B5EF4-FFF2-40B4-BE49-F238E27FC236}">
                <a16:creationId xmlns:a16="http://schemas.microsoft.com/office/drawing/2014/main" id="{552AFAD9-27AF-4ADA-B4B2-5CABE3399D25}"/>
              </a:ext>
            </a:extLst>
          </p:cNvPr>
          <p:cNvSpPr txBox="1">
            <a:spLocks/>
          </p:cNvSpPr>
          <p:nvPr/>
        </p:nvSpPr>
        <p:spPr>
          <a:xfrm>
            <a:off x="1070020" y="938869"/>
            <a:ext cx="8229600" cy="548640"/>
          </a:xfrm>
          <a:prstGeom prst="rect">
            <a:avLst/>
          </a:prstGeom>
        </p:spPr>
        <p:txBody>
          <a:bodyPr>
            <a:normAutofit/>
          </a:bodyPr>
          <a:lstStyle>
            <a:lvl1pPr marL="0" indent="0" algn="l" defTabSz="685800" rtl="0" eaLnBrk="1" latinLnBrk="0" hangingPunct="1">
              <a:lnSpc>
                <a:spcPct val="90000"/>
              </a:lnSpc>
              <a:spcBef>
                <a:spcPts val="750"/>
              </a:spcBef>
              <a:buFontTx/>
              <a:buNone/>
              <a:defRPr sz="3200" b="1" kern="1200" baseline="0">
                <a:solidFill>
                  <a:srgbClr val="00496A"/>
                </a:solidFill>
                <a:latin typeface="Adobe Caslon Pro Bold" panose="0205070206050A020403" pitchFamily="18" charset="0"/>
                <a:ea typeface="+mn-ea"/>
                <a:cs typeface="+mn-cs"/>
              </a:defRPr>
            </a:lvl1pPr>
            <a:lvl2pPr marL="600075" indent="-257175" algn="l" defTabSz="685800" rtl="0" eaLnBrk="1" latinLnBrk="0" hangingPunct="1">
              <a:lnSpc>
                <a:spcPct val="90000"/>
              </a:lnSpc>
              <a:spcBef>
                <a:spcPts val="375"/>
              </a:spcBef>
              <a:buFont typeface="Wingdings" panose="05000000000000000000" pitchFamily="2" charset="2"/>
              <a:buChar char="Ø"/>
              <a:defRPr sz="1800" kern="1200">
                <a:solidFill>
                  <a:schemeClr val="tx1"/>
                </a:solidFill>
                <a:latin typeface="+mn-lt"/>
                <a:ea typeface="+mn-ea"/>
                <a:cs typeface="+mn-cs"/>
              </a:defRPr>
            </a:lvl2pPr>
            <a:lvl3pPr marL="942975" indent="-257175"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430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859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3200" b="1" i="0" u="none" strike="noStrike" kern="1200" cap="none" spc="0" normalizeH="0" baseline="0" noProof="0" dirty="0">
                <a:ln>
                  <a:noFill/>
                </a:ln>
                <a:solidFill>
                  <a:srgbClr val="00496A"/>
                </a:solidFill>
                <a:effectLst/>
                <a:uLnTx/>
                <a:uFillTx/>
                <a:latin typeface="Adobe Caslon Pro Bold" panose="0205070206050A020403" pitchFamily="18" charset="0"/>
                <a:ea typeface="+mn-ea"/>
                <a:cs typeface="+mn-cs"/>
              </a:rPr>
              <a:t>Purpose</a:t>
            </a:r>
          </a:p>
        </p:txBody>
      </p:sp>
      <p:sp>
        <p:nvSpPr>
          <p:cNvPr id="12" name="TextBox 11">
            <a:extLst>
              <a:ext uri="{FF2B5EF4-FFF2-40B4-BE49-F238E27FC236}">
                <a16:creationId xmlns:a16="http://schemas.microsoft.com/office/drawing/2014/main" id="{97595C4F-2BE1-4858-811D-EB5E6E737C5C}"/>
              </a:ext>
            </a:extLst>
          </p:cNvPr>
          <p:cNvSpPr txBox="1"/>
          <p:nvPr/>
        </p:nvSpPr>
        <p:spPr>
          <a:xfrm>
            <a:off x="2891381" y="3170267"/>
            <a:ext cx="7882562" cy="2204706"/>
          </a:xfrm>
          <a:prstGeom prst="rect">
            <a:avLst/>
          </a:prstGeom>
          <a:noFill/>
        </p:spPr>
        <p:txBody>
          <a:bodyPr wrap="square" rtlCol="0">
            <a:spAutoFit/>
          </a:bodyPr>
          <a:lstStyle/>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en-US" sz="28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Entity Review</a:t>
            </a:r>
          </a:p>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2000" b="0"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TCA </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4-29-101 through 122</a:t>
            </a:r>
          </a:p>
          <a:p>
            <a:pPr marL="342900" marR="0" lvl="1" indent="0" algn="l" defTabSz="685800" rtl="0" eaLnBrk="1" fontAlgn="auto" latinLnBrk="0" hangingPunct="1">
              <a:lnSpc>
                <a:spcPct val="90000"/>
              </a:lnSpc>
              <a:spcBef>
                <a:spcPts val="375"/>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en-US" sz="28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Termination of Entities</a:t>
            </a:r>
          </a:p>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2000" b="0"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TCA</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4-29-201 et seq. currently lists entities with termination dates through June 30, 2027</a:t>
            </a:r>
          </a:p>
        </p:txBody>
      </p:sp>
    </p:spTree>
    <p:extLst>
      <p:ext uri="{BB962C8B-B14F-4D97-AF65-F5344CB8AC3E}">
        <p14:creationId xmlns:p14="http://schemas.microsoft.com/office/powerpoint/2010/main" val="1968901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9B574C-0208-44AF-A897-C83EDB6C4A08}"/>
              </a:ext>
            </a:extLst>
          </p:cNvPr>
          <p:cNvSpPr txBox="1">
            <a:spLocks/>
          </p:cNvSpPr>
          <p:nvPr/>
        </p:nvSpPr>
        <p:spPr>
          <a:xfrm>
            <a:off x="1654935" y="1445010"/>
            <a:ext cx="8229600" cy="3931920"/>
          </a:xfrm>
          <a:prstGeom prst="rect">
            <a:avLst/>
          </a:prstGeom>
        </p:spPr>
        <p:txBody>
          <a:bodyPr/>
          <a:lstStyle>
            <a:lvl1pPr marL="342900" indent="-342900" algn="l" defTabSz="685800" rtl="0" eaLnBrk="1" latinLnBrk="0" hangingPunct="1">
              <a:lnSpc>
                <a:spcPct val="90000"/>
              </a:lnSpc>
              <a:spcBef>
                <a:spcPts val="750"/>
              </a:spcBef>
              <a:buFontTx/>
              <a:buBlip>
                <a:blip r:embed="rId3"/>
              </a:buBlip>
              <a:defRPr sz="2400" b="1" kern="1200" baseline="0">
                <a:solidFill>
                  <a:srgbClr val="00496A"/>
                </a:solidFill>
                <a:latin typeface="+mn-lt"/>
                <a:ea typeface="+mn-ea"/>
                <a:cs typeface="+mn-cs"/>
              </a:defRPr>
            </a:lvl1pPr>
            <a:lvl2pPr marL="600075" indent="-257175" algn="l" defTabSz="685800" rtl="0" eaLnBrk="1" latinLnBrk="0" hangingPunct="1">
              <a:lnSpc>
                <a:spcPct val="90000"/>
              </a:lnSpc>
              <a:spcBef>
                <a:spcPts val="375"/>
              </a:spcBef>
              <a:buFont typeface="Wingdings" panose="05000000000000000000" pitchFamily="2" charset="2"/>
              <a:buChar char="Ø"/>
              <a:defRPr sz="1800" kern="1200">
                <a:solidFill>
                  <a:schemeClr val="tx1"/>
                </a:solidFill>
                <a:latin typeface="+mn-lt"/>
                <a:ea typeface="+mn-ea"/>
                <a:cs typeface="+mn-cs"/>
              </a:defRPr>
            </a:lvl2pPr>
            <a:lvl3pPr marL="942975" indent="-257175"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430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859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en-US" sz="28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Provide information through Performance Audits or Questions &amp; Answers</a:t>
            </a: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endParaRPr kumimoji="0" lang="en-US" sz="2400" b="1" i="0" u="none" strike="noStrike" kern="1200" cap="none" spc="0" normalizeH="0" baseline="0" noProof="0" dirty="0">
              <a:ln>
                <a:noFill/>
              </a:ln>
              <a:solidFill>
                <a:srgbClr val="00496A"/>
              </a:solidFill>
              <a:effectLst/>
              <a:uLnTx/>
              <a:uFillTx/>
              <a:latin typeface="Calibri" panose="020F0502020204030204"/>
              <a:ea typeface="+mn-ea"/>
              <a:cs typeface="+mn-cs"/>
            </a:endParaRPr>
          </a:p>
          <a:p>
            <a:pPr marL="0" marR="0" lvl="0" indent="0" algn="ctr"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 The comptroller of the treasury shall perform limited program review audits to aid the review of the evaluation committee and shall, from time to time, counsel and consult with the committee on its informational requirements on the governmental entities being reviewed.”</a:t>
            </a:r>
          </a:p>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en-US" sz="2400" b="1" i="0" u="none" strike="noStrike" kern="1200" cap="none" spc="0" normalizeH="0" baseline="0" noProof="0" dirty="0">
              <a:ln>
                <a:noFill/>
              </a:ln>
              <a:solidFill>
                <a:srgbClr val="00496A"/>
              </a:solidFill>
              <a:effectLst/>
              <a:uLnTx/>
              <a:uFillTx/>
              <a:latin typeface="Calibri" panose="020F0502020204030204"/>
              <a:ea typeface="+mn-ea"/>
              <a:cs typeface="+mn-cs"/>
            </a:endParaRPr>
          </a:p>
          <a:p>
            <a:pPr marL="5486400" marR="0" lvl="0" indent="0" algn="l" defTabSz="685800" rtl="0" eaLnBrk="1" fontAlgn="auto" latinLnBrk="0" hangingPunct="1">
              <a:lnSpc>
                <a:spcPct val="90000"/>
              </a:lnSpc>
              <a:spcBef>
                <a:spcPts val="750"/>
              </a:spcBef>
              <a:spcAft>
                <a:spcPts val="0"/>
              </a:spcAft>
              <a:buClrTx/>
              <a:buSzTx/>
              <a:buFontTx/>
              <a:buNone/>
              <a:tabLst/>
              <a:defRPr/>
            </a:pPr>
            <a:r>
              <a:rPr kumimoji="0" lang="en-US" sz="2000" b="0" i="1" u="none" strike="noStrike" kern="1200" cap="none" spc="0" normalizeH="0" baseline="0" noProof="0" dirty="0">
                <a:ln>
                  <a:noFill/>
                </a:ln>
                <a:solidFill>
                  <a:srgbClr val="00496A"/>
                </a:solidFill>
                <a:effectLst/>
                <a:uLnTx/>
                <a:uFillTx/>
                <a:latin typeface="Calibri" panose="020F0502020204030204"/>
                <a:ea typeface="+mn-ea"/>
                <a:cs typeface="+mn-cs"/>
              </a:rPr>
              <a:t>TCA </a:t>
            </a:r>
            <a:r>
              <a:rPr kumimoji="0" lang="en-US" sz="2000" b="0" i="0" u="none" strike="noStrike" kern="1200" cap="none" spc="0" normalizeH="0" baseline="0" noProof="0" dirty="0">
                <a:ln>
                  <a:noFill/>
                </a:ln>
                <a:solidFill>
                  <a:srgbClr val="00496A"/>
                </a:solidFill>
                <a:effectLst/>
                <a:uLnTx/>
                <a:uFillTx/>
                <a:latin typeface="Calibri" panose="020F0502020204030204"/>
                <a:ea typeface="+mn-ea"/>
                <a:cs typeface="+mn-cs"/>
              </a:rPr>
              <a:t>4-29-111(b) </a:t>
            </a: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endParaRPr kumimoji="0" lang="en-US" sz="2400" b="1" i="0" u="none" strike="noStrike" kern="1200" cap="none" spc="0" normalizeH="0" baseline="0" noProof="0" dirty="0">
              <a:ln>
                <a:noFill/>
              </a:ln>
              <a:solidFill>
                <a:srgbClr val="00496A"/>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A71BF7C-A561-467F-BBF4-7D2E8E88B5E7}"/>
              </a:ext>
            </a:extLst>
          </p:cNvPr>
          <p:cNvSpPr txBox="1">
            <a:spLocks/>
          </p:cNvSpPr>
          <p:nvPr/>
        </p:nvSpPr>
        <p:spPr>
          <a:xfrm>
            <a:off x="2079938" y="457200"/>
            <a:ext cx="8229600" cy="687373"/>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4400" kern="1200">
                <a:solidFill>
                  <a:srgbClr val="82251D"/>
                </a:solidFill>
                <a:latin typeface="Adobe Caslon Pro Bold" panose="0205070206050A020403" pitchFamily="18"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4395A"/>
                </a:solidFill>
                <a:effectLst/>
                <a:uLnTx/>
                <a:uFillTx/>
                <a:latin typeface="Adobe Garamond Pro"/>
                <a:ea typeface="+mj-ea"/>
                <a:cs typeface="+mj-cs"/>
              </a:rPr>
              <a:t>Comptroller’s Role</a:t>
            </a:r>
          </a:p>
        </p:txBody>
      </p:sp>
    </p:spTree>
    <p:extLst>
      <p:ext uri="{BB962C8B-B14F-4D97-AF65-F5344CB8AC3E}">
        <p14:creationId xmlns:p14="http://schemas.microsoft.com/office/powerpoint/2010/main" val="1073557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30C344F4-ABA6-489D-AA24-77CD2F9A4A19}"/>
              </a:ext>
            </a:extLst>
          </p:cNvPr>
          <p:cNvSpPr txBox="1">
            <a:spLocks/>
          </p:cNvSpPr>
          <p:nvPr/>
        </p:nvSpPr>
        <p:spPr>
          <a:xfrm>
            <a:off x="2122438" y="1321638"/>
            <a:ext cx="7955280" cy="4595409"/>
          </a:xfrm>
          <a:prstGeom prst="rect">
            <a:avLst/>
          </a:prstGeom>
        </p:spPr>
        <p:txBody>
          <a:bodyPr/>
          <a:lstStyle>
            <a:lvl1pPr marL="342900" indent="-342900" algn="l" defTabSz="685800" rtl="0" eaLnBrk="1" latinLnBrk="0" hangingPunct="1">
              <a:lnSpc>
                <a:spcPct val="90000"/>
              </a:lnSpc>
              <a:spcBef>
                <a:spcPts val="750"/>
              </a:spcBef>
              <a:buFontTx/>
              <a:buBlip>
                <a:blip r:embed="rId3"/>
              </a:buBlip>
              <a:defRPr sz="2400" b="1" kern="1200" baseline="0">
                <a:solidFill>
                  <a:srgbClr val="00496A"/>
                </a:solidFill>
                <a:latin typeface="+mn-lt"/>
                <a:ea typeface="+mn-ea"/>
                <a:cs typeface="+mn-cs"/>
              </a:defRPr>
            </a:lvl1pPr>
            <a:lvl2pPr marL="600075" indent="-257175" algn="l" defTabSz="685800" rtl="0" eaLnBrk="1" latinLnBrk="0" hangingPunct="1">
              <a:lnSpc>
                <a:spcPct val="90000"/>
              </a:lnSpc>
              <a:spcBef>
                <a:spcPts val="375"/>
              </a:spcBef>
              <a:buFont typeface="Wingdings" panose="05000000000000000000" pitchFamily="2" charset="2"/>
              <a:buChar char="Ø"/>
              <a:defRPr sz="1800" kern="1200">
                <a:solidFill>
                  <a:schemeClr val="tx1"/>
                </a:solidFill>
                <a:latin typeface="+mn-lt"/>
                <a:ea typeface="+mn-ea"/>
                <a:cs typeface="+mn-cs"/>
              </a:defRPr>
            </a:lvl2pPr>
            <a:lvl3pPr marL="942975" indent="-257175"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430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859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auto" latinLnBrk="0" hangingPunct="1">
              <a:lnSpc>
                <a:spcPct val="90000"/>
              </a:lnSpc>
              <a:spcBef>
                <a:spcPts val="0"/>
              </a:spcBef>
              <a:spcAft>
                <a:spcPts val="1800"/>
              </a:spcAft>
              <a:buClrTx/>
              <a:buSzTx/>
              <a:buFontTx/>
              <a:buBlip>
                <a:blip r:embed="rId3"/>
              </a:buBlip>
              <a:tabLst/>
              <a:defRPr/>
            </a:pPr>
            <a:r>
              <a:rPr kumimoji="0" lang="en-US" sz="28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Federal and state law</a:t>
            </a:r>
          </a:p>
          <a:p>
            <a:pPr marL="342900" marR="0" lvl="0" indent="-342900" algn="l" defTabSz="685800" rtl="0" eaLnBrk="1" fontAlgn="auto" latinLnBrk="0" hangingPunct="1">
              <a:lnSpc>
                <a:spcPct val="90000"/>
              </a:lnSpc>
              <a:spcBef>
                <a:spcPts val="0"/>
              </a:spcBef>
              <a:spcAft>
                <a:spcPts val="1800"/>
              </a:spcAft>
              <a:buClrTx/>
              <a:buSzTx/>
              <a:buFontTx/>
              <a:buBlip>
                <a:blip r:embed="rId3"/>
              </a:buBlip>
              <a:tabLst/>
              <a:defRPr/>
            </a:pPr>
            <a:r>
              <a:rPr kumimoji="0" lang="en-US" sz="28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Federal and state regulations</a:t>
            </a:r>
          </a:p>
          <a:p>
            <a:pPr marL="342900" marR="0" lvl="0" indent="-342900" algn="l" defTabSz="685800" rtl="0" eaLnBrk="1" fontAlgn="auto" latinLnBrk="0" hangingPunct="1">
              <a:lnSpc>
                <a:spcPct val="90000"/>
              </a:lnSpc>
              <a:spcBef>
                <a:spcPts val="0"/>
              </a:spcBef>
              <a:spcAft>
                <a:spcPts val="1800"/>
              </a:spcAft>
              <a:buClrTx/>
              <a:buSzTx/>
              <a:buFontTx/>
              <a:buBlip>
                <a:blip r:embed="rId3"/>
              </a:buBlip>
              <a:tabLst/>
              <a:defRPr/>
            </a:pPr>
            <a:r>
              <a:rPr kumimoji="0" lang="en-US" sz="28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Entity internal policies and procedures</a:t>
            </a:r>
          </a:p>
          <a:p>
            <a:pPr marL="342900" marR="0" lvl="0" indent="-342900" algn="l" defTabSz="685800" rtl="0" eaLnBrk="1" fontAlgn="auto" latinLnBrk="0" hangingPunct="1">
              <a:lnSpc>
                <a:spcPct val="90000"/>
              </a:lnSpc>
              <a:spcBef>
                <a:spcPts val="0"/>
              </a:spcBef>
              <a:spcAft>
                <a:spcPts val="1800"/>
              </a:spcAft>
              <a:buClrTx/>
              <a:buSzTx/>
              <a:buFontTx/>
              <a:buBlip>
                <a:blip r:embed="rId3"/>
              </a:buBlip>
              <a:tabLst/>
              <a:defRPr/>
            </a:pPr>
            <a:r>
              <a:rPr kumimoji="0" lang="en-US" sz="28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Other possible criteria:</a:t>
            </a:r>
          </a:p>
          <a:p>
            <a:pPr marL="600075" marR="0" lvl="1" indent="-257175" algn="l" defTabSz="685800" rtl="0" eaLnBrk="1" fontAlgn="auto" latinLnBrk="0" hangingPunct="1">
              <a:lnSpc>
                <a:spcPct val="90000"/>
              </a:lnSpc>
              <a:spcBef>
                <a:spcPts val="0"/>
              </a:spcBef>
              <a:spcAft>
                <a:spcPts val="18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Industry standards</a:t>
            </a:r>
          </a:p>
          <a:p>
            <a:pPr marL="600075" marR="0" lvl="1" indent="-257175" algn="l" defTabSz="685800" rtl="0" eaLnBrk="1" fontAlgn="auto" latinLnBrk="0" hangingPunct="1">
              <a:lnSpc>
                <a:spcPct val="90000"/>
              </a:lnSpc>
              <a:spcBef>
                <a:spcPts val="0"/>
              </a:spcBef>
              <a:spcAft>
                <a:spcPts val="18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Best practices</a:t>
            </a:r>
          </a:p>
          <a:p>
            <a:pPr marL="600075" marR="0" lvl="1" indent="-257175" algn="l" defTabSz="685800" rtl="0" eaLnBrk="1" fontAlgn="auto" latinLnBrk="0" hangingPunct="1">
              <a:lnSpc>
                <a:spcPct val="90000"/>
              </a:lnSpc>
              <a:spcBef>
                <a:spcPts val="0"/>
              </a:spcBef>
              <a:spcAft>
                <a:spcPts val="18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Contract or grant requirements</a:t>
            </a:r>
          </a:p>
          <a:p>
            <a:pPr marL="342900" marR="0" lvl="0" indent="-342900" algn="l" defTabSz="685800" rtl="0" eaLnBrk="1" fontAlgn="auto" latinLnBrk="0" hangingPunct="1">
              <a:lnSpc>
                <a:spcPct val="90000"/>
              </a:lnSpc>
              <a:spcBef>
                <a:spcPts val="0"/>
              </a:spcBef>
              <a:spcAft>
                <a:spcPts val="0"/>
              </a:spcAft>
              <a:buClrTx/>
              <a:buSzTx/>
              <a:buFontTx/>
              <a:buBlip>
                <a:blip r:embed="rId3"/>
              </a:buBlip>
              <a:tabLst/>
              <a:defRPr/>
            </a:pPr>
            <a:endParaRPr kumimoji="0" lang="en-US" sz="2400" b="1" i="0" u="none" strike="noStrike" kern="1200" cap="none" spc="0" normalizeH="0" baseline="0" noProof="0" dirty="0">
              <a:ln>
                <a:noFill/>
              </a:ln>
              <a:solidFill>
                <a:srgbClr val="00496A"/>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496A"/>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EC4E6D6A-5720-4856-83A1-EDB4BCDFE294}"/>
              </a:ext>
            </a:extLst>
          </p:cNvPr>
          <p:cNvSpPr txBox="1">
            <a:spLocks/>
          </p:cNvSpPr>
          <p:nvPr/>
        </p:nvSpPr>
        <p:spPr>
          <a:xfrm>
            <a:off x="1981200" y="402336"/>
            <a:ext cx="8229600" cy="919302"/>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4400" kern="1200">
                <a:solidFill>
                  <a:srgbClr val="82251D"/>
                </a:solidFill>
                <a:latin typeface="Adobe Caslon Pro Bold" panose="0205070206050A020403" pitchFamily="18"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3366"/>
                </a:solidFill>
                <a:effectLst/>
                <a:uLnTx/>
                <a:uFillTx/>
                <a:latin typeface="Adobe Garamond Pro"/>
                <a:ea typeface="+mj-ea"/>
                <a:cs typeface="+mj-cs"/>
              </a:rPr>
              <a:t>Criteria for Review</a:t>
            </a:r>
          </a:p>
        </p:txBody>
      </p:sp>
    </p:spTree>
    <p:extLst>
      <p:ext uri="{BB962C8B-B14F-4D97-AF65-F5344CB8AC3E}">
        <p14:creationId xmlns:p14="http://schemas.microsoft.com/office/powerpoint/2010/main" val="4262413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11B993-41A8-4657-BAD1-F3F38A402121}"/>
              </a:ext>
            </a:extLst>
          </p:cNvPr>
          <p:cNvSpPr txBox="1">
            <a:spLocks/>
          </p:cNvSpPr>
          <p:nvPr/>
        </p:nvSpPr>
        <p:spPr>
          <a:xfrm>
            <a:off x="742950" y="896112"/>
            <a:ext cx="10321290" cy="4191314"/>
          </a:xfrm>
          <a:prstGeom prst="rect">
            <a:avLst/>
          </a:prstGeom>
        </p:spPr>
        <p:txBody>
          <a:bodyPr/>
          <a:lstStyle>
            <a:lvl1pPr marL="342900" indent="-342900" algn="l" defTabSz="685800" rtl="0" eaLnBrk="1" latinLnBrk="0" hangingPunct="1">
              <a:lnSpc>
                <a:spcPct val="90000"/>
              </a:lnSpc>
              <a:spcBef>
                <a:spcPts val="750"/>
              </a:spcBef>
              <a:buFontTx/>
              <a:buBlip>
                <a:blip r:embed="rId3"/>
              </a:buBlip>
              <a:defRPr sz="2400" b="1" kern="1200" baseline="0">
                <a:solidFill>
                  <a:srgbClr val="00496A"/>
                </a:solidFill>
                <a:latin typeface="+mn-lt"/>
                <a:ea typeface="+mn-ea"/>
                <a:cs typeface="+mn-cs"/>
              </a:defRPr>
            </a:lvl1pPr>
            <a:lvl2pPr marL="600075" indent="-257175" algn="l" defTabSz="685800" rtl="0" eaLnBrk="1" latinLnBrk="0" hangingPunct="1">
              <a:lnSpc>
                <a:spcPct val="90000"/>
              </a:lnSpc>
              <a:spcBef>
                <a:spcPts val="375"/>
              </a:spcBef>
              <a:buFont typeface="Wingdings" panose="05000000000000000000" pitchFamily="2" charset="2"/>
              <a:buChar char="Ø"/>
              <a:defRPr sz="1800" kern="1200">
                <a:solidFill>
                  <a:schemeClr val="tx1"/>
                </a:solidFill>
                <a:latin typeface="+mn-lt"/>
                <a:ea typeface="+mn-ea"/>
                <a:cs typeface="+mn-cs"/>
              </a:defRPr>
            </a:lvl2pPr>
            <a:lvl3pPr marL="942975" indent="-257175"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430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859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en-US" sz="28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Planning</a:t>
            </a:r>
          </a:p>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Obtain an understanding of </a:t>
            </a:r>
          </a:p>
          <a:p>
            <a:pPr marL="942975" marR="0" lvl="2" indent="-257175"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Processes and management controls</a:t>
            </a:r>
          </a:p>
          <a:p>
            <a:pPr marL="942975" marR="0" lvl="2" indent="-257175"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Board operations and oversight or university operations</a:t>
            </a: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en-US" sz="28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Detailed Audit</a:t>
            </a:r>
          </a:p>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Reviewing supporting documentation</a:t>
            </a:r>
          </a:p>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Sampling or testing of full data populations</a:t>
            </a:r>
          </a:p>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Surveying employees or students</a:t>
            </a:r>
          </a:p>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Assessing data reliability</a:t>
            </a:r>
          </a:p>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endParaRPr kumimoji="0" lang="en-US" sz="6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8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Audit conclusions: based on facts and evidence in our audit work.</a:t>
            </a:r>
          </a:p>
        </p:txBody>
      </p:sp>
      <p:sp>
        <p:nvSpPr>
          <p:cNvPr id="3" name="Title 2">
            <a:extLst>
              <a:ext uri="{FF2B5EF4-FFF2-40B4-BE49-F238E27FC236}">
                <a16:creationId xmlns:a16="http://schemas.microsoft.com/office/drawing/2014/main" id="{F3D73AB9-BBC7-4C0D-9965-205683AC144C}"/>
              </a:ext>
            </a:extLst>
          </p:cNvPr>
          <p:cNvSpPr txBox="1">
            <a:spLocks/>
          </p:cNvSpPr>
          <p:nvPr/>
        </p:nvSpPr>
        <p:spPr>
          <a:xfrm>
            <a:off x="1981200" y="26430"/>
            <a:ext cx="8229600" cy="86968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400" kern="1200">
                <a:solidFill>
                  <a:srgbClr val="82251D"/>
                </a:solidFill>
                <a:latin typeface="Adobe Caslon Pro Bold" panose="0205070206050A020403" pitchFamily="18"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3366"/>
                </a:solidFill>
                <a:effectLst/>
                <a:uLnTx/>
                <a:uFillTx/>
                <a:latin typeface="Adobe Garamond Pro"/>
                <a:ea typeface="+mj-ea"/>
                <a:cs typeface="+mj-cs"/>
              </a:rPr>
              <a:t>Audit Stages</a:t>
            </a:r>
          </a:p>
        </p:txBody>
      </p:sp>
    </p:spTree>
    <p:extLst>
      <p:ext uri="{BB962C8B-B14F-4D97-AF65-F5344CB8AC3E}">
        <p14:creationId xmlns:p14="http://schemas.microsoft.com/office/powerpoint/2010/main" val="3360253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315685" y="1511055"/>
            <a:ext cx="11545011" cy="4796980"/>
          </a:xfrm>
        </p:spPr>
        <p:txBody>
          <a:bodyPr/>
          <a:lstStyle/>
          <a:p>
            <a:endParaRPr lang="en-US" dirty="0"/>
          </a:p>
          <a:p>
            <a:pPr marL="0" indent="0">
              <a:buNone/>
            </a:pPr>
            <a:endParaRPr lang="en-US" dirty="0"/>
          </a:p>
        </p:txBody>
      </p:sp>
      <p:sp>
        <p:nvSpPr>
          <p:cNvPr id="6" name="Title 2"/>
          <p:cNvSpPr txBox="1">
            <a:spLocks/>
          </p:cNvSpPr>
          <p:nvPr/>
        </p:nvSpPr>
        <p:spPr bwMode="auto">
          <a:xfrm>
            <a:off x="2080259" y="2726292"/>
            <a:ext cx="8031481"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algn="ctr">
              <a:defRPr/>
            </a:pPr>
            <a:r>
              <a:rPr lang="en-US" altLang="en-US" sz="6000" dirty="0"/>
              <a:t>Call to Order and </a:t>
            </a:r>
            <a:br>
              <a:rPr lang="en-US" altLang="en-US" sz="6000" dirty="0"/>
            </a:br>
            <a:r>
              <a:rPr lang="en-US" altLang="en-US" sz="6000" dirty="0"/>
              <a:t>Opening Remarks</a:t>
            </a:r>
          </a:p>
        </p:txBody>
      </p:sp>
      <p:sp>
        <p:nvSpPr>
          <p:cNvPr id="8" name="Content Placeholder 1">
            <a:extLst>
              <a:ext uri="{FF2B5EF4-FFF2-40B4-BE49-F238E27FC236}">
                <a16:creationId xmlns:a16="http://schemas.microsoft.com/office/drawing/2014/main" id="{D18F9F98-EB45-4011-A9EC-053CA950B39B}"/>
              </a:ext>
            </a:extLst>
          </p:cNvPr>
          <p:cNvSpPr txBox="1">
            <a:spLocks/>
          </p:cNvSpPr>
          <p:nvPr/>
        </p:nvSpPr>
        <p:spPr bwMode="auto">
          <a:xfrm>
            <a:off x="729142" y="4268173"/>
            <a:ext cx="10515600" cy="99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Vice-Chair Carol Roberts</a:t>
            </a:r>
          </a:p>
        </p:txBody>
      </p:sp>
    </p:spTree>
    <p:extLst>
      <p:ext uri="{BB962C8B-B14F-4D97-AF65-F5344CB8AC3E}">
        <p14:creationId xmlns:p14="http://schemas.microsoft.com/office/powerpoint/2010/main" val="2637495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7357F3-13CE-484E-A280-017520236094}"/>
              </a:ext>
            </a:extLst>
          </p:cNvPr>
          <p:cNvSpPr txBox="1">
            <a:spLocks/>
          </p:cNvSpPr>
          <p:nvPr/>
        </p:nvSpPr>
        <p:spPr>
          <a:xfrm>
            <a:off x="847344" y="1439443"/>
            <a:ext cx="10497311" cy="4376141"/>
          </a:xfrm>
          <a:prstGeom prst="rect">
            <a:avLst/>
          </a:prstGeom>
        </p:spPr>
        <p:txBody>
          <a:bodyPr/>
          <a:lstStyle>
            <a:lvl1pPr marL="342900" indent="-342900" algn="l" defTabSz="685800" rtl="0" eaLnBrk="1" latinLnBrk="0" hangingPunct="1">
              <a:lnSpc>
                <a:spcPct val="90000"/>
              </a:lnSpc>
              <a:spcBef>
                <a:spcPts val="750"/>
              </a:spcBef>
              <a:buFontTx/>
              <a:buBlip>
                <a:blip r:embed="rId3"/>
              </a:buBlip>
              <a:defRPr sz="2400" b="1" kern="1200" baseline="0">
                <a:solidFill>
                  <a:srgbClr val="00496A"/>
                </a:solidFill>
                <a:latin typeface="+mn-lt"/>
                <a:ea typeface="+mn-ea"/>
                <a:cs typeface="+mn-cs"/>
              </a:defRPr>
            </a:lvl1pPr>
            <a:lvl2pPr marL="600075" indent="-257175" algn="l" defTabSz="685800" rtl="0" eaLnBrk="1" latinLnBrk="0" hangingPunct="1">
              <a:lnSpc>
                <a:spcPct val="90000"/>
              </a:lnSpc>
              <a:spcBef>
                <a:spcPts val="375"/>
              </a:spcBef>
              <a:buFont typeface="Wingdings" panose="05000000000000000000" pitchFamily="2" charset="2"/>
              <a:buChar char="Ø"/>
              <a:defRPr sz="1800" kern="1200">
                <a:solidFill>
                  <a:schemeClr val="tx1"/>
                </a:solidFill>
                <a:latin typeface="+mn-lt"/>
                <a:ea typeface="+mn-ea"/>
                <a:cs typeface="+mn-cs"/>
              </a:defRPr>
            </a:lvl2pPr>
            <a:lvl3pPr marL="942975" indent="-257175"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430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859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en-US" sz="28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Draft Report</a:t>
            </a:r>
          </a:p>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Communicate findings, observations, and related recommendations</a:t>
            </a:r>
          </a:p>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Management submits written responses to findings</a:t>
            </a:r>
          </a:p>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endParaRPr kumimoji="0" lang="en-US" sz="105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en-US" sz="28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Public Report</a:t>
            </a:r>
          </a:p>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Provided to the Government Operations Committee members</a:t>
            </a:r>
          </a:p>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Publicly available on the Comptroller’s website</a:t>
            </a:r>
          </a:p>
          <a:p>
            <a:pPr marL="600075" marR="0" lvl="1"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endParaRPr kumimoji="0" lang="en-US" sz="105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342900" marR="0" lvl="0"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endParaRPr kumimoji="0" 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endParaRPr kumimoji="0" lang="en-US" sz="2800" b="1" i="0" u="none" strike="noStrike" kern="1200" cap="none" spc="0" normalizeH="0" baseline="0" noProof="0" dirty="0">
              <a:ln>
                <a:noFill/>
              </a:ln>
              <a:solidFill>
                <a:srgbClr val="00496A"/>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F783CB5-A118-4466-9D6A-AC09F7830F69}"/>
              </a:ext>
            </a:extLst>
          </p:cNvPr>
          <p:cNvSpPr txBox="1">
            <a:spLocks/>
          </p:cNvSpPr>
          <p:nvPr/>
        </p:nvSpPr>
        <p:spPr>
          <a:xfrm>
            <a:off x="1981199" y="6021"/>
            <a:ext cx="8229600" cy="1182699"/>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4400" kern="1200">
                <a:solidFill>
                  <a:srgbClr val="82251D"/>
                </a:solidFill>
                <a:latin typeface="Adobe Caslon Pro Bold" panose="0205070206050A020403" pitchFamily="18"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3366"/>
                </a:solidFill>
                <a:effectLst/>
                <a:uLnTx/>
                <a:uFillTx/>
                <a:latin typeface="Adobe Garamond Pro" panose="02020502060506020403"/>
                <a:ea typeface="+mj-ea"/>
                <a:cs typeface="+mj-cs"/>
              </a:rPr>
              <a:t>The Audit Report</a:t>
            </a:r>
          </a:p>
        </p:txBody>
      </p:sp>
    </p:spTree>
    <p:extLst>
      <p:ext uri="{BB962C8B-B14F-4D97-AF65-F5344CB8AC3E}">
        <p14:creationId xmlns:p14="http://schemas.microsoft.com/office/powerpoint/2010/main" val="4272359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1E4ACD-EFD0-4E24-9E21-977E806505D2}"/>
              </a:ext>
            </a:extLst>
          </p:cNvPr>
          <p:cNvSpPr txBox="1">
            <a:spLocks/>
          </p:cNvSpPr>
          <p:nvPr/>
        </p:nvSpPr>
        <p:spPr>
          <a:xfrm>
            <a:off x="1045845" y="1161287"/>
            <a:ext cx="10100309" cy="4939334"/>
          </a:xfrm>
          <a:prstGeom prst="rect">
            <a:avLst/>
          </a:prstGeom>
        </p:spPr>
        <p:txBody>
          <a:bodyPr/>
          <a:lstStyle>
            <a:lvl1pPr marL="342900" indent="-342900" algn="l" defTabSz="685800" rtl="0" eaLnBrk="1" latinLnBrk="0" hangingPunct="1">
              <a:lnSpc>
                <a:spcPct val="90000"/>
              </a:lnSpc>
              <a:spcBef>
                <a:spcPts val="750"/>
              </a:spcBef>
              <a:buFontTx/>
              <a:buBlip>
                <a:blip r:embed="rId3"/>
              </a:buBlip>
              <a:defRPr sz="2400" b="1" kern="1200" baseline="0">
                <a:solidFill>
                  <a:srgbClr val="00496A"/>
                </a:solidFill>
                <a:latin typeface="+mn-lt"/>
                <a:ea typeface="+mn-ea"/>
                <a:cs typeface="+mn-cs"/>
              </a:defRPr>
            </a:lvl1pPr>
            <a:lvl2pPr marL="600075" indent="-257175" algn="l" defTabSz="685800" rtl="0" eaLnBrk="1" latinLnBrk="0" hangingPunct="1">
              <a:lnSpc>
                <a:spcPct val="90000"/>
              </a:lnSpc>
              <a:spcBef>
                <a:spcPts val="375"/>
              </a:spcBef>
              <a:buFont typeface="Wingdings" panose="05000000000000000000" pitchFamily="2" charset="2"/>
              <a:buChar char="Ø"/>
              <a:defRPr sz="1800" kern="1200">
                <a:solidFill>
                  <a:schemeClr val="tx1"/>
                </a:solidFill>
                <a:latin typeface="+mn-lt"/>
                <a:ea typeface="+mn-ea"/>
                <a:cs typeface="+mn-cs"/>
              </a:defRPr>
            </a:lvl2pPr>
            <a:lvl3pPr marL="942975" indent="-257175"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430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85913" indent="-214313"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en-US" sz="2800" b="1" i="0" u="none" strike="noStrike" kern="1200" cap="none" spc="0" normalizeH="0" baseline="0" noProof="0" dirty="0">
                <a:ln>
                  <a:noFill/>
                </a:ln>
                <a:solidFill>
                  <a:srgbClr val="00496A"/>
                </a:solidFill>
                <a:effectLst/>
                <a:uLnTx/>
                <a:uFillTx/>
                <a:latin typeface="Times New Roman" panose="02020603050405020304" pitchFamily="18" charset="0"/>
                <a:ea typeface="+mn-ea"/>
                <a:cs typeface="Times New Roman" panose="02020603050405020304" pitchFamily="18" charset="0"/>
              </a:rPr>
              <a:t>Prior to termination, continuation, or restructuring of any governmental entity, the evaluation committee must</a:t>
            </a:r>
          </a:p>
          <a:p>
            <a:pPr marL="600075" marR="0" lvl="1" indent="-257175" algn="l" defTabSz="685800"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600075" marR="0" lvl="1" indent="-257175" algn="l" defTabSz="6858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Publish newspaper notice</a:t>
            </a:r>
          </a:p>
          <a:p>
            <a:pPr marL="600075" marR="0" lvl="1" indent="-257175" algn="l" defTabSz="6858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Hold at least one public hearing</a:t>
            </a:r>
          </a:p>
          <a:p>
            <a:pPr marL="600075" marR="0" lvl="1" indent="-257175" algn="l" defTabSz="6858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Review performance audit </a:t>
            </a:r>
          </a:p>
          <a:p>
            <a:pPr marL="600075" marR="0" lvl="1" indent="-257175" algn="l" defTabSz="6858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Receive testimony from the administrative head of the governmental entity demonstrating the public need for its continued existence</a:t>
            </a:r>
          </a:p>
          <a:p>
            <a:pPr marL="600075" marR="0" lvl="1" indent="-257175" algn="l" defTabSz="6858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Receive testimony from the public</a:t>
            </a:r>
          </a:p>
          <a:p>
            <a:pPr marL="4119563" marR="0" lvl="1" indent="0" algn="l" defTabSz="685800" rtl="0" eaLnBrk="1" fontAlgn="auto" latinLnBrk="0" hangingPunct="1">
              <a:lnSpc>
                <a:spcPct val="90000"/>
              </a:lnSpc>
              <a:spcBef>
                <a:spcPts val="375"/>
              </a:spcBef>
              <a:spcAft>
                <a:spcPts val="0"/>
              </a:spcAft>
              <a:buClrTx/>
              <a:buSzTx/>
              <a:buFont typeface="Wingdings" panose="05000000000000000000" pitchFamily="2" charset="2"/>
              <a:buNone/>
              <a:tabLst/>
              <a:defRPr/>
            </a:pPr>
            <a:endParaRPr kumimoji="0" lang="en-US" sz="1800" b="0"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5486400" marR="0" lvl="1" indent="0" algn="l" defTabSz="685800" rtl="0" eaLnBrk="1" fontAlgn="auto" latinLnBrk="0" hangingPunct="1">
              <a:lnSpc>
                <a:spcPct val="90000"/>
              </a:lnSpc>
              <a:spcBef>
                <a:spcPts val="375"/>
              </a:spcBef>
              <a:spcAft>
                <a:spcPts val="0"/>
              </a:spcAft>
              <a:buClrTx/>
              <a:buSzTx/>
              <a:buFont typeface="Wingdings" panose="05000000000000000000" pitchFamily="2" charset="2"/>
              <a:buNone/>
              <a:tabLst/>
              <a:defRPr/>
            </a:pPr>
            <a:r>
              <a:rPr kumimoji="0" lang="en-US" sz="1800" b="0"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TCA</a:t>
            </a:r>
            <a:r>
              <a:rPr kumimoji="0" lang="en-US" sz="1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4-29-104</a:t>
            </a:r>
          </a:p>
          <a:p>
            <a:pPr marL="4119563" marR="0" lvl="1" indent="0" algn="l" defTabSz="685800" rtl="0" eaLnBrk="1" fontAlgn="auto" latinLnBrk="0" hangingPunct="1">
              <a:lnSpc>
                <a:spcPct val="90000"/>
              </a:lnSpc>
              <a:spcBef>
                <a:spcPts val="375"/>
              </a:spcBef>
              <a:spcAft>
                <a:spcPts val="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4119563" marR="0" lvl="1" indent="0" algn="l" defTabSz="685800" rtl="0" eaLnBrk="1" fontAlgn="auto" latinLnBrk="0" hangingPunct="1">
              <a:lnSpc>
                <a:spcPct val="90000"/>
              </a:lnSpc>
              <a:spcBef>
                <a:spcPts val="375"/>
              </a:spcBef>
              <a:spcAft>
                <a:spcPts val="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4119563" marR="0" lvl="1" indent="0" algn="l" defTabSz="685800" rtl="0" eaLnBrk="1" fontAlgn="auto" latinLnBrk="0" hangingPunct="1">
              <a:lnSpc>
                <a:spcPct val="90000"/>
              </a:lnSpc>
              <a:spcBef>
                <a:spcPts val="375"/>
              </a:spcBef>
              <a:spcAft>
                <a:spcPts val="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4119563" marR="0" lvl="1" indent="0" algn="l" defTabSz="685800" rtl="0" eaLnBrk="1" fontAlgn="auto" latinLnBrk="0" hangingPunct="1">
              <a:lnSpc>
                <a:spcPct val="90000"/>
              </a:lnSpc>
              <a:spcBef>
                <a:spcPts val="375"/>
              </a:spcBef>
              <a:spcAft>
                <a:spcPts val="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7CE019AE-CB6E-4ABC-9DEA-C0C00BB1E0BD}"/>
              </a:ext>
            </a:extLst>
          </p:cNvPr>
          <p:cNvSpPr txBox="1">
            <a:spLocks/>
          </p:cNvSpPr>
          <p:nvPr/>
        </p:nvSpPr>
        <p:spPr>
          <a:xfrm>
            <a:off x="1981199" y="413692"/>
            <a:ext cx="8229600" cy="687373"/>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4400" kern="1200">
                <a:solidFill>
                  <a:srgbClr val="82251D"/>
                </a:solidFill>
                <a:latin typeface="Adobe Caslon Pro Bold" panose="0205070206050A020403" pitchFamily="18"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3366"/>
                </a:solidFill>
                <a:effectLst/>
                <a:uLnTx/>
                <a:uFillTx/>
                <a:latin typeface="Adobe Garamond Pro"/>
                <a:ea typeface="+mj-ea"/>
                <a:cs typeface="+mj-cs"/>
              </a:rPr>
              <a:t>Public Hearing</a:t>
            </a:r>
          </a:p>
        </p:txBody>
      </p:sp>
    </p:spTree>
    <p:extLst>
      <p:ext uri="{BB962C8B-B14F-4D97-AF65-F5344CB8AC3E}">
        <p14:creationId xmlns:p14="http://schemas.microsoft.com/office/powerpoint/2010/main" val="104380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64C0E1-B953-4D5E-877A-92CC7A0CA2F5}"/>
              </a:ext>
            </a:extLst>
          </p:cNvPr>
          <p:cNvSpPr>
            <a:spLocks noGrp="1"/>
          </p:cNvSpPr>
          <p:nvPr>
            <p:ph type="title"/>
          </p:nvPr>
        </p:nvSpPr>
        <p:spPr/>
        <p:txBody>
          <a:bodyPr>
            <a:normAutofit/>
          </a:bodyPr>
          <a:lstStyle/>
          <a:p>
            <a:r>
              <a:rPr lang="en-US" sz="6600" b="1" dirty="0">
                <a:solidFill>
                  <a:srgbClr val="003366"/>
                </a:solidFill>
                <a:latin typeface="Adobe Garamond Pro" panose="02020502060506020403"/>
              </a:rPr>
              <a:t>Thank you</a:t>
            </a:r>
          </a:p>
        </p:txBody>
      </p:sp>
      <p:sp>
        <p:nvSpPr>
          <p:cNvPr id="6" name="Text Placeholder 5">
            <a:extLst>
              <a:ext uri="{FF2B5EF4-FFF2-40B4-BE49-F238E27FC236}">
                <a16:creationId xmlns:a16="http://schemas.microsoft.com/office/drawing/2014/main" id="{8648057F-46B3-4182-8B37-3FAA67A2807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7413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94345E-F1B2-4E2C-A877-697448C3DECE}"/>
              </a:ext>
            </a:extLst>
          </p:cNvPr>
          <p:cNvSpPr>
            <a:spLocks noGrp="1"/>
          </p:cNvSpPr>
          <p:nvPr>
            <p:ph idx="1"/>
          </p:nvPr>
        </p:nvSpPr>
        <p:spPr>
          <a:xfrm>
            <a:off x="1106649" y="4251050"/>
            <a:ext cx="10515600" cy="1151460"/>
          </a:xfrm>
        </p:spPr>
        <p:txBody>
          <a:bodyPr/>
          <a:lstStyle/>
          <a:p>
            <a:pPr marL="0" indent="0" algn="ctr">
              <a:buNone/>
            </a:pPr>
            <a:r>
              <a:rPr lang="en-US" sz="2400" dirty="0"/>
              <a:t>President M. David Rudd</a:t>
            </a:r>
          </a:p>
        </p:txBody>
      </p:sp>
      <p:sp>
        <p:nvSpPr>
          <p:cNvPr id="3" name="Title 2">
            <a:extLst>
              <a:ext uri="{FF2B5EF4-FFF2-40B4-BE49-F238E27FC236}">
                <a16:creationId xmlns:a16="http://schemas.microsoft.com/office/drawing/2014/main" id="{F0BA8649-6F57-4A04-BA47-277088187495}"/>
              </a:ext>
            </a:extLst>
          </p:cNvPr>
          <p:cNvSpPr>
            <a:spLocks noGrp="1"/>
          </p:cNvSpPr>
          <p:nvPr>
            <p:ph type="title"/>
          </p:nvPr>
        </p:nvSpPr>
        <p:spPr>
          <a:xfrm>
            <a:off x="1106649" y="2632117"/>
            <a:ext cx="10515600" cy="1325563"/>
          </a:xfrm>
        </p:spPr>
        <p:txBody>
          <a:bodyPr/>
          <a:lstStyle/>
          <a:p>
            <a:pPr algn="ctr"/>
            <a:r>
              <a:rPr lang="en-US" sz="6000" dirty="0"/>
              <a:t>President’s Update</a:t>
            </a:r>
          </a:p>
        </p:txBody>
      </p:sp>
    </p:spTree>
    <p:extLst>
      <p:ext uri="{BB962C8B-B14F-4D97-AF65-F5344CB8AC3E}">
        <p14:creationId xmlns:p14="http://schemas.microsoft.com/office/powerpoint/2010/main" val="2021906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3EF365-DBA6-4439-A2FB-41675C8978F1}"/>
              </a:ext>
            </a:extLst>
          </p:cNvPr>
          <p:cNvPicPr>
            <a:picLocks noChangeAspect="1"/>
          </p:cNvPicPr>
          <p:nvPr/>
        </p:nvPicPr>
        <p:blipFill rotWithShape="1">
          <a:blip r:embed="rId2">
            <a:extLst>
              <a:ext uri="{28A0092B-C50C-407E-A947-70E740481C1C}">
                <a14:useLocalDpi xmlns:a14="http://schemas.microsoft.com/office/drawing/2010/main" val="0"/>
              </a:ext>
            </a:extLst>
          </a:blip>
          <a:srcRect l="1889" t="19904" r="12434" b="7806"/>
          <a:stretch/>
        </p:blipFill>
        <p:spPr>
          <a:xfrm>
            <a:off x="0" y="0"/>
            <a:ext cx="12192000" cy="6858000"/>
          </a:xfrm>
          <a:prstGeom prst="rect">
            <a:avLst/>
          </a:prstGeom>
        </p:spPr>
      </p:pic>
      <p:pic>
        <p:nvPicPr>
          <p:cNvPr id="3" name="Picture Placeholder 6">
            <a:extLst>
              <a:ext uri="{FF2B5EF4-FFF2-40B4-BE49-F238E27FC236}">
                <a16:creationId xmlns:a16="http://schemas.microsoft.com/office/drawing/2014/main" id="{009F6A89-CDD6-4B23-A931-8FD016E730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81" r="46949" b="48730"/>
          <a:stretch/>
        </p:blipFill>
        <p:spPr>
          <a:xfrm>
            <a:off x="1116280" y="1913722"/>
            <a:ext cx="4373525" cy="510639"/>
          </a:xfrm>
          <a:prstGeom prst="rect">
            <a:avLst/>
          </a:prstGeom>
          <a:solidFill>
            <a:srgbClr val="00B0F0"/>
          </a:solidFill>
        </p:spPr>
      </p:pic>
      <p:sp>
        <p:nvSpPr>
          <p:cNvPr id="4" name="Rectangle 3">
            <a:extLst>
              <a:ext uri="{FF2B5EF4-FFF2-40B4-BE49-F238E27FC236}">
                <a16:creationId xmlns:a16="http://schemas.microsoft.com/office/drawing/2014/main" id="{B0ED9450-4F89-4539-BA06-8269409C5916}"/>
              </a:ext>
            </a:extLst>
          </p:cNvPr>
          <p:cNvSpPr/>
          <p:nvPr/>
        </p:nvSpPr>
        <p:spPr>
          <a:xfrm>
            <a:off x="335752" y="357619"/>
            <a:ext cx="4927364" cy="1811423"/>
          </a:xfrm>
          <a:prstGeom prst="rect">
            <a:avLst/>
          </a:prstGeom>
          <a:solidFill>
            <a:srgbClr val="2042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Proxima Nova Light" panose="02000506030000020004" pitchFamily="2" charset="0"/>
              </a:rPr>
              <a:t>Our</a:t>
            </a:r>
            <a:r>
              <a:rPr lang="en-US" sz="6000" b="1" dirty="0">
                <a:solidFill>
                  <a:schemeClr val="bg1"/>
                </a:solidFill>
                <a:latin typeface="Proxima Nova Th" panose="02000506030000020004" pitchFamily="50" charset="0"/>
              </a:rPr>
              <a:t> Vision</a:t>
            </a:r>
          </a:p>
        </p:txBody>
      </p:sp>
      <p:sp>
        <p:nvSpPr>
          <p:cNvPr id="2" name="Rectangle 1">
            <a:extLst>
              <a:ext uri="{FF2B5EF4-FFF2-40B4-BE49-F238E27FC236}">
                <a16:creationId xmlns:a16="http://schemas.microsoft.com/office/drawing/2014/main" id="{5C13FA4D-06D8-544A-BD03-D394B408B3D1}"/>
              </a:ext>
            </a:extLst>
          </p:cNvPr>
          <p:cNvSpPr/>
          <p:nvPr/>
        </p:nvSpPr>
        <p:spPr>
          <a:xfrm>
            <a:off x="607343" y="3382437"/>
            <a:ext cx="5021561" cy="217521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AB082B-8629-41AD-869B-765573274C4B}"/>
              </a:ext>
            </a:extLst>
          </p:cNvPr>
          <p:cNvSpPr/>
          <p:nvPr/>
        </p:nvSpPr>
        <p:spPr>
          <a:xfrm>
            <a:off x="1009148" y="2860240"/>
            <a:ext cx="4480658" cy="3311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204279"/>
                </a:solidFill>
              </a:rPr>
              <a:t>The University of Memphis is an internationally recognized, urban public research university preparing students for success in a diverse, innovative, global environment. </a:t>
            </a:r>
            <a:endParaRPr lang="en-US" sz="2000" b="1" dirty="0">
              <a:solidFill>
                <a:srgbClr val="204279"/>
              </a:solidFill>
              <a:latin typeface="Proxima Nova Th" panose="02000506030000020004" pitchFamily="50" charset="0"/>
            </a:endParaRPr>
          </a:p>
        </p:txBody>
      </p:sp>
    </p:spTree>
    <p:extLst>
      <p:ext uri="{BB962C8B-B14F-4D97-AF65-F5344CB8AC3E}">
        <p14:creationId xmlns:p14="http://schemas.microsoft.com/office/powerpoint/2010/main" val="20991962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6CD369-5E7C-F943-AF29-16C8678A31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753"/>
          <a:stretch/>
        </p:blipFill>
        <p:spPr>
          <a:xfrm>
            <a:off x="110" y="0"/>
            <a:ext cx="12191890" cy="6926094"/>
          </a:xfrm>
          <a:prstGeom prst="rect">
            <a:avLst/>
          </a:prstGeom>
        </p:spPr>
      </p:pic>
      <p:grpSp>
        <p:nvGrpSpPr>
          <p:cNvPr id="11" name="Group 10">
            <a:extLst>
              <a:ext uri="{FF2B5EF4-FFF2-40B4-BE49-F238E27FC236}">
                <a16:creationId xmlns:a16="http://schemas.microsoft.com/office/drawing/2014/main" id="{FE15E145-52BC-D24C-B0D7-A6938BEBA462}"/>
              </a:ext>
            </a:extLst>
          </p:cNvPr>
          <p:cNvGrpSpPr/>
          <p:nvPr/>
        </p:nvGrpSpPr>
        <p:grpSpPr>
          <a:xfrm>
            <a:off x="746956" y="4792986"/>
            <a:ext cx="4716746" cy="1324250"/>
            <a:chOff x="1379254" y="3878586"/>
            <a:chExt cx="4716746" cy="1324250"/>
          </a:xfrm>
        </p:grpSpPr>
        <p:pic>
          <p:nvPicPr>
            <p:cNvPr id="7" name="Picture Placeholder 6">
              <a:extLst>
                <a:ext uri="{FF2B5EF4-FFF2-40B4-BE49-F238E27FC236}">
                  <a16:creationId xmlns:a16="http://schemas.microsoft.com/office/drawing/2014/main" id="{FA8E0C76-3AF4-E345-9971-88D974E253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81" r="46949" b="48730"/>
            <a:stretch/>
          </p:blipFill>
          <p:spPr>
            <a:xfrm>
              <a:off x="1722475" y="4454691"/>
              <a:ext cx="4373525" cy="748145"/>
            </a:xfrm>
            <a:prstGeom prst="rect">
              <a:avLst/>
            </a:prstGeom>
            <a:solidFill>
              <a:srgbClr val="00B0F0"/>
            </a:solidFill>
          </p:spPr>
        </p:pic>
        <p:sp>
          <p:nvSpPr>
            <p:cNvPr id="8" name="Rectangle 7">
              <a:extLst>
                <a:ext uri="{FF2B5EF4-FFF2-40B4-BE49-F238E27FC236}">
                  <a16:creationId xmlns:a16="http://schemas.microsoft.com/office/drawing/2014/main" id="{CD929C69-04DC-094C-A705-B86BFE3268AC}"/>
                </a:ext>
              </a:extLst>
            </p:cNvPr>
            <p:cNvSpPr/>
            <p:nvPr/>
          </p:nvSpPr>
          <p:spPr>
            <a:xfrm>
              <a:off x="1379254" y="3878586"/>
              <a:ext cx="4543270" cy="1152211"/>
            </a:xfrm>
            <a:prstGeom prst="rect">
              <a:avLst/>
            </a:prstGeom>
            <a:solidFill>
              <a:srgbClr val="2042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Proxima Nova Light" panose="02000506030000020004" pitchFamily="2" charset="0"/>
                </a:rPr>
                <a:t>Critical</a:t>
              </a:r>
              <a:r>
                <a:rPr lang="en-US" sz="4400" b="1" spc="9" dirty="0">
                  <a:solidFill>
                    <a:srgbClr val="204279"/>
                  </a:solidFill>
                  <a:latin typeface="Proxima Nova Black" panose="02000506030000020004" pitchFamily="2" charset="0"/>
                  <a:cs typeface="Calibri"/>
                </a:rPr>
                <a:t> </a:t>
              </a:r>
              <a:r>
                <a:rPr lang="en-US" sz="4400" b="1" dirty="0">
                  <a:solidFill>
                    <a:schemeClr val="bg1"/>
                  </a:solidFill>
                  <a:latin typeface="Proxima Nova Th" panose="02000506030000020004" pitchFamily="50" charset="0"/>
                </a:rPr>
                <a:t>Elements</a:t>
              </a:r>
            </a:p>
          </p:txBody>
        </p:sp>
      </p:grpSp>
      <p:sp>
        <p:nvSpPr>
          <p:cNvPr id="12" name="Rectangle 11">
            <a:extLst>
              <a:ext uri="{FF2B5EF4-FFF2-40B4-BE49-F238E27FC236}">
                <a16:creationId xmlns:a16="http://schemas.microsoft.com/office/drawing/2014/main" id="{474C3344-1DA0-024C-9FB1-13F640B76882}"/>
              </a:ext>
            </a:extLst>
          </p:cNvPr>
          <p:cNvSpPr/>
          <p:nvPr/>
        </p:nvSpPr>
        <p:spPr>
          <a:xfrm>
            <a:off x="5833157" y="2240830"/>
            <a:ext cx="5642436" cy="414677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471404-44ED-4924-808B-92F333425D37}"/>
              </a:ext>
            </a:extLst>
          </p:cNvPr>
          <p:cNvSpPr>
            <a:spLocks noGrp="1"/>
          </p:cNvSpPr>
          <p:nvPr>
            <p:ph idx="1"/>
          </p:nvPr>
        </p:nvSpPr>
        <p:spPr>
          <a:xfrm>
            <a:off x="5987177" y="2519325"/>
            <a:ext cx="5441004" cy="3591242"/>
          </a:xfrm>
        </p:spPr>
        <p:txBody>
          <a:bodyPr>
            <a:normAutofit fontScale="92500" lnSpcReduction="10000"/>
          </a:bodyPr>
          <a:lstStyle/>
          <a:p>
            <a:r>
              <a:rPr lang="en-US" sz="1800" b="1" dirty="0">
                <a:solidFill>
                  <a:srgbClr val="204279"/>
                </a:solidFill>
                <a:latin typeface="Proxima Nova" panose="02000506030000020004" pitchFamily="2" charset="0"/>
              </a:rPr>
              <a:t>Commitment to achieving Carnegie 1 status</a:t>
            </a:r>
          </a:p>
          <a:p>
            <a:pPr lvl="1">
              <a:buClr>
                <a:srgbClr val="142A4E"/>
              </a:buClr>
            </a:pPr>
            <a:r>
              <a:rPr lang="en-US" sz="1600" dirty="0">
                <a:solidFill>
                  <a:srgbClr val="204279"/>
                </a:solidFill>
                <a:latin typeface="Proxima Nova" panose="02000506030000020004" pitchFamily="2" charset="0"/>
              </a:rPr>
              <a:t>Internal investment for research expansion of $5M</a:t>
            </a:r>
          </a:p>
          <a:p>
            <a:pPr lvl="1"/>
            <a:r>
              <a:rPr lang="en-US" sz="1600" dirty="0">
                <a:solidFill>
                  <a:srgbClr val="204279"/>
                </a:solidFill>
                <a:latin typeface="Proxima Nova" panose="02000506030000020004" pitchFamily="2" charset="0"/>
              </a:rPr>
              <a:t>Record research expenditures of $64M last fiscal year</a:t>
            </a:r>
          </a:p>
          <a:p>
            <a:pPr lvl="1"/>
            <a:r>
              <a:rPr lang="en-US" sz="1600" dirty="0">
                <a:solidFill>
                  <a:srgbClr val="204279"/>
                </a:solidFill>
                <a:latin typeface="Proxima Nova" panose="02000506030000020004" pitchFamily="2" charset="0"/>
              </a:rPr>
              <a:t>Governor Lee budget recommendations</a:t>
            </a:r>
          </a:p>
          <a:p>
            <a:pPr lvl="2"/>
            <a:r>
              <a:rPr lang="en-US" sz="1600" dirty="0">
                <a:solidFill>
                  <a:srgbClr val="204279"/>
                </a:solidFill>
                <a:latin typeface="Proxima Nova" panose="02000506030000020004" pitchFamily="2" charset="0"/>
              </a:rPr>
              <a:t>$5M for Carnegie 1 efforts</a:t>
            </a:r>
          </a:p>
          <a:p>
            <a:pPr lvl="2"/>
            <a:r>
              <a:rPr lang="en-US" sz="1600" dirty="0">
                <a:solidFill>
                  <a:srgbClr val="204279"/>
                </a:solidFill>
                <a:latin typeface="Proxima Nova" panose="02000506030000020004" pitchFamily="2" charset="0"/>
              </a:rPr>
              <a:t>$41M for new STEM Building</a:t>
            </a:r>
          </a:p>
          <a:p>
            <a:pPr lvl="2"/>
            <a:r>
              <a:rPr lang="en-US" sz="1600" dirty="0">
                <a:solidFill>
                  <a:srgbClr val="204279"/>
                </a:solidFill>
                <a:latin typeface="Proxima Nova" panose="02000506030000020004" pitchFamily="2" charset="0"/>
              </a:rPr>
              <a:t>$12.5M for maintenance funds</a:t>
            </a:r>
          </a:p>
          <a:p>
            <a:r>
              <a:rPr lang="en-US" sz="1800" b="1" dirty="0">
                <a:solidFill>
                  <a:srgbClr val="204279"/>
                </a:solidFill>
                <a:latin typeface="Proxima Nova" panose="02000506030000020004" pitchFamily="2" charset="0"/>
              </a:rPr>
              <a:t>Student success</a:t>
            </a:r>
          </a:p>
          <a:p>
            <a:r>
              <a:rPr lang="en-US" sz="1800" b="1" dirty="0">
                <a:solidFill>
                  <a:srgbClr val="204279"/>
                </a:solidFill>
                <a:latin typeface="Proxima Nova" panose="02000506030000020004" pitchFamily="2" charset="0"/>
              </a:rPr>
              <a:t>Continued expansion of community engagement</a:t>
            </a:r>
          </a:p>
          <a:p>
            <a:r>
              <a:rPr lang="en-US" sz="1800" b="1" dirty="0">
                <a:solidFill>
                  <a:srgbClr val="204279"/>
                </a:solidFill>
                <a:latin typeface="Proxima Nova" panose="02000506030000020004" pitchFamily="2" charset="0"/>
              </a:rPr>
              <a:t>A campus that supports our families</a:t>
            </a:r>
          </a:p>
          <a:p>
            <a:r>
              <a:rPr lang="en-US" sz="1800" b="1" dirty="0">
                <a:solidFill>
                  <a:srgbClr val="204279"/>
                </a:solidFill>
                <a:latin typeface="Proxima Nova" panose="02000506030000020004" pitchFamily="2" charset="0"/>
              </a:rPr>
              <a:t>Expansion of national/international brand equity</a:t>
            </a:r>
          </a:p>
        </p:txBody>
      </p:sp>
    </p:spTree>
    <p:extLst>
      <p:ext uri="{BB962C8B-B14F-4D97-AF65-F5344CB8AC3E}">
        <p14:creationId xmlns:p14="http://schemas.microsoft.com/office/powerpoint/2010/main" val="35603971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descr="An empty road with a building in the background&#10;&#10;Description automatically generated">
            <a:extLst>
              <a:ext uri="{FF2B5EF4-FFF2-40B4-BE49-F238E27FC236}">
                <a16:creationId xmlns:a16="http://schemas.microsoft.com/office/drawing/2014/main" id="{DC87B162-9914-D84C-8EC7-0A2FA832A81B}"/>
              </a:ext>
            </a:extLst>
          </p:cNvPr>
          <p:cNvPicPr>
            <a:picLocks noChangeAspect="1"/>
          </p:cNvPicPr>
          <p:nvPr/>
        </p:nvPicPr>
        <p:blipFill>
          <a:blip r:embed="rId2">
            <a:extLst>
              <a:ext uri="{28A0092B-C50C-407E-A947-70E740481C1C}">
                <a14:useLocalDpi xmlns:a14="http://schemas.microsoft.com/office/drawing/2010/main" val="0"/>
              </a:ext>
            </a:extLst>
          </a:blip>
          <a:srcRect t="28906" b="28906"/>
          <a:stretch>
            <a:fillRect/>
          </a:stretch>
        </p:blipFill>
        <p:spPr>
          <a:xfrm>
            <a:off x="0" y="-135209"/>
            <a:ext cx="12192000" cy="3429000"/>
          </a:xfrm>
          <a:prstGeom prst="rect">
            <a:avLst/>
          </a:prstGeom>
        </p:spPr>
      </p:pic>
      <p:pic>
        <p:nvPicPr>
          <p:cNvPr id="3" name="Picture Placeholder 6">
            <a:extLst>
              <a:ext uri="{FF2B5EF4-FFF2-40B4-BE49-F238E27FC236}">
                <a16:creationId xmlns:a16="http://schemas.microsoft.com/office/drawing/2014/main" id="{009F6A89-CDD6-4B23-A931-8FD016E730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81" r="46949" b="48730"/>
          <a:stretch/>
        </p:blipFill>
        <p:spPr>
          <a:xfrm>
            <a:off x="1144488" y="4963886"/>
            <a:ext cx="4373525" cy="748145"/>
          </a:xfrm>
          <a:prstGeom prst="rect">
            <a:avLst/>
          </a:prstGeom>
          <a:solidFill>
            <a:srgbClr val="00B0F0"/>
          </a:solidFill>
        </p:spPr>
      </p:pic>
      <p:sp>
        <p:nvSpPr>
          <p:cNvPr id="5" name="Rectangle 4">
            <a:extLst>
              <a:ext uri="{FF2B5EF4-FFF2-40B4-BE49-F238E27FC236}">
                <a16:creationId xmlns:a16="http://schemas.microsoft.com/office/drawing/2014/main" id="{4FAB082B-8629-41AD-869B-765573274C4B}"/>
              </a:ext>
            </a:extLst>
          </p:cNvPr>
          <p:cNvSpPr/>
          <p:nvPr/>
        </p:nvSpPr>
        <p:spPr>
          <a:xfrm>
            <a:off x="6708493" y="3166729"/>
            <a:ext cx="3477793" cy="359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204279"/>
                </a:solidFill>
                <a:latin typeface="Proxima Nova Light" panose="020B0604020202020204" charset="0"/>
              </a:rPr>
              <a:t>Accountability </a:t>
            </a:r>
            <a:endParaRPr lang="en-US" sz="2400" dirty="0">
              <a:solidFill>
                <a:srgbClr val="204279"/>
              </a:solidFill>
              <a:latin typeface="Proxima Nova Light" panose="020B0604020202020204" charset="0"/>
            </a:endParaRPr>
          </a:p>
          <a:p>
            <a:r>
              <a:rPr lang="en-US" sz="2400" b="1" dirty="0">
                <a:solidFill>
                  <a:srgbClr val="204279"/>
                </a:solidFill>
                <a:latin typeface="Proxima Nova Light" panose="020B0604020202020204" charset="0"/>
              </a:rPr>
              <a:t>Collaboration </a:t>
            </a:r>
            <a:endParaRPr lang="en-US" sz="2400" dirty="0">
              <a:solidFill>
                <a:srgbClr val="204279"/>
              </a:solidFill>
              <a:latin typeface="Proxima Nova Light" panose="020B0604020202020204" charset="0"/>
            </a:endParaRPr>
          </a:p>
          <a:p>
            <a:r>
              <a:rPr lang="en-US" sz="2400" b="1" dirty="0">
                <a:solidFill>
                  <a:srgbClr val="204279"/>
                </a:solidFill>
                <a:latin typeface="Proxima Nova Light" panose="020B0604020202020204" charset="0"/>
              </a:rPr>
              <a:t>Diversity and Inclusion </a:t>
            </a:r>
            <a:endParaRPr lang="en-US" sz="2400" dirty="0">
              <a:solidFill>
                <a:srgbClr val="204279"/>
              </a:solidFill>
              <a:latin typeface="Proxima Nova Light" panose="020B0604020202020204" charset="0"/>
            </a:endParaRPr>
          </a:p>
          <a:p>
            <a:r>
              <a:rPr lang="en-US" sz="2400" b="1" dirty="0">
                <a:solidFill>
                  <a:srgbClr val="204279"/>
                </a:solidFill>
                <a:latin typeface="Proxima Nova Light" panose="020B0604020202020204" charset="0"/>
              </a:rPr>
              <a:t>Innovation </a:t>
            </a:r>
            <a:r>
              <a:rPr lang="en-US" sz="2400" dirty="0">
                <a:solidFill>
                  <a:srgbClr val="204279"/>
                </a:solidFill>
                <a:latin typeface="Proxima Nova Light" panose="020B0604020202020204" charset="0"/>
              </a:rPr>
              <a:t> </a:t>
            </a:r>
          </a:p>
          <a:p>
            <a:r>
              <a:rPr lang="en-US" sz="2400" b="1" dirty="0">
                <a:solidFill>
                  <a:srgbClr val="204279"/>
                </a:solidFill>
                <a:latin typeface="Proxima Nova Light" panose="020B0604020202020204" charset="0"/>
              </a:rPr>
              <a:t>Service </a:t>
            </a:r>
            <a:endParaRPr lang="en-US" sz="2400" dirty="0">
              <a:solidFill>
                <a:srgbClr val="204279"/>
              </a:solidFill>
              <a:latin typeface="Proxima Nova Light" panose="020B0604020202020204" charset="0"/>
            </a:endParaRPr>
          </a:p>
          <a:p>
            <a:r>
              <a:rPr lang="en-US" sz="2400" b="1" dirty="0">
                <a:solidFill>
                  <a:srgbClr val="204279"/>
                </a:solidFill>
                <a:latin typeface="Proxima Nova Light" panose="020B0604020202020204" charset="0"/>
              </a:rPr>
              <a:t>Student Success</a:t>
            </a:r>
            <a:r>
              <a:rPr lang="en-US" sz="2400" b="1" dirty="0">
                <a:solidFill>
                  <a:srgbClr val="204279"/>
                </a:solidFill>
              </a:rPr>
              <a:t> </a:t>
            </a:r>
            <a:endParaRPr lang="en-US" sz="2400" dirty="0">
              <a:solidFill>
                <a:srgbClr val="204279"/>
              </a:solidFill>
            </a:endParaRPr>
          </a:p>
        </p:txBody>
      </p:sp>
      <p:sp>
        <p:nvSpPr>
          <p:cNvPr id="4" name="Rectangle 3">
            <a:extLst>
              <a:ext uri="{FF2B5EF4-FFF2-40B4-BE49-F238E27FC236}">
                <a16:creationId xmlns:a16="http://schemas.microsoft.com/office/drawing/2014/main" id="{B0ED9450-4F89-4539-BA06-8269409C5916}"/>
              </a:ext>
            </a:extLst>
          </p:cNvPr>
          <p:cNvSpPr/>
          <p:nvPr/>
        </p:nvSpPr>
        <p:spPr>
          <a:xfrm>
            <a:off x="342444" y="3674844"/>
            <a:ext cx="4927364" cy="1811423"/>
          </a:xfrm>
          <a:prstGeom prst="rect">
            <a:avLst/>
          </a:prstGeom>
          <a:solidFill>
            <a:srgbClr val="2042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Proxima Nova Light" panose="02000506030000020004" pitchFamily="2" charset="0"/>
              </a:rPr>
              <a:t>Our</a:t>
            </a:r>
            <a:r>
              <a:rPr lang="en-US" sz="6000" b="1" dirty="0">
                <a:solidFill>
                  <a:schemeClr val="bg1"/>
                </a:solidFill>
                <a:latin typeface="Proxima Nova Th" panose="02000506030000020004" pitchFamily="50" charset="0"/>
              </a:rPr>
              <a:t> Values</a:t>
            </a:r>
          </a:p>
        </p:txBody>
      </p:sp>
      <p:pic>
        <p:nvPicPr>
          <p:cNvPr id="10" name="Picture 9">
            <a:extLst>
              <a:ext uri="{FF2B5EF4-FFF2-40B4-BE49-F238E27FC236}">
                <a16:creationId xmlns:a16="http://schemas.microsoft.com/office/drawing/2014/main" id="{2EE7AF9F-C5C6-B243-B206-AFEE94C9FE3D}"/>
              </a:ext>
            </a:extLst>
          </p:cNvPr>
          <p:cNvPicPr>
            <a:picLocks noChangeAspect="1"/>
          </p:cNvPicPr>
          <p:nvPr/>
        </p:nvPicPr>
        <p:blipFill rotWithShape="1">
          <a:blip r:embed="rId4"/>
          <a:srcRect l="21108" r="25888" b="39048"/>
          <a:stretch/>
        </p:blipFill>
        <p:spPr>
          <a:xfrm>
            <a:off x="10399985" y="5047944"/>
            <a:ext cx="1545021" cy="1328173"/>
          </a:xfrm>
          <a:prstGeom prst="rect">
            <a:avLst/>
          </a:prstGeom>
        </p:spPr>
      </p:pic>
    </p:spTree>
    <p:extLst>
      <p:ext uri="{BB962C8B-B14F-4D97-AF65-F5344CB8AC3E}">
        <p14:creationId xmlns:p14="http://schemas.microsoft.com/office/powerpoint/2010/main" val="293275294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A23132-3030-4883-9545-5DFE6259926F}"/>
              </a:ext>
            </a:extLst>
          </p:cNvPr>
          <p:cNvSpPr>
            <a:spLocks noGrp="1"/>
          </p:cNvSpPr>
          <p:nvPr>
            <p:ph idx="1"/>
          </p:nvPr>
        </p:nvSpPr>
        <p:spPr>
          <a:xfrm>
            <a:off x="5809377" y="1864231"/>
            <a:ext cx="6096000" cy="4681992"/>
          </a:xfrm>
        </p:spPr>
        <p:txBody>
          <a:bodyPr>
            <a:normAutofit fontScale="85000" lnSpcReduction="20000"/>
          </a:bodyPr>
          <a:lstStyle/>
          <a:p>
            <a:r>
              <a:rPr lang="en-US" sz="2600" b="1" dirty="0">
                <a:solidFill>
                  <a:srgbClr val="204279"/>
                </a:solidFill>
                <a:latin typeface="Proxima Nova" panose="02000506030000020004" pitchFamily="2" charset="0"/>
              </a:rPr>
              <a:t>Graduation rate improved from 41% to </a:t>
            </a:r>
            <a:br>
              <a:rPr lang="en-US" sz="2600" b="1" dirty="0">
                <a:solidFill>
                  <a:srgbClr val="204279"/>
                </a:solidFill>
                <a:latin typeface="Proxima Nova" panose="02000506030000020004" pitchFamily="2" charset="0"/>
              </a:rPr>
            </a:br>
            <a:r>
              <a:rPr lang="en-US" sz="2600" b="1" dirty="0">
                <a:solidFill>
                  <a:srgbClr val="204279"/>
                </a:solidFill>
                <a:latin typeface="Proxima Nova" panose="02000506030000020004" pitchFamily="2" charset="0"/>
              </a:rPr>
              <a:t>53.1% over past six years</a:t>
            </a:r>
          </a:p>
          <a:p>
            <a:pPr lvl="1">
              <a:lnSpc>
                <a:spcPct val="110000"/>
              </a:lnSpc>
            </a:pPr>
            <a:r>
              <a:rPr lang="en-US" sz="1900" dirty="0">
                <a:solidFill>
                  <a:srgbClr val="204279"/>
                </a:solidFill>
                <a:latin typeface="Proxima Nova" panose="02000506030000020004" pitchFamily="2" charset="0"/>
              </a:rPr>
              <a:t>Goal of 61%</a:t>
            </a:r>
          </a:p>
          <a:p>
            <a:r>
              <a:rPr lang="en-US" sz="2600" b="1" dirty="0">
                <a:solidFill>
                  <a:srgbClr val="204279"/>
                </a:solidFill>
                <a:latin typeface="Proxima Nova" panose="02000506030000020004" pitchFamily="2" charset="0"/>
              </a:rPr>
              <a:t>Magnitude of increase of 29.5%</a:t>
            </a:r>
          </a:p>
          <a:p>
            <a:r>
              <a:rPr lang="en-US" sz="2600" b="1" dirty="0">
                <a:solidFill>
                  <a:srgbClr val="204279"/>
                </a:solidFill>
                <a:latin typeface="Proxima Nova" panose="02000506030000020004" pitchFamily="2" charset="0"/>
              </a:rPr>
              <a:t>Overall growth over past 6 years: 2.7% despite regional and national contraction </a:t>
            </a:r>
          </a:p>
          <a:p>
            <a:pPr lvl="1">
              <a:lnSpc>
                <a:spcPct val="110000"/>
              </a:lnSpc>
            </a:pPr>
            <a:r>
              <a:rPr lang="en-US" sz="1900" dirty="0">
                <a:solidFill>
                  <a:srgbClr val="204279"/>
                </a:solidFill>
                <a:latin typeface="Proxima Nova" panose="02000506030000020004" pitchFamily="2" charset="0"/>
              </a:rPr>
              <a:t>Again 2nd largest public university in TN</a:t>
            </a:r>
          </a:p>
          <a:p>
            <a:pPr lvl="1">
              <a:lnSpc>
                <a:spcPct val="110000"/>
              </a:lnSpc>
            </a:pPr>
            <a:r>
              <a:rPr lang="en-US" sz="1900" dirty="0">
                <a:solidFill>
                  <a:srgbClr val="204279"/>
                </a:solidFill>
                <a:latin typeface="Proxima Nova" panose="02000506030000020004" pitchFamily="2" charset="0"/>
              </a:rPr>
              <a:t>Significant OOS growth secondary to OOS </a:t>
            </a:r>
            <a:br>
              <a:rPr lang="en-US" sz="1900" dirty="0">
                <a:solidFill>
                  <a:srgbClr val="204279"/>
                </a:solidFill>
                <a:latin typeface="Proxima Nova" panose="02000506030000020004" pitchFamily="2" charset="0"/>
              </a:rPr>
            </a:br>
            <a:r>
              <a:rPr lang="en-US" sz="1900" dirty="0">
                <a:solidFill>
                  <a:srgbClr val="204279"/>
                </a:solidFill>
                <a:latin typeface="Proxima Nova" panose="02000506030000020004" pitchFamily="2" charset="0"/>
              </a:rPr>
              <a:t>tuition reduction</a:t>
            </a:r>
          </a:p>
          <a:p>
            <a:pPr lvl="1">
              <a:lnSpc>
                <a:spcPct val="110000"/>
              </a:lnSpc>
            </a:pPr>
            <a:r>
              <a:rPr lang="en-US" sz="1900" dirty="0">
                <a:solidFill>
                  <a:srgbClr val="204279"/>
                </a:solidFill>
                <a:latin typeface="Proxima Nova" panose="02000506030000020004" pitchFamily="2" charset="0"/>
              </a:rPr>
              <a:t>Graduation numbers continue to be 4,000+</a:t>
            </a:r>
          </a:p>
          <a:p>
            <a:pPr lvl="2"/>
            <a:r>
              <a:rPr lang="en-US" sz="1600" dirty="0">
                <a:solidFill>
                  <a:srgbClr val="204279"/>
                </a:solidFill>
                <a:latin typeface="Proxima Nova" panose="02000506030000020004" pitchFamily="2" charset="0"/>
              </a:rPr>
              <a:t>Continue to bring in strong freshman and </a:t>
            </a:r>
            <a:br>
              <a:rPr lang="en-US" sz="1600" dirty="0">
                <a:solidFill>
                  <a:srgbClr val="204279"/>
                </a:solidFill>
                <a:latin typeface="Proxima Nova" panose="02000506030000020004" pitchFamily="2" charset="0"/>
              </a:rPr>
            </a:br>
            <a:r>
              <a:rPr lang="en-US" sz="1600" dirty="0">
                <a:solidFill>
                  <a:srgbClr val="204279"/>
                </a:solidFill>
                <a:latin typeface="Proxima Nova" panose="02000506030000020004" pitchFamily="2" charset="0"/>
              </a:rPr>
              <a:t>transfer classes annually</a:t>
            </a:r>
          </a:p>
          <a:p>
            <a:r>
              <a:rPr lang="en-US" sz="2600" b="1" dirty="0">
                <a:solidFill>
                  <a:srgbClr val="204279"/>
                </a:solidFill>
                <a:latin typeface="Proxima Nova" panose="02000506030000020004" pitchFamily="2" charset="0"/>
              </a:rPr>
              <a:t>UofM Global most significant growth </a:t>
            </a:r>
            <a:br>
              <a:rPr lang="en-US" sz="2600" b="1" dirty="0">
                <a:solidFill>
                  <a:srgbClr val="204279"/>
                </a:solidFill>
                <a:latin typeface="Proxima Nova" panose="02000506030000020004" pitchFamily="2" charset="0"/>
              </a:rPr>
            </a:br>
            <a:r>
              <a:rPr lang="en-US" sz="2600" b="1" dirty="0">
                <a:solidFill>
                  <a:srgbClr val="204279"/>
                </a:solidFill>
                <a:latin typeface="Proxima Nova" panose="02000506030000020004" pitchFamily="2" charset="0"/>
              </a:rPr>
              <a:t>across university</a:t>
            </a:r>
          </a:p>
          <a:p>
            <a:r>
              <a:rPr lang="en-US" sz="2600" b="1" dirty="0">
                <a:solidFill>
                  <a:srgbClr val="204279"/>
                </a:solidFill>
                <a:latin typeface="Proxima Nova" panose="02000506030000020004" pitchFamily="2" charset="0"/>
              </a:rPr>
              <a:t>Lowest cost increases in the State of </a:t>
            </a:r>
            <a:br>
              <a:rPr lang="en-US" sz="2600" b="1" dirty="0">
                <a:solidFill>
                  <a:srgbClr val="204279"/>
                </a:solidFill>
                <a:latin typeface="Proxima Nova" panose="02000506030000020004" pitchFamily="2" charset="0"/>
              </a:rPr>
            </a:br>
            <a:r>
              <a:rPr lang="en-US" sz="2600" b="1" dirty="0">
                <a:solidFill>
                  <a:srgbClr val="204279"/>
                </a:solidFill>
                <a:latin typeface="Proxima Nova" panose="02000506030000020004" pitchFamily="2" charset="0"/>
              </a:rPr>
              <a:t>TN by significant margin</a:t>
            </a:r>
          </a:p>
          <a:p>
            <a:endParaRPr lang="en-US" dirty="0"/>
          </a:p>
        </p:txBody>
      </p:sp>
      <p:pic>
        <p:nvPicPr>
          <p:cNvPr id="5" name="Picture 4">
            <a:extLst>
              <a:ext uri="{FF2B5EF4-FFF2-40B4-BE49-F238E27FC236}">
                <a16:creationId xmlns:a16="http://schemas.microsoft.com/office/drawing/2014/main" id="{A01D5503-2E31-8E49-B7C3-85F8D8EA8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61" t="8015" r="6107" b="15553"/>
          <a:stretch/>
        </p:blipFill>
        <p:spPr>
          <a:xfrm>
            <a:off x="0" y="2052253"/>
            <a:ext cx="5144786" cy="2947764"/>
          </a:xfrm>
          <a:prstGeom prst="rect">
            <a:avLst/>
          </a:prstGeom>
        </p:spPr>
      </p:pic>
      <p:sp>
        <p:nvSpPr>
          <p:cNvPr id="6" name="Rectangle 5">
            <a:extLst>
              <a:ext uri="{FF2B5EF4-FFF2-40B4-BE49-F238E27FC236}">
                <a16:creationId xmlns:a16="http://schemas.microsoft.com/office/drawing/2014/main" id="{85175C5A-0DE7-A246-BA20-C59E1EC4ED69}"/>
              </a:ext>
            </a:extLst>
          </p:cNvPr>
          <p:cNvSpPr/>
          <p:nvPr/>
        </p:nvSpPr>
        <p:spPr>
          <a:xfrm>
            <a:off x="0" y="0"/>
            <a:ext cx="12192000" cy="1469650"/>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46C5F0-E450-446A-BC9A-812B43D5C2C2}"/>
              </a:ext>
            </a:extLst>
          </p:cNvPr>
          <p:cNvSpPr>
            <a:spLocks noGrp="1"/>
          </p:cNvSpPr>
          <p:nvPr>
            <p:ph type="title"/>
          </p:nvPr>
        </p:nvSpPr>
        <p:spPr>
          <a:xfrm>
            <a:off x="0" y="58468"/>
            <a:ext cx="12192000" cy="1325563"/>
          </a:xfrm>
        </p:spPr>
        <p:txBody>
          <a:bodyPr>
            <a:normAutofit/>
          </a:bodyPr>
          <a:lstStyle/>
          <a:p>
            <a:pPr algn="ctr"/>
            <a:r>
              <a:rPr lang="en-US" spc="9" dirty="0">
                <a:solidFill>
                  <a:schemeClr val="bg1"/>
                </a:solidFill>
                <a:latin typeface="Proxima Nova Black"/>
              </a:rPr>
              <a:t>Dramatic Improvement in Outcomes</a:t>
            </a:r>
          </a:p>
        </p:txBody>
      </p:sp>
      <p:pic>
        <p:nvPicPr>
          <p:cNvPr id="7" name="Picture Placeholder 9" descr="A picture containing large, sitting, blue, umbrella&#10;&#10;Description automatically generated">
            <a:extLst>
              <a:ext uri="{FF2B5EF4-FFF2-40B4-BE49-F238E27FC236}">
                <a16:creationId xmlns:a16="http://schemas.microsoft.com/office/drawing/2014/main" id="{D62465F7-F07B-FE4F-90ED-8B874C1AE2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7880" y="5000017"/>
            <a:ext cx="3858249" cy="388333"/>
          </a:xfrm>
          <a:prstGeom prst="rect">
            <a:avLst/>
          </a:prstGeom>
        </p:spPr>
      </p:pic>
    </p:spTree>
    <p:extLst>
      <p:ext uri="{BB962C8B-B14F-4D97-AF65-F5344CB8AC3E}">
        <p14:creationId xmlns:p14="http://schemas.microsoft.com/office/powerpoint/2010/main" val="3091549718"/>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31E5B9-6199-4515-BCA6-CBD400E7EC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573" r="11176" b="7481"/>
          <a:stretch/>
        </p:blipFill>
        <p:spPr>
          <a:xfrm>
            <a:off x="-3" y="0"/>
            <a:ext cx="12192000" cy="6858000"/>
          </a:xfrm>
          <a:prstGeom prst="rect">
            <a:avLst/>
          </a:prstGeom>
        </p:spPr>
      </p:pic>
      <p:sp>
        <p:nvSpPr>
          <p:cNvPr id="12" name="Rectangle 11">
            <a:extLst>
              <a:ext uri="{FF2B5EF4-FFF2-40B4-BE49-F238E27FC236}">
                <a16:creationId xmlns:a16="http://schemas.microsoft.com/office/drawing/2014/main" id="{9B683035-D130-BF4C-AF8B-4DE9DFDA8472}"/>
              </a:ext>
            </a:extLst>
          </p:cNvPr>
          <p:cNvSpPr/>
          <p:nvPr/>
        </p:nvSpPr>
        <p:spPr>
          <a:xfrm>
            <a:off x="479439" y="321972"/>
            <a:ext cx="6933297" cy="53737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116D2DC-9CF4-2248-9989-273ED3CAEB45}"/>
              </a:ext>
            </a:extLst>
          </p:cNvPr>
          <p:cNvSpPr/>
          <p:nvPr/>
        </p:nvSpPr>
        <p:spPr>
          <a:xfrm>
            <a:off x="0" y="5664530"/>
            <a:ext cx="12192000" cy="493900"/>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8DE2F74-37FA-4243-ABFB-9CAD1F1937DC}"/>
              </a:ext>
            </a:extLst>
          </p:cNvPr>
          <p:cNvSpPr/>
          <p:nvPr/>
        </p:nvSpPr>
        <p:spPr>
          <a:xfrm>
            <a:off x="693754" y="574579"/>
            <a:ext cx="6504666" cy="600164"/>
          </a:xfrm>
          <a:prstGeom prst="rect">
            <a:avLst/>
          </a:prstGeom>
        </p:spPr>
        <p:txBody>
          <a:bodyPr wrap="none">
            <a:spAutoFit/>
          </a:bodyPr>
          <a:lstStyle/>
          <a:p>
            <a:pPr marL="18143" algn="ctr">
              <a:spcBef>
                <a:spcPts val="136"/>
              </a:spcBef>
            </a:pPr>
            <a:r>
              <a:rPr lang="en-US" sz="3300" b="1" dirty="0">
                <a:solidFill>
                  <a:srgbClr val="204279"/>
                </a:solidFill>
                <a:latin typeface="Proxima Nova Black" panose="02000506030000020004" pitchFamily="2" charset="0"/>
              </a:rPr>
              <a:t>Nonresident Enrollment Trends </a:t>
            </a:r>
          </a:p>
        </p:txBody>
      </p:sp>
      <p:sp>
        <p:nvSpPr>
          <p:cNvPr id="9" name="Rectangle 8">
            <a:extLst>
              <a:ext uri="{FF2B5EF4-FFF2-40B4-BE49-F238E27FC236}">
                <a16:creationId xmlns:a16="http://schemas.microsoft.com/office/drawing/2014/main" id="{834A1F74-53E7-474F-85BA-6680C5134F3D}"/>
              </a:ext>
            </a:extLst>
          </p:cNvPr>
          <p:cNvSpPr/>
          <p:nvPr/>
        </p:nvSpPr>
        <p:spPr>
          <a:xfrm>
            <a:off x="-1" y="5726814"/>
            <a:ext cx="12191999" cy="369332"/>
          </a:xfrm>
          <a:prstGeom prst="rect">
            <a:avLst/>
          </a:prstGeom>
        </p:spPr>
        <p:txBody>
          <a:bodyPr wrap="square">
            <a:spAutoFit/>
          </a:bodyPr>
          <a:lstStyle/>
          <a:p>
            <a:pPr algn="ctr"/>
            <a:r>
              <a:rPr lang="en-US" dirty="0">
                <a:solidFill>
                  <a:schemeClr val="bg1"/>
                </a:solidFill>
                <a:latin typeface="Proxima Nova Lt" panose="02000506030000020004" pitchFamily="50" charset="0"/>
              </a:rPr>
              <a:t>Reduction in the nonresident tuition rate has resulted in a </a:t>
            </a:r>
            <a:r>
              <a:rPr lang="en-US" b="1" dirty="0">
                <a:solidFill>
                  <a:srgbClr val="00B0F0"/>
                </a:solidFill>
                <a:latin typeface="Proxima Nova Lt" panose="02000506030000020004" pitchFamily="50" charset="0"/>
              </a:rPr>
              <a:t>53% nonresident enrollment increase </a:t>
            </a:r>
            <a:r>
              <a:rPr lang="en-US" dirty="0">
                <a:solidFill>
                  <a:schemeClr val="bg1"/>
                </a:solidFill>
                <a:latin typeface="Proxima Nova Lt" panose="02000506030000020004" pitchFamily="50" charset="0"/>
              </a:rPr>
              <a:t>for FY20</a:t>
            </a:r>
          </a:p>
        </p:txBody>
      </p:sp>
      <p:graphicFrame>
        <p:nvGraphicFramePr>
          <p:cNvPr id="10" name="Chart 9">
            <a:extLst>
              <a:ext uri="{FF2B5EF4-FFF2-40B4-BE49-F238E27FC236}">
                <a16:creationId xmlns:a16="http://schemas.microsoft.com/office/drawing/2014/main" id="{97F72BE3-19EF-492B-98F3-232C912461D6}"/>
              </a:ext>
            </a:extLst>
          </p:cNvPr>
          <p:cNvGraphicFramePr>
            <a:graphicFrameLocks/>
          </p:cNvGraphicFramePr>
          <p:nvPr/>
        </p:nvGraphicFramePr>
        <p:xfrm>
          <a:off x="878543" y="1574231"/>
          <a:ext cx="6342078" cy="37764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6127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8C0252-720F-4543-B8BB-EFB223017CC8}"/>
              </a:ext>
            </a:extLst>
          </p:cNvPr>
          <p:cNvSpPr/>
          <p:nvPr/>
        </p:nvSpPr>
        <p:spPr>
          <a:xfrm>
            <a:off x="0" y="0"/>
            <a:ext cx="12192000" cy="1205947"/>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4"/>
          <p:cNvSpPr/>
          <p:nvPr/>
        </p:nvSpPr>
        <p:spPr>
          <a:xfrm>
            <a:off x="2308343" y="1205947"/>
            <a:ext cx="7575313" cy="5547785"/>
          </a:xfrm>
          <a:prstGeom prst="rect">
            <a:avLst/>
          </a:prstGeom>
          <a:blipFill>
            <a:blip r:embed="rId2" cstate="print"/>
            <a:stretch>
              <a:fillRect/>
            </a:stretch>
          </a:blipFill>
        </p:spPr>
        <p:txBody>
          <a:bodyPr wrap="square" lIns="0" tIns="0" rIns="0" bIns="0" rtlCol="0"/>
          <a:lstStyle/>
          <a:p>
            <a:endParaRPr sz="2571" dirty="0"/>
          </a:p>
        </p:txBody>
      </p:sp>
      <p:sp>
        <p:nvSpPr>
          <p:cNvPr id="5" name="object 5"/>
          <p:cNvSpPr txBox="1"/>
          <p:nvPr/>
        </p:nvSpPr>
        <p:spPr>
          <a:xfrm>
            <a:off x="10182460" y="6313505"/>
            <a:ext cx="2667907" cy="264688"/>
          </a:xfrm>
          <a:prstGeom prst="rect">
            <a:avLst/>
          </a:prstGeom>
        </p:spPr>
        <p:txBody>
          <a:bodyPr vert="horz" wrap="square" lIns="0" tIns="19050" rIns="0" bIns="0" rtlCol="0">
            <a:spAutoFit/>
          </a:bodyPr>
          <a:lstStyle/>
          <a:p>
            <a:pPr marL="18143">
              <a:spcBef>
                <a:spcPts val="150"/>
              </a:spcBef>
            </a:pPr>
            <a:r>
              <a:rPr sz="714" dirty="0">
                <a:solidFill>
                  <a:srgbClr val="9FA3A9"/>
                </a:solidFill>
                <a:latin typeface="Verdana"/>
                <a:cs typeface="Verdana"/>
                <a:hlinkClick r:id="rId3"/>
              </a:rPr>
              <a:t>©2018</a:t>
            </a:r>
            <a:r>
              <a:rPr sz="714" spc="-86" dirty="0">
                <a:solidFill>
                  <a:srgbClr val="9FA3A9"/>
                </a:solidFill>
                <a:latin typeface="Verdana"/>
                <a:cs typeface="Verdana"/>
                <a:hlinkClick r:id="rId3"/>
              </a:rPr>
              <a:t> </a:t>
            </a:r>
            <a:r>
              <a:rPr sz="714" dirty="0">
                <a:solidFill>
                  <a:srgbClr val="9FA3A9"/>
                </a:solidFill>
                <a:latin typeface="Verdana"/>
                <a:cs typeface="Verdana"/>
                <a:hlinkClick r:id="rId3"/>
              </a:rPr>
              <a:t>EAB</a:t>
            </a:r>
            <a:r>
              <a:rPr sz="714" spc="-43" dirty="0">
                <a:solidFill>
                  <a:srgbClr val="9FA3A9"/>
                </a:solidFill>
                <a:latin typeface="Verdana"/>
                <a:cs typeface="Verdana"/>
                <a:hlinkClick r:id="rId3"/>
              </a:rPr>
              <a:t> </a:t>
            </a:r>
            <a:r>
              <a:rPr sz="714" dirty="0">
                <a:solidFill>
                  <a:srgbClr val="9FA3A9"/>
                </a:solidFill>
                <a:latin typeface="Verdana"/>
                <a:cs typeface="Verdana"/>
                <a:hlinkClick r:id="rId3"/>
              </a:rPr>
              <a:t>Global,</a:t>
            </a:r>
            <a:r>
              <a:rPr sz="714" spc="-21" dirty="0">
                <a:solidFill>
                  <a:srgbClr val="9FA3A9"/>
                </a:solidFill>
                <a:latin typeface="Verdana"/>
                <a:cs typeface="Verdana"/>
                <a:hlinkClick r:id="rId3"/>
              </a:rPr>
              <a:t> </a:t>
            </a:r>
            <a:r>
              <a:rPr sz="714" dirty="0">
                <a:solidFill>
                  <a:srgbClr val="9FA3A9"/>
                </a:solidFill>
                <a:latin typeface="Verdana"/>
                <a:cs typeface="Verdana"/>
                <a:hlinkClick r:id="rId3"/>
              </a:rPr>
              <a:t>Inc.</a:t>
            </a:r>
            <a:endParaRPr lang="en-US" sz="714" dirty="0">
              <a:solidFill>
                <a:srgbClr val="9FA3A9"/>
              </a:solidFill>
              <a:latin typeface="Verdana"/>
              <a:cs typeface="Verdana"/>
              <a:hlinkClick r:id="rId3"/>
            </a:endParaRPr>
          </a:p>
          <a:p>
            <a:pPr marL="18143">
              <a:spcBef>
                <a:spcPts val="150"/>
              </a:spcBef>
            </a:pPr>
            <a:r>
              <a:rPr sz="714" spc="-14" dirty="0">
                <a:solidFill>
                  <a:srgbClr val="9FA3A9"/>
                </a:solidFill>
                <a:latin typeface="Verdana"/>
                <a:cs typeface="Verdana"/>
                <a:hlinkClick r:id="rId3"/>
              </a:rPr>
              <a:t> </a:t>
            </a:r>
            <a:r>
              <a:rPr sz="714" dirty="0">
                <a:solidFill>
                  <a:srgbClr val="9FA3A9"/>
                </a:solidFill>
                <a:latin typeface="Verdana"/>
                <a:cs typeface="Verdana"/>
                <a:hlinkClick r:id="rId3"/>
              </a:rPr>
              <a:t>•</a:t>
            </a:r>
            <a:r>
              <a:rPr sz="714" spc="-14" dirty="0">
                <a:solidFill>
                  <a:srgbClr val="9FA3A9"/>
                </a:solidFill>
                <a:latin typeface="Verdana"/>
                <a:cs typeface="Verdana"/>
                <a:hlinkClick r:id="rId3"/>
              </a:rPr>
              <a:t> </a:t>
            </a:r>
            <a:r>
              <a:rPr sz="714" dirty="0">
                <a:solidFill>
                  <a:srgbClr val="9FA3A9"/>
                </a:solidFill>
                <a:latin typeface="Verdana"/>
                <a:cs typeface="Verdana"/>
                <a:hlinkClick r:id="rId3"/>
              </a:rPr>
              <a:t>All</a:t>
            </a:r>
            <a:r>
              <a:rPr sz="714" spc="-21" dirty="0">
                <a:solidFill>
                  <a:srgbClr val="9FA3A9"/>
                </a:solidFill>
                <a:latin typeface="Verdana"/>
                <a:cs typeface="Verdana"/>
                <a:hlinkClick r:id="rId3"/>
              </a:rPr>
              <a:t> </a:t>
            </a:r>
            <a:r>
              <a:rPr sz="714" dirty="0">
                <a:solidFill>
                  <a:srgbClr val="9FA3A9"/>
                </a:solidFill>
                <a:latin typeface="Verdana"/>
                <a:cs typeface="Verdana"/>
                <a:hlinkClick r:id="rId3"/>
              </a:rPr>
              <a:t>Rights</a:t>
            </a:r>
            <a:r>
              <a:rPr sz="714" spc="-36" dirty="0">
                <a:solidFill>
                  <a:srgbClr val="9FA3A9"/>
                </a:solidFill>
                <a:latin typeface="Verdana"/>
                <a:cs typeface="Verdana"/>
                <a:hlinkClick r:id="rId3"/>
              </a:rPr>
              <a:t> </a:t>
            </a:r>
            <a:r>
              <a:rPr sz="714" dirty="0">
                <a:solidFill>
                  <a:srgbClr val="9FA3A9"/>
                </a:solidFill>
                <a:latin typeface="Verdana"/>
                <a:cs typeface="Verdana"/>
                <a:hlinkClick r:id="rId3"/>
              </a:rPr>
              <a:t>Reserved</a:t>
            </a:r>
            <a:r>
              <a:rPr sz="714" spc="-14" dirty="0">
                <a:solidFill>
                  <a:srgbClr val="9FA3A9"/>
                </a:solidFill>
                <a:latin typeface="Verdana"/>
                <a:cs typeface="Verdana"/>
                <a:hlinkClick r:id="rId3"/>
              </a:rPr>
              <a:t> </a:t>
            </a:r>
            <a:r>
              <a:rPr sz="714" dirty="0">
                <a:solidFill>
                  <a:srgbClr val="9FA3A9"/>
                </a:solidFill>
                <a:latin typeface="Verdana"/>
                <a:cs typeface="Verdana"/>
                <a:hlinkClick r:id="rId3"/>
              </a:rPr>
              <a:t>•</a:t>
            </a:r>
            <a:r>
              <a:rPr sz="714" spc="-14" dirty="0">
                <a:solidFill>
                  <a:srgbClr val="9FA3A9"/>
                </a:solidFill>
                <a:latin typeface="Verdana"/>
                <a:cs typeface="Verdana"/>
                <a:hlinkClick r:id="rId3"/>
              </a:rPr>
              <a:t> </a:t>
            </a:r>
            <a:r>
              <a:rPr sz="714" b="1" dirty="0">
                <a:solidFill>
                  <a:srgbClr val="9FA3A9"/>
                </a:solidFill>
                <a:latin typeface="Verdana"/>
                <a:cs typeface="Verdana"/>
                <a:hlinkClick r:id="rId3"/>
              </a:rPr>
              <a:t>eab.com</a:t>
            </a:r>
            <a:endParaRPr sz="714" dirty="0">
              <a:latin typeface="Verdana"/>
              <a:cs typeface="Verdana"/>
            </a:endParaRPr>
          </a:p>
        </p:txBody>
      </p:sp>
      <p:sp>
        <p:nvSpPr>
          <p:cNvPr id="7" name="Rectangle 6">
            <a:extLst>
              <a:ext uri="{FF2B5EF4-FFF2-40B4-BE49-F238E27FC236}">
                <a16:creationId xmlns:a16="http://schemas.microsoft.com/office/drawing/2014/main" id="{45F2D3FE-3CA0-469C-9126-45526DEE295C}"/>
              </a:ext>
            </a:extLst>
          </p:cNvPr>
          <p:cNvSpPr/>
          <p:nvPr/>
        </p:nvSpPr>
        <p:spPr>
          <a:xfrm>
            <a:off x="0" y="279807"/>
            <a:ext cx="12192000" cy="584775"/>
          </a:xfrm>
          <a:prstGeom prst="rect">
            <a:avLst/>
          </a:prstGeom>
        </p:spPr>
        <p:txBody>
          <a:bodyPr wrap="square">
            <a:spAutoFit/>
          </a:bodyPr>
          <a:lstStyle/>
          <a:p>
            <a:pPr marL="18143" algn="ctr">
              <a:spcBef>
                <a:spcPts val="136"/>
              </a:spcBef>
            </a:pPr>
            <a:r>
              <a:rPr lang="en-US" sz="3200" b="1" spc="300" dirty="0">
                <a:solidFill>
                  <a:srgbClr val="00B0F0"/>
                </a:solidFill>
                <a:latin typeface="Proxima Nova Black" panose="02000506030000020004" pitchFamily="2" charset="0"/>
              </a:rPr>
              <a:t>ENTERING CLASS 2013 </a:t>
            </a:r>
            <a:r>
              <a:rPr lang="en-US" sz="3200" dirty="0">
                <a:solidFill>
                  <a:schemeClr val="bg1"/>
                </a:solidFill>
                <a:latin typeface="Proxima Nova Light" panose="02000506030000020004" pitchFamily="2" charset="0"/>
              </a:rPr>
              <a:t>– Freshman Applications</a:t>
            </a:r>
          </a:p>
        </p:txBody>
      </p:sp>
      <p:sp>
        <p:nvSpPr>
          <p:cNvPr id="8" name="Rectangle 7">
            <a:extLst>
              <a:ext uri="{FF2B5EF4-FFF2-40B4-BE49-F238E27FC236}">
                <a16:creationId xmlns:a16="http://schemas.microsoft.com/office/drawing/2014/main" id="{2A054FAF-2859-604C-94E0-20002352EAB9}"/>
              </a:ext>
            </a:extLst>
          </p:cNvPr>
          <p:cNvSpPr/>
          <p:nvPr/>
        </p:nvSpPr>
        <p:spPr>
          <a:xfrm>
            <a:off x="0" y="1205947"/>
            <a:ext cx="1159099" cy="5652053"/>
          </a:xfrm>
          <a:prstGeom prst="rect">
            <a:avLst/>
          </a:prstGeom>
          <a:pattFill prst="dkHorz">
            <a:fgClr>
              <a:srgbClr val="00B0F0"/>
            </a:fgClr>
            <a:bgClr>
              <a:srgbClr val="142A4E"/>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9B5ACBF-F653-7F46-B818-A32B8C88D8FE}"/>
              </a:ext>
            </a:extLst>
          </p:cNvPr>
          <p:cNvPicPr>
            <a:picLocks noChangeAspect="1"/>
          </p:cNvPicPr>
          <p:nvPr/>
        </p:nvPicPr>
        <p:blipFill rotWithShape="1">
          <a:blip r:embed="rId4"/>
          <a:srcRect l="21108" r="25888" b="39048"/>
          <a:stretch/>
        </p:blipFill>
        <p:spPr>
          <a:xfrm>
            <a:off x="10068494" y="4643967"/>
            <a:ext cx="1545021" cy="132817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18728F-5F4C-4A1D-B080-EACC63B798E9}"/>
              </a:ext>
            </a:extLst>
          </p:cNvPr>
          <p:cNvSpPr>
            <a:spLocks noGrp="1"/>
          </p:cNvSpPr>
          <p:nvPr>
            <p:ph idx="1"/>
          </p:nvPr>
        </p:nvSpPr>
        <p:spPr>
          <a:xfrm>
            <a:off x="1198928" y="4402052"/>
            <a:ext cx="10515600" cy="981583"/>
          </a:xfrm>
        </p:spPr>
        <p:txBody>
          <a:bodyPr/>
          <a:lstStyle/>
          <a:p>
            <a:pPr marL="0" indent="0" algn="ctr">
              <a:buNone/>
            </a:pPr>
            <a:r>
              <a:rPr lang="en-US" sz="2400" dirty="0"/>
              <a:t>Secretary Melanie Murry</a:t>
            </a:r>
          </a:p>
        </p:txBody>
      </p:sp>
      <p:sp>
        <p:nvSpPr>
          <p:cNvPr id="3" name="Title 2">
            <a:extLst>
              <a:ext uri="{FF2B5EF4-FFF2-40B4-BE49-F238E27FC236}">
                <a16:creationId xmlns:a16="http://schemas.microsoft.com/office/drawing/2014/main" id="{20603FFA-8E7B-4D79-A2F6-CC50430253DC}"/>
              </a:ext>
            </a:extLst>
          </p:cNvPr>
          <p:cNvSpPr>
            <a:spLocks noGrp="1"/>
          </p:cNvSpPr>
          <p:nvPr>
            <p:ph type="title"/>
          </p:nvPr>
        </p:nvSpPr>
        <p:spPr>
          <a:xfrm>
            <a:off x="1098259" y="2622770"/>
            <a:ext cx="10515600" cy="1325563"/>
          </a:xfrm>
        </p:spPr>
        <p:txBody>
          <a:bodyPr/>
          <a:lstStyle/>
          <a:p>
            <a:pPr algn="ctr"/>
            <a:r>
              <a:rPr lang="en-US" sz="6000" dirty="0"/>
              <a:t>Roll Call and Declaration of Quorum</a:t>
            </a:r>
          </a:p>
        </p:txBody>
      </p:sp>
    </p:spTree>
    <p:extLst>
      <p:ext uri="{BB962C8B-B14F-4D97-AF65-F5344CB8AC3E}">
        <p14:creationId xmlns:p14="http://schemas.microsoft.com/office/powerpoint/2010/main" val="964422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863B63-0ECC-2946-B9EA-DDB363230382}"/>
              </a:ext>
            </a:extLst>
          </p:cNvPr>
          <p:cNvSpPr/>
          <p:nvPr/>
        </p:nvSpPr>
        <p:spPr>
          <a:xfrm>
            <a:off x="0" y="0"/>
            <a:ext cx="12192000" cy="1205947"/>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B15ED87-6DB9-4E50-8076-329120281F78}"/>
              </a:ext>
            </a:extLst>
          </p:cNvPr>
          <p:cNvSpPr/>
          <p:nvPr/>
        </p:nvSpPr>
        <p:spPr>
          <a:xfrm>
            <a:off x="0" y="273781"/>
            <a:ext cx="12192000" cy="646331"/>
          </a:xfrm>
          <a:prstGeom prst="rect">
            <a:avLst/>
          </a:prstGeom>
        </p:spPr>
        <p:txBody>
          <a:bodyPr wrap="square">
            <a:spAutoFit/>
          </a:bodyPr>
          <a:lstStyle/>
          <a:p>
            <a:pPr marL="18143" algn="ctr">
              <a:spcBef>
                <a:spcPts val="136"/>
              </a:spcBef>
            </a:pPr>
            <a:r>
              <a:rPr lang="en-US" sz="3200" b="1" spc="300" dirty="0">
                <a:solidFill>
                  <a:srgbClr val="00B0F0"/>
                </a:solidFill>
                <a:latin typeface="Proxima Nova Black" panose="02000506030000020004" pitchFamily="2" charset="0"/>
              </a:rPr>
              <a:t>ENTERING CLASS 2019</a:t>
            </a:r>
            <a:r>
              <a:rPr lang="en-US" sz="3600" dirty="0">
                <a:solidFill>
                  <a:srgbClr val="00B0F0"/>
                </a:solidFill>
                <a:latin typeface="Proxima Nova Light" panose="02000506030000020004" pitchFamily="2" charset="0"/>
              </a:rPr>
              <a:t> </a:t>
            </a:r>
            <a:r>
              <a:rPr lang="en-US" sz="3200" dirty="0">
                <a:solidFill>
                  <a:schemeClr val="bg1"/>
                </a:solidFill>
                <a:latin typeface="Proxima Nova Light" panose="02000506030000020004" pitchFamily="2" charset="0"/>
              </a:rPr>
              <a:t>– Freshman Applications</a:t>
            </a:r>
          </a:p>
        </p:txBody>
      </p:sp>
      <p:sp>
        <p:nvSpPr>
          <p:cNvPr id="8" name="object 3">
            <a:extLst>
              <a:ext uri="{FF2B5EF4-FFF2-40B4-BE49-F238E27FC236}">
                <a16:creationId xmlns:a16="http://schemas.microsoft.com/office/drawing/2014/main" id="{D116D212-9476-4926-9CE6-DC8573045277}"/>
              </a:ext>
            </a:extLst>
          </p:cNvPr>
          <p:cNvSpPr/>
          <p:nvPr/>
        </p:nvSpPr>
        <p:spPr>
          <a:xfrm>
            <a:off x="2491416" y="1219201"/>
            <a:ext cx="7461168" cy="5300624"/>
          </a:xfrm>
          <a:prstGeom prst="rect">
            <a:avLst/>
          </a:prstGeom>
          <a:blipFill>
            <a:blip r:embed="rId2" cstate="print"/>
            <a:stretch>
              <a:fillRect/>
            </a:stretch>
          </a:blipFill>
        </p:spPr>
        <p:txBody>
          <a:bodyPr wrap="square" lIns="0" tIns="0" rIns="0" bIns="0" rtlCol="0"/>
          <a:lstStyle/>
          <a:p>
            <a:endParaRPr sz="2571" dirty="0"/>
          </a:p>
        </p:txBody>
      </p:sp>
      <p:sp>
        <p:nvSpPr>
          <p:cNvPr id="5" name="object 5"/>
          <p:cNvSpPr txBox="1"/>
          <p:nvPr/>
        </p:nvSpPr>
        <p:spPr>
          <a:xfrm>
            <a:off x="2044015" y="6111429"/>
            <a:ext cx="2667907" cy="264688"/>
          </a:xfrm>
          <a:prstGeom prst="rect">
            <a:avLst/>
          </a:prstGeom>
        </p:spPr>
        <p:txBody>
          <a:bodyPr vert="horz" wrap="square" lIns="0" tIns="19050" rIns="0" bIns="0" rtlCol="0">
            <a:spAutoFit/>
          </a:bodyPr>
          <a:lstStyle/>
          <a:p>
            <a:pPr marL="18143">
              <a:spcBef>
                <a:spcPts val="150"/>
              </a:spcBef>
            </a:pPr>
            <a:r>
              <a:rPr sz="714" dirty="0">
                <a:solidFill>
                  <a:srgbClr val="9FA3A9"/>
                </a:solidFill>
                <a:latin typeface="Verdana"/>
                <a:cs typeface="Verdana"/>
                <a:hlinkClick r:id="rId3"/>
              </a:rPr>
              <a:t>©2018</a:t>
            </a:r>
            <a:r>
              <a:rPr sz="714" spc="-86" dirty="0">
                <a:solidFill>
                  <a:srgbClr val="9FA3A9"/>
                </a:solidFill>
                <a:latin typeface="Verdana"/>
                <a:cs typeface="Verdana"/>
                <a:hlinkClick r:id="rId3"/>
              </a:rPr>
              <a:t> </a:t>
            </a:r>
            <a:r>
              <a:rPr sz="714" dirty="0">
                <a:solidFill>
                  <a:srgbClr val="9FA3A9"/>
                </a:solidFill>
                <a:latin typeface="Verdana"/>
                <a:cs typeface="Verdana"/>
                <a:hlinkClick r:id="rId3"/>
              </a:rPr>
              <a:t>EAB</a:t>
            </a:r>
            <a:r>
              <a:rPr sz="714" spc="-43" dirty="0">
                <a:solidFill>
                  <a:srgbClr val="9FA3A9"/>
                </a:solidFill>
                <a:latin typeface="Verdana"/>
                <a:cs typeface="Verdana"/>
                <a:hlinkClick r:id="rId3"/>
              </a:rPr>
              <a:t> </a:t>
            </a:r>
            <a:r>
              <a:rPr sz="714" dirty="0">
                <a:solidFill>
                  <a:srgbClr val="9FA3A9"/>
                </a:solidFill>
                <a:latin typeface="Verdana"/>
                <a:cs typeface="Verdana"/>
                <a:hlinkClick r:id="rId3"/>
              </a:rPr>
              <a:t>Global,</a:t>
            </a:r>
            <a:r>
              <a:rPr sz="714" spc="-21" dirty="0">
                <a:solidFill>
                  <a:srgbClr val="9FA3A9"/>
                </a:solidFill>
                <a:latin typeface="Verdana"/>
                <a:cs typeface="Verdana"/>
                <a:hlinkClick r:id="rId3"/>
              </a:rPr>
              <a:t> </a:t>
            </a:r>
            <a:r>
              <a:rPr sz="714" dirty="0">
                <a:solidFill>
                  <a:srgbClr val="9FA3A9"/>
                </a:solidFill>
                <a:latin typeface="Verdana"/>
                <a:cs typeface="Verdana"/>
                <a:hlinkClick r:id="rId3"/>
              </a:rPr>
              <a:t>Inc</a:t>
            </a:r>
            <a:endParaRPr lang="en-US" sz="714" dirty="0">
              <a:solidFill>
                <a:srgbClr val="9FA3A9"/>
              </a:solidFill>
              <a:latin typeface="Verdana"/>
              <a:cs typeface="Verdana"/>
              <a:hlinkClick r:id="rId3"/>
            </a:endParaRPr>
          </a:p>
          <a:p>
            <a:pPr marL="18143">
              <a:spcBef>
                <a:spcPts val="150"/>
              </a:spcBef>
            </a:pPr>
            <a:r>
              <a:rPr sz="714" dirty="0">
                <a:solidFill>
                  <a:srgbClr val="9FA3A9"/>
                </a:solidFill>
                <a:latin typeface="Verdana"/>
                <a:cs typeface="Verdana"/>
                <a:hlinkClick r:id="rId3"/>
              </a:rPr>
              <a:t>.</a:t>
            </a:r>
            <a:r>
              <a:rPr sz="714" spc="-14" dirty="0">
                <a:solidFill>
                  <a:srgbClr val="9FA3A9"/>
                </a:solidFill>
                <a:latin typeface="Verdana"/>
                <a:cs typeface="Verdana"/>
                <a:hlinkClick r:id="rId3"/>
              </a:rPr>
              <a:t> </a:t>
            </a:r>
            <a:r>
              <a:rPr sz="714" dirty="0">
                <a:solidFill>
                  <a:srgbClr val="9FA3A9"/>
                </a:solidFill>
                <a:latin typeface="Verdana"/>
                <a:cs typeface="Verdana"/>
                <a:hlinkClick r:id="rId3"/>
              </a:rPr>
              <a:t>•</a:t>
            </a:r>
            <a:r>
              <a:rPr sz="714" spc="-14" dirty="0">
                <a:solidFill>
                  <a:srgbClr val="9FA3A9"/>
                </a:solidFill>
                <a:latin typeface="Verdana"/>
                <a:cs typeface="Verdana"/>
                <a:hlinkClick r:id="rId3"/>
              </a:rPr>
              <a:t> </a:t>
            </a:r>
            <a:r>
              <a:rPr sz="714" dirty="0">
                <a:solidFill>
                  <a:srgbClr val="9FA3A9"/>
                </a:solidFill>
                <a:latin typeface="Verdana"/>
                <a:cs typeface="Verdana"/>
                <a:hlinkClick r:id="rId3"/>
              </a:rPr>
              <a:t>All</a:t>
            </a:r>
            <a:r>
              <a:rPr sz="714" spc="-21" dirty="0">
                <a:solidFill>
                  <a:srgbClr val="9FA3A9"/>
                </a:solidFill>
                <a:latin typeface="Verdana"/>
                <a:cs typeface="Verdana"/>
                <a:hlinkClick r:id="rId3"/>
              </a:rPr>
              <a:t> </a:t>
            </a:r>
            <a:r>
              <a:rPr sz="714" dirty="0">
                <a:solidFill>
                  <a:srgbClr val="9FA3A9"/>
                </a:solidFill>
                <a:latin typeface="Verdana"/>
                <a:cs typeface="Verdana"/>
                <a:hlinkClick r:id="rId3"/>
              </a:rPr>
              <a:t>Rights</a:t>
            </a:r>
            <a:r>
              <a:rPr sz="714" spc="-36" dirty="0">
                <a:solidFill>
                  <a:srgbClr val="9FA3A9"/>
                </a:solidFill>
                <a:latin typeface="Verdana"/>
                <a:cs typeface="Verdana"/>
                <a:hlinkClick r:id="rId3"/>
              </a:rPr>
              <a:t> </a:t>
            </a:r>
            <a:r>
              <a:rPr sz="714" dirty="0">
                <a:solidFill>
                  <a:srgbClr val="9FA3A9"/>
                </a:solidFill>
                <a:latin typeface="Verdana"/>
                <a:cs typeface="Verdana"/>
                <a:hlinkClick r:id="rId3"/>
              </a:rPr>
              <a:t>Reserved</a:t>
            </a:r>
            <a:r>
              <a:rPr sz="714" spc="-14" dirty="0">
                <a:solidFill>
                  <a:srgbClr val="9FA3A9"/>
                </a:solidFill>
                <a:latin typeface="Verdana"/>
                <a:cs typeface="Verdana"/>
                <a:hlinkClick r:id="rId3"/>
              </a:rPr>
              <a:t> </a:t>
            </a:r>
            <a:r>
              <a:rPr sz="714" dirty="0">
                <a:solidFill>
                  <a:srgbClr val="9FA3A9"/>
                </a:solidFill>
                <a:latin typeface="Verdana"/>
                <a:cs typeface="Verdana"/>
                <a:hlinkClick r:id="rId3"/>
              </a:rPr>
              <a:t>•</a:t>
            </a:r>
            <a:r>
              <a:rPr sz="714" spc="-14" dirty="0">
                <a:solidFill>
                  <a:srgbClr val="9FA3A9"/>
                </a:solidFill>
                <a:latin typeface="Verdana"/>
                <a:cs typeface="Verdana"/>
                <a:hlinkClick r:id="rId3"/>
              </a:rPr>
              <a:t> </a:t>
            </a:r>
            <a:r>
              <a:rPr sz="714" b="1" dirty="0">
                <a:solidFill>
                  <a:srgbClr val="9FA3A9"/>
                </a:solidFill>
                <a:latin typeface="Verdana"/>
                <a:cs typeface="Verdana"/>
                <a:hlinkClick r:id="rId3"/>
              </a:rPr>
              <a:t>eab.com</a:t>
            </a:r>
            <a:endParaRPr sz="714" dirty="0">
              <a:latin typeface="Verdana"/>
              <a:cs typeface="Verdana"/>
            </a:endParaRPr>
          </a:p>
        </p:txBody>
      </p:sp>
      <p:pic>
        <p:nvPicPr>
          <p:cNvPr id="11" name="Picture 10">
            <a:extLst>
              <a:ext uri="{FF2B5EF4-FFF2-40B4-BE49-F238E27FC236}">
                <a16:creationId xmlns:a16="http://schemas.microsoft.com/office/drawing/2014/main" id="{4C838948-E1AE-8741-ABDE-EBAB0B0104E2}"/>
              </a:ext>
            </a:extLst>
          </p:cNvPr>
          <p:cNvPicPr>
            <a:picLocks noChangeAspect="1"/>
          </p:cNvPicPr>
          <p:nvPr/>
        </p:nvPicPr>
        <p:blipFill rotWithShape="1">
          <a:blip r:embed="rId4"/>
          <a:srcRect l="21108" r="25888" b="39048"/>
          <a:stretch/>
        </p:blipFill>
        <p:spPr>
          <a:xfrm>
            <a:off x="9952584" y="4915600"/>
            <a:ext cx="1545021" cy="1328173"/>
          </a:xfrm>
          <a:prstGeom prst="rect">
            <a:avLst/>
          </a:prstGeom>
        </p:spPr>
      </p:pic>
      <p:sp>
        <p:nvSpPr>
          <p:cNvPr id="3" name="Rectangle 2">
            <a:extLst>
              <a:ext uri="{FF2B5EF4-FFF2-40B4-BE49-F238E27FC236}">
                <a16:creationId xmlns:a16="http://schemas.microsoft.com/office/drawing/2014/main" id="{1AE60585-EB6D-654F-9A36-E3C13CC3D19E}"/>
              </a:ext>
            </a:extLst>
          </p:cNvPr>
          <p:cNvSpPr/>
          <p:nvPr/>
        </p:nvSpPr>
        <p:spPr>
          <a:xfrm>
            <a:off x="0" y="1205947"/>
            <a:ext cx="1159099" cy="5652053"/>
          </a:xfrm>
          <a:prstGeom prst="rect">
            <a:avLst/>
          </a:prstGeom>
          <a:pattFill prst="dkHorz">
            <a:fgClr>
              <a:srgbClr val="00B0F0"/>
            </a:fgClr>
            <a:bgClr>
              <a:srgbClr val="142A4E"/>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208200-F4B2-7248-A198-BE7F6DB9AC64}"/>
              </a:ext>
            </a:extLst>
          </p:cNvPr>
          <p:cNvSpPr/>
          <p:nvPr/>
        </p:nvSpPr>
        <p:spPr>
          <a:xfrm>
            <a:off x="0" y="0"/>
            <a:ext cx="12192000" cy="1419049"/>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60A937-8524-4E11-BE49-BDC8B4CA0281}"/>
              </a:ext>
            </a:extLst>
          </p:cNvPr>
          <p:cNvSpPr>
            <a:spLocks noGrp="1"/>
          </p:cNvSpPr>
          <p:nvPr>
            <p:ph type="title"/>
          </p:nvPr>
        </p:nvSpPr>
        <p:spPr>
          <a:xfrm>
            <a:off x="838200" y="300149"/>
            <a:ext cx="10515600" cy="779463"/>
          </a:xfrm>
        </p:spPr>
        <p:txBody>
          <a:bodyPr>
            <a:normAutofit/>
          </a:bodyPr>
          <a:lstStyle/>
          <a:p>
            <a:r>
              <a:rPr lang="en-US" spc="9" dirty="0">
                <a:solidFill>
                  <a:schemeClr val="bg1"/>
                </a:solidFill>
                <a:latin typeface="Proxima Nova Black"/>
              </a:rPr>
              <a:t>UofM Global Spring 2020 Enrollments</a:t>
            </a:r>
          </a:p>
        </p:txBody>
      </p:sp>
      <p:sp>
        <p:nvSpPr>
          <p:cNvPr id="3" name="Content Placeholder 2">
            <a:extLst>
              <a:ext uri="{FF2B5EF4-FFF2-40B4-BE49-F238E27FC236}">
                <a16:creationId xmlns:a16="http://schemas.microsoft.com/office/drawing/2014/main" id="{B93C6188-0C54-42D5-825F-8E1E73DC60D5}"/>
              </a:ext>
            </a:extLst>
          </p:cNvPr>
          <p:cNvSpPr>
            <a:spLocks noGrp="1"/>
          </p:cNvSpPr>
          <p:nvPr>
            <p:ph idx="1"/>
          </p:nvPr>
        </p:nvSpPr>
        <p:spPr>
          <a:xfrm>
            <a:off x="600097" y="2196087"/>
            <a:ext cx="5934639" cy="4908034"/>
          </a:xfrm>
        </p:spPr>
        <p:txBody>
          <a:bodyPr>
            <a:normAutofit/>
          </a:bodyPr>
          <a:lstStyle/>
          <a:p>
            <a:pPr marL="218526" indent="-207320">
              <a:buFont typeface="Arial"/>
              <a:buChar char="•"/>
              <a:tabLst>
                <a:tab pos="218526" algn="l"/>
                <a:tab pos="219087" algn="l"/>
              </a:tabLst>
            </a:pPr>
            <a:r>
              <a:rPr lang="en-US" sz="1800" b="1" spc="-4" dirty="0">
                <a:solidFill>
                  <a:srgbClr val="204279"/>
                </a:solidFill>
                <a:latin typeface="Proxima Nova" panose="02000506030000020004" pitchFamily="2" charset="0"/>
                <a:cs typeface="Arial Narrow"/>
              </a:rPr>
              <a:t>6,800 students in online courses</a:t>
            </a:r>
          </a:p>
          <a:p>
            <a:pPr marL="218526" indent="-207320">
              <a:buFont typeface="Arial"/>
              <a:buChar char="•"/>
              <a:tabLst>
                <a:tab pos="218526" algn="l"/>
                <a:tab pos="219087" algn="l"/>
              </a:tabLst>
            </a:pPr>
            <a:r>
              <a:rPr lang="en-US" sz="1800" b="1" spc="-4" dirty="0">
                <a:solidFill>
                  <a:srgbClr val="204279"/>
                </a:solidFill>
                <a:latin typeface="Proxima Nova" panose="02000506030000020004" pitchFamily="2" charset="0"/>
                <a:cs typeface="Arial Narrow"/>
              </a:rPr>
              <a:t>3,500+ fully online students (+50% since 2017)</a:t>
            </a:r>
          </a:p>
          <a:p>
            <a:pPr marL="218526" lvl="1" indent="-207320">
              <a:buFont typeface="Arial"/>
              <a:buChar char="•"/>
              <a:tabLst>
                <a:tab pos="218526" algn="l"/>
                <a:tab pos="219087" algn="l"/>
              </a:tabLst>
            </a:pPr>
            <a:r>
              <a:rPr lang="en-US" sz="1800" b="1" spc="-4" dirty="0">
                <a:solidFill>
                  <a:srgbClr val="204279"/>
                </a:solidFill>
                <a:latin typeface="Proxima Nova" panose="02000506030000020004" pitchFamily="2" charset="0"/>
                <a:cs typeface="Arial Narrow"/>
              </a:rPr>
              <a:t>1000+ Global applications = 500 new students</a:t>
            </a:r>
          </a:p>
          <a:p>
            <a:pPr marL="218526" lvl="1" indent="-207320">
              <a:buFont typeface="Arial"/>
              <a:buChar char="•"/>
              <a:tabLst>
                <a:tab pos="218526" algn="l"/>
                <a:tab pos="219087" algn="l"/>
              </a:tabLst>
            </a:pPr>
            <a:r>
              <a:rPr lang="en-US" sz="1800" b="1" spc="-4" dirty="0">
                <a:solidFill>
                  <a:srgbClr val="204279"/>
                </a:solidFill>
                <a:latin typeface="Proxima Nova" panose="02000506030000020004" pitchFamily="2" charset="0"/>
                <a:cs typeface="Arial Narrow"/>
              </a:rPr>
              <a:t>Students from 39 states &amp; several foreign countries</a:t>
            </a:r>
          </a:p>
          <a:p>
            <a:pPr marL="218526" lvl="1" indent="-207320">
              <a:buFont typeface="Arial"/>
              <a:buChar char="•"/>
              <a:tabLst>
                <a:tab pos="218526" algn="l"/>
                <a:tab pos="219087" algn="l"/>
              </a:tabLst>
            </a:pPr>
            <a:r>
              <a:rPr lang="en-US" sz="1800" b="1" spc="-4" dirty="0">
                <a:solidFill>
                  <a:srgbClr val="204279"/>
                </a:solidFill>
                <a:latin typeface="Proxima Nova" panose="02000506030000020004" pitchFamily="2" charset="0"/>
                <a:cs typeface="Arial Narrow"/>
              </a:rPr>
              <a:t>Average credit hour load</a:t>
            </a:r>
          </a:p>
          <a:p>
            <a:pPr marL="675726" lvl="3" indent="-207320">
              <a:buFont typeface="Arial"/>
              <a:buChar char="•"/>
              <a:tabLst>
                <a:tab pos="218526" algn="l"/>
                <a:tab pos="219087" algn="l"/>
              </a:tabLst>
            </a:pPr>
            <a:r>
              <a:rPr lang="en-US" sz="1600" spc="-4" dirty="0">
                <a:solidFill>
                  <a:srgbClr val="204279"/>
                </a:solidFill>
                <a:latin typeface="Proxima Nova" panose="02000506030000020004" pitchFamily="2" charset="0"/>
                <a:cs typeface="Arial Narrow"/>
              </a:rPr>
              <a:t>8.9 credit hours undergrad</a:t>
            </a:r>
          </a:p>
          <a:p>
            <a:pPr marL="675726" lvl="3" indent="-207320">
              <a:buFont typeface="Arial"/>
              <a:buChar char="•"/>
              <a:tabLst>
                <a:tab pos="218526" algn="l"/>
                <a:tab pos="219087" algn="l"/>
              </a:tabLst>
            </a:pPr>
            <a:r>
              <a:rPr lang="en-US" sz="1600" spc="-4" dirty="0">
                <a:solidFill>
                  <a:srgbClr val="204279"/>
                </a:solidFill>
                <a:latin typeface="Proxima Nova" panose="02000506030000020004" pitchFamily="2" charset="0"/>
                <a:cs typeface="Arial Narrow"/>
              </a:rPr>
              <a:t>6.2 credit hours grad</a:t>
            </a:r>
          </a:p>
          <a:p>
            <a:pPr marL="218526" indent="-207320">
              <a:buFont typeface="Arial"/>
              <a:buChar char="•"/>
              <a:tabLst>
                <a:tab pos="218526" algn="l"/>
                <a:tab pos="219087" algn="l"/>
              </a:tabLst>
            </a:pPr>
            <a:r>
              <a:rPr lang="en-US" sz="1800" b="1" spc="-4" dirty="0">
                <a:solidFill>
                  <a:srgbClr val="204279"/>
                </a:solidFill>
                <a:latin typeface="Proxima Nova" panose="02000506030000020004" pitchFamily="2" charset="0"/>
                <a:cs typeface="Arial Narrow"/>
              </a:rPr>
              <a:t>Target: 6,000 fully online students by 2023</a:t>
            </a:r>
          </a:p>
          <a:p>
            <a:pPr marL="457200" lvl="1" indent="0">
              <a:buNone/>
            </a:pPr>
            <a:endParaRPr lang="en-US" dirty="0"/>
          </a:p>
          <a:p>
            <a:pPr lvl="1"/>
            <a:endParaRPr lang="en-US" dirty="0"/>
          </a:p>
        </p:txBody>
      </p:sp>
      <p:pic>
        <p:nvPicPr>
          <p:cNvPr id="6" name="Picture 5">
            <a:extLst>
              <a:ext uri="{FF2B5EF4-FFF2-40B4-BE49-F238E27FC236}">
                <a16:creationId xmlns:a16="http://schemas.microsoft.com/office/drawing/2014/main" id="{BB815A43-A6C0-40C8-AE37-269DFC11E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4736" y="1917750"/>
            <a:ext cx="5411401" cy="4247000"/>
          </a:xfrm>
          <a:prstGeom prst="rect">
            <a:avLst/>
          </a:prstGeom>
        </p:spPr>
      </p:pic>
      <p:pic>
        <p:nvPicPr>
          <p:cNvPr id="7" name="Picture 6">
            <a:extLst>
              <a:ext uri="{FF2B5EF4-FFF2-40B4-BE49-F238E27FC236}">
                <a16:creationId xmlns:a16="http://schemas.microsoft.com/office/drawing/2014/main" id="{3F707712-8C05-4589-B824-73312D3D89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4252" y="5439799"/>
            <a:ext cx="1062806" cy="1159424"/>
          </a:xfrm>
          <a:prstGeom prst="rect">
            <a:avLst/>
          </a:prstGeom>
        </p:spPr>
      </p:pic>
      <p:pic>
        <p:nvPicPr>
          <p:cNvPr id="8" name="Picture 7">
            <a:extLst>
              <a:ext uri="{FF2B5EF4-FFF2-40B4-BE49-F238E27FC236}">
                <a16:creationId xmlns:a16="http://schemas.microsoft.com/office/drawing/2014/main" id="{7829D8FD-8451-4686-A5AD-CF5B412F27A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79810" y="5494181"/>
            <a:ext cx="1343631" cy="1105042"/>
          </a:xfrm>
          <a:prstGeom prst="rect">
            <a:avLst/>
          </a:prstGeom>
        </p:spPr>
      </p:pic>
      <p:pic>
        <p:nvPicPr>
          <p:cNvPr id="9" name="Picture 8">
            <a:extLst>
              <a:ext uri="{FF2B5EF4-FFF2-40B4-BE49-F238E27FC236}">
                <a16:creationId xmlns:a16="http://schemas.microsoft.com/office/drawing/2014/main" id="{134FDAE1-7D8B-45BD-8426-DA75BE69E7A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56697" y="5439799"/>
            <a:ext cx="1629460" cy="1159424"/>
          </a:xfrm>
          <a:prstGeom prst="rect">
            <a:avLst/>
          </a:prstGeom>
        </p:spPr>
      </p:pic>
    </p:spTree>
    <p:extLst>
      <p:ext uri="{BB962C8B-B14F-4D97-AF65-F5344CB8AC3E}">
        <p14:creationId xmlns:p14="http://schemas.microsoft.com/office/powerpoint/2010/main" val="7169697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D16163-D86A-5D4F-A8B3-9C8354CF5B6C}"/>
              </a:ext>
            </a:extLst>
          </p:cNvPr>
          <p:cNvSpPr/>
          <p:nvPr/>
        </p:nvSpPr>
        <p:spPr>
          <a:xfrm>
            <a:off x="0" y="0"/>
            <a:ext cx="12191999" cy="770589"/>
          </a:xfrm>
          <a:prstGeom prst="rect">
            <a:avLst/>
          </a:prstGeom>
          <a:pattFill prst="dkDnDiag">
            <a:fgClr>
              <a:srgbClr val="204279"/>
            </a:fgClr>
            <a:bgClr>
              <a:srgbClr val="00B0F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FD13027-8AE8-0C4E-A994-DD63B048F23F}"/>
              </a:ext>
            </a:extLst>
          </p:cNvPr>
          <p:cNvSpPr/>
          <p:nvPr/>
        </p:nvSpPr>
        <p:spPr>
          <a:xfrm>
            <a:off x="0" y="6013989"/>
            <a:ext cx="12192000" cy="617517"/>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0147A7-3D02-804D-A037-FF2FF42FC499}"/>
              </a:ext>
            </a:extLst>
          </p:cNvPr>
          <p:cNvSpPr/>
          <p:nvPr/>
        </p:nvSpPr>
        <p:spPr>
          <a:xfrm>
            <a:off x="0" y="6111366"/>
            <a:ext cx="12192000" cy="400110"/>
          </a:xfrm>
          <a:prstGeom prst="rect">
            <a:avLst/>
          </a:prstGeom>
        </p:spPr>
        <p:txBody>
          <a:bodyPr wrap="square">
            <a:spAutoFit/>
          </a:bodyPr>
          <a:lstStyle/>
          <a:p>
            <a:pPr algn="ctr"/>
            <a:r>
              <a:rPr lang="en-US" sz="2000" spc="300" dirty="0">
                <a:solidFill>
                  <a:schemeClr val="bg1"/>
                </a:solidFill>
                <a:latin typeface="Proxima Nova Medium" panose="02000506030000020004" pitchFamily="2" charset="0"/>
              </a:rPr>
              <a:t>A COMMITMENT TO </a:t>
            </a:r>
            <a:r>
              <a:rPr lang="en-US" sz="2000" b="1" spc="300" dirty="0">
                <a:solidFill>
                  <a:srgbClr val="00B0F0"/>
                </a:solidFill>
                <a:latin typeface="Proxima Nova Extrabold" panose="02000506030000020004" pitchFamily="2" charset="0"/>
              </a:rPr>
              <a:t>AFFORDABILITY</a:t>
            </a:r>
            <a:r>
              <a:rPr lang="en-US" sz="2000" spc="300" dirty="0">
                <a:solidFill>
                  <a:schemeClr val="bg1"/>
                </a:solidFill>
                <a:latin typeface="Proxima Nova Medium" panose="02000506030000020004" pitchFamily="2" charset="0"/>
              </a:rPr>
              <a:t> &amp; </a:t>
            </a:r>
            <a:r>
              <a:rPr lang="en-US" sz="2000" b="1" spc="300" dirty="0">
                <a:solidFill>
                  <a:srgbClr val="00B0F0"/>
                </a:solidFill>
                <a:latin typeface="Proxima Nova Extrabold" panose="02000506030000020004" pitchFamily="2" charset="0"/>
              </a:rPr>
              <a:t>ACCESSIBILITY</a:t>
            </a:r>
          </a:p>
        </p:txBody>
      </p:sp>
      <p:graphicFrame>
        <p:nvGraphicFramePr>
          <p:cNvPr id="14" name="Chart 13">
            <a:extLst>
              <a:ext uri="{FF2B5EF4-FFF2-40B4-BE49-F238E27FC236}">
                <a16:creationId xmlns:a16="http://schemas.microsoft.com/office/drawing/2014/main" id="{5AEA307A-4202-AF4A-8FE5-117DFD78A01A}"/>
              </a:ext>
            </a:extLst>
          </p:cNvPr>
          <p:cNvGraphicFramePr>
            <a:graphicFrameLocks/>
          </p:cNvGraphicFramePr>
          <p:nvPr>
            <p:extLst>
              <p:ext uri="{D42A27DB-BD31-4B8C-83A1-F6EECF244321}">
                <p14:modId xmlns:p14="http://schemas.microsoft.com/office/powerpoint/2010/main" val="1416697902"/>
              </p:ext>
            </p:extLst>
          </p:nvPr>
        </p:nvGraphicFramePr>
        <p:xfrm>
          <a:off x="1801203" y="2137710"/>
          <a:ext cx="8589591" cy="3668275"/>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a:extLst>
              <a:ext uri="{FF2B5EF4-FFF2-40B4-BE49-F238E27FC236}">
                <a16:creationId xmlns:a16="http://schemas.microsoft.com/office/drawing/2014/main" id="{10641A0E-8CC6-364C-9255-35E6E9D1E192}"/>
              </a:ext>
            </a:extLst>
          </p:cNvPr>
          <p:cNvSpPr/>
          <p:nvPr/>
        </p:nvSpPr>
        <p:spPr>
          <a:xfrm>
            <a:off x="0" y="852349"/>
            <a:ext cx="12191999" cy="1631216"/>
          </a:xfrm>
          <a:prstGeom prst="rect">
            <a:avLst/>
          </a:prstGeom>
          <a:noFill/>
        </p:spPr>
        <p:txBody>
          <a:bodyPr wrap="square">
            <a:spAutoFit/>
          </a:bodyPr>
          <a:lstStyle/>
          <a:p>
            <a:pPr algn="ctr"/>
            <a:endParaRPr lang="en-US" sz="2800" b="1" spc="300" dirty="0">
              <a:solidFill>
                <a:srgbClr val="204279"/>
              </a:solidFill>
              <a:latin typeface="Proxima Nova Black" panose="02000506030000020004" pitchFamily="2" charset="0"/>
            </a:endParaRPr>
          </a:p>
          <a:p>
            <a:pPr algn="ctr"/>
            <a:r>
              <a:rPr lang="en-US" sz="2800" b="1" spc="300" dirty="0">
                <a:solidFill>
                  <a:srgbClr val="204279"/>
                </a:solidFill>
                <a:latin typeface="Proxima Nova Black" panose="02000506030000020004" pitchFamily="2" charset="0"/>
              </a:rPr>
              <a:t>TOTAL TUITION INCREASE </a:t>
            </a:r>
          </a:p>
          <a:p>
            <a:pPr algn="ctr"/>
            <a:r>
              <a:rPr lang="en-US" sz="4400" dirty="0">
                <a:solidFill>
                  <a:srgbClr val="204279"/>
                </a:solidFill>
                <a:latin typeface="Proxima Nova Light" panose="02000506030000020004" pitchFamily="2" charset="0"/>
              </a:rPr>
              <a:t>OVER 6 YEAR</a:t>
            </a:r>
            <a:endParaRPr lang="en-US" sz="4400" b="1" dirty="0">
              <a:solidFill>
                <a:srgbClr val="204279"/>
              </a:solidFill>
              <a:latin typeface="Proxima Nova Black" panose="02000506030000020004" pitchFamily="2" charset="0"/>
            </a:endParaRPr>
          </a:p>
        </p:txBody>
      </p:sp>
      <p:sp>
        <p:nvSpPr>
          <p:cNvPr id="16" name="Arrow: Down 1">
            <a:extLst>
              <a:ext uri="{FF2B5EF4-FFF2-40B4-BE49-F238E27FC236}">
                <a16:creationId xmlns:a16="http://schemas.microsoft.com/office/drawing/2014/main" id="{52DDC6C5-1114-274F-91F1-70C612009D31}"/>
              </a:ext>
            </a:extLst>
          </p:cNvPr>
          <p:cNvSpPr/>
          <p:nvPr/>
        </p:nvSpPr>
        <p:spPr>
          <a:xfrm>
            <a:off x="6771291" y="2825680"/>
            <a:ext cx="450376" cy="764275"/>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F9AD4C3-6EA7-4543-B47E-DA3C8597C456}"/>
              </a:ext>
            </a:extLst>
          </p:cNvPr>
          <p:cNvSpPr/>
          <p:nvPr/>
        </p:nvSpPr>
        <p:spPr>
          <a:xfrm>
            <a:off x="9478851" y="4717261"/>
            <a:ext cx="347729" cy="215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03DAD51-5E7D-884D-8DA7-E99EEAA11046}"/>
              </a:ext>
            </a:extLst>
          </p:cNvPr>
          <p:cNvSpPr/>
          <p:nvPr/>
        </p:nvSpPr>
        <p:spPr>
          <a:xfrm>
            <a:off x="8718998" y="4627109"/>
            <a:ext cx="347729" cy="215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715966"/>
      </p:ext>
    </p:extLst>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000"/>
                                        <p:tgtEl>
                                          <p:spTgt spid="14"/>
                                        </p:tgtEl>
                                      </p:cBhvr>
                                    </p:animEffect>
                                  </p:childTnLst>
                                </p:cTn>
                              </p:par>
                            </p:childTnLst>
                          </p:cTn>
                        </p:par>
                        <p:par>
                          <p:cTn id="8" fill="hold">
                            <p:stCondLst>
                              <p:cond delay="2000"/>
                            </p:stCondLst>
                            <p:childTnLst>
                              <p:par>
                                <p:cTn id="9" presetID="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818842-C2D1-3846-AFEE-D74F3496BA81}"/>
              </a:ext>
            </a:extLst>
          </p:cNvPr>
          <p:cNvPicPr>
            <a:picLocks noChangeAspect="1"/>
          </p:cNvPicPr>
          <p:nvPr/>
        </p:nvPicPr>
        <p:blipFill rotWithShape="1">
          <a:blip r:embed="rId2">
            <a:extLst>
              <a:ext uri="{28A0092B-C50C-407E-A947-70E740481C1C}">
                <a14:useLocalDpi xmlns:a14="http://schemas.microsoft.com/office/drawing/2010/main" val="0"/>
              </a:ext>
            </a:extLst>
          </a:blip>
          <a:srcRect t="8355" r="1287" b="7912"/>
          <a:stretch/>
        </p:blipFill>
        <p:spPr>
          <a:xfrm>
            <a:off x="0" y="0"/>
            <a:ext cx="12192000" cy="6894490"/>
          </a:xfrm>
          <a:prstGeom prst="rect">
            <a:avLst/>
          </a:prstGeom>
        </p:spPr>
      </p:pic>
      <p:sp>
        <p:nvSpPr>
          <p:cNvPr id="6" name="Rectangle 5">
            <a:extLst>
              <a:ext uri="{FF2B5EF4-FFF2-40B4-BE49-F238E27FC236}">
                <a16:creationId xmlns:a16="http://schemas.microsoft.com/office/drawing/2014/main" id="{2111112F-332B-CD4F-8E0F-AD8D0E562929}"/>
              </a:ext>
            </a:extLst>
          </p:cNvPr>
          <p:cNvSpPr/>
          <p:nvPr/>
        </p:nvSpPr>
        <p:spPr>
          <a:xfrm>
            <a:off x="1004552" y="902595"/>
            <a:ext cx="8989453" cy="505281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C52B29-8890-467E-8A51-A8473ADA8A09}"/>
              </a:ext>
            </a:extLst>
          </p:cNvPr>
          <p:cNvSpPr>
            <a:spLocks noGrp="1"/>
          </p:cNvSpPr>
          <p:nvPr>
            <p:ph type="title"/>
          </p:nvPr>
        </p:nvSpPr>
        <p:spPr>
          <a:xfrm>
            <a:off x="1192854" y="1084633"/>
            <a:ext cx="10515600" cy="654677"/>
          </a:xfrm>
        </p:spPr>
        <p:txBody>
          <a:bodyPr>
            <a:normAutofit fontScale="90000"/>
          </a:bodyPr>
          <a:lstStyle/>
          <a:p>
            <a:r>
              <a:rPr lang="en-US" spc="9" dirty="0">
                <a:solidFill>
                  <a:srgbClr val="204279"/>
                </a:solidFill>
                <a:latin typeface="Proxima Nova Black"/>
              </a:rPr>
              <a:t>Budget Growth</a:t>
            </a:r>
          </a:p>
        </p:txBody>
      </p:sp>
      <p:sp>
        <p:nvSpPr>
          <p:cNvPr id="3" name="Content Placeholder 2">
            <a:extLst>
              <a:ext uri="{FF2B5EF4-FFF2-40B4-BE49-F238E27FC236}">
                <a16:creationId xmlns:a16="http://schemas.microsoft.com/office/drawing/2014/main" id="{1BA46ADE-A79D-4F20-BAE5-E8C789577483}"/>
              </a:ext>
            </a:extLst>
          </p:cNvPr>
          <p:cNvSpPr>
            <a:spLocks noGrp="1"/>
          </p:cNvSpPr>
          <p:nvPr>
            <p:ph idx="1"/>
          </p:nvPr>
        </p:nvSpPr>
        <p:spPr>
          <a:xfrm>
            <a:off x="1173050" y="1921347"/>
            <a:ext cx="9104290" cy="3776481"/>
          </a:xfrm>
        </p:spPr>
        <p:txBody>
          <a:bodyPr>
            <a:normAutofit/>
          </a:bodyPr>
          <a:lstStyle/>
          <a:p>
            <a:pPr>
              <a:lnSpc>
                <a:spcPct val="70000"/>
              </a:lnSpc>
            </a:pPr>
            <a:r>
              <a:rPr lang="en-US" sz="1800" b="1" dirty="0">
                <a:solidFill>
                  <a:srgbClr val="204279"/>
                </a:solidFill>
                <a:latin typeface="Proxima Nova" panose="02000506030000020004" pitchFamily="2" charset="0"/>
              </a:rPr>
              <a:t>Total budget has grown to $545M from $467M over past six years</a:t>
            </a:r>
          </a:p>
          <a:p>
            <a:pPr>
              <a:lnSpc>
                <a:spcPct val="70000"/>
              </a:lnSpc>
            </a:pPr>
            <a:r>
              <a:rPr lang="en-US" sz="1800" b="1" dirty="0">
                <a:solidFill>
                  <a:srgbClr val="204279"/>
                </a:solidFill>
                <a:latin typeface="Proxima Nova" panose="02000506030000020004" pitchFamily="2" charset="0"/>
              </a:rPr>
              <a:t>Gain of $78M in annual budget, with average annual growth of $12.57M</a:t>
            </a:r>
          </a:p>
          <a:p>
            <a:pPr>
              <a:lnSpc>
                <a:spcPct val="70000"/>
              </a:lnSpc>
            </a:pPr>
            <a:r>
              <a:rPr lang="en-US" sz="1800" b="1" dirty="0">
                <a:solidFill>
                  <a:srgbClr val="204279"/>
                </a:solidFill>
                <a:latin typeface="Proxima Nova" panose="02000506030000020004" pitchFamily="2" charset="0"/>
              </a:rPr>
              <a:t>Composite financial index of 3.2, 2nd only to UTK in TN </a:t>
            </a:r>
          </a:p>
          <a:p>
            <a:pPr>
              <a:lnSpc>
                <a:spcPct val="70000"/>
              </a:lnSpc>
            </a:pPr>
            <a:r>
              <a:rPr lang="en-US" sz="1800" b="1" dirty="0">
                <a:solidFill>
                  <a:srgbClr val="204279"/>
                </a:solidFill>
                <a:latin typeface="Proxima Nova" panose="02000506030000020004" pitchFamily="2" charset="0"/>
              </a:rPr>
              <a:t>The result of strategic decision-making re: tuition structure</a:t>
            </a:r>
          </a:p>
          <a:p>
            <a:pPr lvl="1"/>
            <a:r>
              <a:rPr lang="en-US" sz="1600" dirty="0">
                <a:solidFill>
                  <a:srgbClr val="204279"/>
                </a:solidFill>
                <a:latin typeface="Proxima Nova" panose="02000506030000020004" pitchFamily="2" charset="0"/>
              </a:rPr>
              <a:t>Dramatically reduced OOS tuition</a:t>
            </a:r>
          </a:p>
          <a:p>
            <a:pPr lvl="1"/>
            <a:r>
              <a:rPr lang="en-US" sz="1600" dirty="0">
                <a:solidFill>
                  <a:srgbClr val="204279"/>
                </a:solidFill>
                <a:latin typeface="Proxima Nova" panose="02000506030000020004" pitchFamily="2" charset="0"/>
              </a:rPr>
              <a:t>Significant improvement in-state affordability relative to competition</a:t>
            </a:r>
          </a:p>
          <a:p>
            <a:pPr>
              <a:lnSpc>
                <a:spcPct val="70000"/>
              </a:lnSpc>
            </a:pPr>
            <a:r>
              <a:rPr lang="en-US" sz="1800" b="1" dirty="0">
                <a:solidFill>
                  <a:srgbClr val="204279"/>
                </a:solidFill>
                <a:latin typeface="Proxima Nova" panose="02000506030000020004" pitchFamily="2" charset="0"/>
              </a:rPr>
              <a:t>UofM Global growth</a:t>
            </a:r>
          </a:p>
          <a:p>
            <a:pPr>
              <a:lnSpc>
                <a:spcPct val="70000"/>
              </a:lnSpc>
            </a:pPr>
            <a:r>
              <a:rPr lang="en-US" sz="1800" b="1" dirty="0">
                <a:solidFill>
                  <a:srgbClr val="204279"/>
                </a:solidFill>
                <a:latin typeface="Proxima Nova" panose="02000506030000020004" pitchFamily="2" charset="0"/>
              </a:rPr>
              <a:t>Growth in strategic community partnerships</a:t>
            </a:r>
          </a:p>
          <a:p>
            <a:pPr>
              <a:lnSpc>
                <a:spcPct val="70000"/>
              </a:lnSpc>
            </a:pPr>
            <a:r>
              <a:rPr lang="en-US" sz="1800" b="1" dirty="0">
                <a:solidFill>
                  <a:srgbClr val="204279"/>
                </a:solidFill>
                <a:latin typeface="Proxima Nova" panose="02000506030000020004" pitchFamily="2" charset="0"/>
              </a:rPr>
              <a:t>Significant gains in fundraising</a:t>
            </a:r>
          </a:p>
          <a:p>
            <a:pPr lvl="1"/>
            <a:r>
              <a:rPr lang="en-US" sz="1600" dirty="0">
                <a:solidFill>
                  <a:srgbClr val="204279"/>
                </a:solidFill>
                <a:latin typeface="Proxima Nova" panose="02000506030000020004" pitchFamily="2" charset="0"/>
              </a:rPr>
              <a:t>Raised $206M, average of $33.4M over past six years</a:t>
            </a:r>
          </a:p>
          <a:p>
            <a:pPr lvl="1"/>
            <a:r>
              <a:rPr lang="en-US" sz="1600" dirty="0">
                <a:solidFill>
                  <a:srgbClr val="204279"/>
                </a:solidFill>
                <a:latin typeface="Proxima Nova" panose="02000506030000020004" pitchFamily="2" charset="0"/>
              </a:rPr>
              <a:t>Previous ten year average of $23M</a:t>
            </a:r>
          </a:p>
          <a:p>
            <a:pPr lvl="1"/>
            <a:r>
              <a:rPr lang="en-US" sz="1600" dirty="0">
                <a:solidFill>
                  <a:srgbClr val="204279"/>
                </a:solidFill>
                <a:latin typeface="Proxima Nova" panose="02000506030000020004" pitchFamily="2" charset="0"/>
              </a:rPr>
              <a:t>Majority of funds raised are for academic initiatives. </a:t>
            </a:r>
          </a:p>
          <a:p>
            <a:endParaRPr lang="en-US" dirty="0"/>
          </a:p>
        </p:txBody>
      </p:sp>
    </p:spTree>
    <p:extLst>
      <p:ext uri="{BB962C8B-B14F-4D97-AF65-F5344CB8AC3E}">
        <p14:creationId xmlns:p14="http://schemas.microsoft.com/office/powerpoint/2010/main" val="18633553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5FAEBA-AF69-C947-8761-BF2AD61DB729}"/>
              </a:ext>
            </a:extLst>
          </p:cNvPr>
          <p:cNvSpPr/>
          <p:nvPr/>
        </p:nvSpPr>
        <p:spPr>
          <a:xfrm>
            <a:off x="0" y="0"/>
            <a:ext cx="12192000" cy="1609725"/>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6">
            <a:extLst>
              <a:ext uri="{FF2B5EF4-FFF2-40B4-BE49-F238E27FC236}">
                <a16:creationId xmlns:a16="http://schemas.microsoft.com/office/drawing/2014/main" id="{16210086-3D72-4B68-9F43-865C313FED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81" r="46949" b="48730"/>
          <a:stretch/>
        </p:blipFill>
        <p:spPr>
          <a:xfrm>
            <a:off x="7152168" y="2668769"/>
            <a:ext cx="4012018" cy="2495659"/>
          </a:xfrm>
          <a:prstGeom prst="rect">
            <a:avLst/>
          </a:prstGeom>
          <a:solidFill>
            <a:srgbClr val="00B0F0"/>
          </a:solidFill>
        </p:spPr>
      </p:pic>
      <p:graphicFrame>
        <p:nvGraphicFramePr>
          <p:cNvPr id="2" name="Table 1">
            <a:extLst>
              <a:ext uri="{FF2B5EF4-FFF2-40B4-BE49-F238E27FC236}">
                <a16:creationId xmlns:a16="http://schemas.microsoft.com/office/drawing/2014/main" id="{6A2749C8-784B-44C7-ADA0-F07E9463B020}"/>
              </a:ext>
            </a:extLst>
          </p:cNvPr>
          <p:cNvGraphicFramePr>
            <a:graphicFrameLocks noGrp="1"/>
          </p:cNvGraphicFramePr>
          <p:nvPr/>
        </p:nvGraphicFramePr>
        <p:xfrm>
          <a:off x="366189" y="1835243"/>
          <a:ext cx="6433856" cy="4221292"/>
        </p:xfrm>
        <a:graphic>
          <a:graphicData uri="http://schemas.openxmlformats.org/drawingml/2006/table">
            <a:tbl>
              <a:tblPr/>
              <a:tblGrid>
                <a:gridCol w="118085">
                  <a:extLst>
                    <a:ext uri="{9D8B030D-6E8A-4147-A177-3AD203B41FA5}">
                      <a16:colId xmlns:a16="http://schemas.microsoft.com/office/drawing/2014/main" val="44660711"/>
                    </a:ext>
                  </a:extLst>
                </a:gridCol>
                <a:gridCol w="4895110">
                  <a:extLst>
                    <a:ext uri="{9D8B030D-6E8A-4147-A177-3AD203B41FA5}">
                      <a16:colId xmlns:a16="http://schemas.microsoft.com/office/drawing/2014/main" val="1605435107"/>
                    </a:ext>
                  </a:extLst>
                </a:gridCol>
                <a:gridCol w="1420661">
                  <a:extLst>
                    <a:ext uri="{9D8B030D-6E8A-4147-A177-3AD203B41FA5}">
                      <a16:colId xmlns:a16="http://schemas.microsoft.com/office/drawing/2014/main" val="37256048"/>
                    </a:ext>
                  </a:extLst>
                </a:gridCol>
              </a:tblGrid>
              <a:tr h="322985">
                <a:tc gridSpan="3">
                  <a:txBody>
                    <a:bodyPr/>
                    <a:lstStyle/>
                    <a:p>
                      <a:pPr algn="ctr" fontAlgn="b">
                        <a:lnSpc>
                          <a:spcPts val="1980"/>
                        </a:lnSpc>
                      </a:pPr>
                      <a:endParaRPr lang="en-US" sz="1400" b="1" i="0" u="none" strike="noStrike" dirty="0">
                        <a:solidFill>
                          <a:srgbClr val="000000"/>
                        </a:solidFill>
                        <a:effectLst/>
                        <a:latin typeface="Calibri" panose="020F0502020204030204" pitchFamily="34" charset="0"/>
                      </a:endParaRPr>
                    </a:p>
                  </a:txBody>
                  <a:tcPr marL="86524" marR="86524" marT="43262" marB="43262" anchor="b">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8862684"/>
                  </a:ext>
                </a:extLst>
              </a:tr>
              <a:tr h="261287">
                <a:tc>
                  <a:txBody>
                    <a:bodyPr/>
                    <a:lstStyle/>
                    <a:p>
                      <a:pPr algn="l" fontAlgn="b">
                        <a:lnSpc>
                          <a:spcPts val="1980"/>
                        </a:lnSpc>
                      </a:pPr>
                      <a:endParaRPr lang="en-US" sz="1200" b="0" i="0" u="none" strike="noStrike" dirty="0">
                        <a:solidFill>
                          <a:srgbClr val="000000"/>
                        </a:solidFill>
                        <a:effectLst/>
                        <a:latin typeface="Calibri" panose="020F0502020204030204" pitchFamily="34" charset="0"/>
                      </a:endParaRPr>
                    </a:p>
                  </a:txBody>
                  <a:tcPr marL="11112" marR="11112" marT="11112" marB="0" anchor="b">
                    <a:lnL>
                      <a:noFill/>
                    </a:lnL>
                    <a:lnR>
                      <a:noFill/>
                    </a:lnR>
                    <a:lnT>
                      <a:noFill/>
                    </a:lnT>
                    <a:lnB>
                      <a:noFill/>
                    </a:lnB>
                  </a:tcPr>
                </a:tc>
                <a:tc>
                  <a:txBody>
                    <a:bodyPr/>
                    <a:lstStyle/>
                    <a:p>
                      <a:pPr algn="l" fontAlgn="b">
                        <a:lnSpc>
                          <a:spcPts val="1980"/>
                        </a:lnSpc>
                      </a:pPr>
                      <a:endParaRPr lang="en-US" sz="1400" b="0" i="0" u="none" strike="noStrike" dirty="0">
                        <a:solidFill>
                          <a:srgbClr val="000000"/>
                        </a:solidFill>
                        <a:effectLst/>
                        <a:latin typeface="Calibri" panose="020F0502020204030204" pitchFamily="34" charset="0"/>
                      </a:endParaRPr>
                    </a:p>
                  </a:txBody>
                  <a:tcPr marL="11112" marR="11112" marT="11112" marB="0" anchor="b">
                    <a:lnL>
                      <a:noFill/>
                    </a:lnL>
                    <a:lnR>
                      <a:noFill/>
                    </a:lnR>
                    <a:lnT>
                      <a:noFill/>
                    </a:lnT>
                    <a:lnB>
                      <a:noFill/>
                    </a:lnB>
                  </a:tcPr>
                </a:tc>
                <a:tc>
                  <a:txBody>
                    <a:bodyPr/>
                    <a:lstStyle/>
                    <a:p>
                      <a:pPr algn="l" fontAlgn="b">
                        <a:lnSpc>
                          <a:spcPts val="1980"/>
                        </a:lnSpc>
                      </a:pPr>
                      <a:endParaRPr lang="en-US" sz="1400" b="0" i="0" u="none" strike="noStrike" dirty="0">
                        <a:solidFill>
                          <a:srgbClr val="000000"/>
                        </a:solidFill>
                        <a:effectLst/>
                        <a:latin typeface="Calibri" panose="020F0502020204030204" pitchFamily="34" charset="0"/>
                      </a:endParaRPr>
                    </a:p>
                  </a:txBody>
                  <a:tcPr marL="11112" marR="11112" marT="11112" marB="0" anchor="b">
                    <a:lnL>
                      <a:noFill/>
                    </a:lnL>
                    <a:lnR>
                      <a:noFill/>
                    </a:lnR>
                    <a:lnT>
                      <a:noFill/>
                    </a:lnT>
                    <a:lnB>
                      <a:noFill/>
                    </a:lnB>
                  </a:tcPr>
                </a:tc>
                <a:extLst>
                  <a:ext uri="{0D108BD9-81ED-4DB2-BD59-A6C34878D82A}">
                    <a16:rowId xmlns:a16="http://schemas.microsoft.com/office/drawing/2014/main" val="1683187116"/>
                  </a:ext>
                </a:extLst>
              </a:tr>
              <a:tr h="322985">
                <a:tc gridSpan="2">
                  <a:txBody>
                    <a:bodyPr/>
                    <a:lstStyle/>
                    <a:p>
                      <a:pPr algn="l" fontAlgn="b">
                        <a:lnSpc>
                          <a:spcPts val="1980"/>
                        </a:lnSpc>
                      </a:pPr>
                      <a:r>
                        <a:rPr lang="en-US" sz="1400" b="1" i="0" u="none" strike="noStrike" dirty="0">
                          <a:solidFill>
                            <a:srgbClr val="000000"/>
                          </a:solidFill>
                          <a:effectLst/>
                          <a:latin typeface="Proxima Nova Black" panose="02000506030000020004" pitchFamily="2" charset="0"/>
                        </a:rPr>
                        <a:t>Recurring State Appropriations</a:t>
                      </a:r>
                    </a:p>
                  </a:txBody>
                  <a:tcPr marL="86524" marR="86524" marT="43262" marB="43262" anchor="b">
                    <a:lnL>
                      <a:noFill/>
                    </a:lnL>
                    <a:lnR>
                      <a:noFill/>
                    </a:lnR>
                    <a:lnT>
                      <a:noFill/>
                    </a:lnT>
                    <a:lnB>
                      <a:noFill/>
                    </a:lnB>
                  </a:tcPr>
                </a:tc>
                <a:tc hMerge="1">
                  <a:txBody>
                    <a:bodyPr/>
                    <a:lstStyle/>
                    <a:p>
                      <a:endParaRPr lang="en-US"/>
                    </a:p>
                  </a:txBody>
                  <a:tcPr/>
                </a:tc>
                <a:tc>
                  <a:txBody>
                    <a:bodyPr/>
                    <a:lstStyle/>
                    <a:p>
                      <a:pPr algn="ctr" fontAlgn="b">
                        <a:lnSpc>
                          <a:spcPts val="1980"/>
                        </a:lnSpc>
                      </a:pPr>
                      <a:r>
                        <a:rPr lang="en-US" sz="1400" b="1" i="0" u="none" strike="noStrike" dirty="0">
                          <a:solidFill>
                            <a:srgbClr val="000000"/>
                          </a:solidFill>
                          <a:effectLst/>
                          <a:latin typeface="Proxima Nova Black" panose="02000506030000020004" pitchFamily="2" charset="0"/>
                        </a:rPr>
                        <a:t> FY21 </a:t>
                      </a:r>
                    </a:p>
                  </a:txBody>
                  <a:tcPr marL="11112" marR="11112" marT="1111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1552179"/>
                  </a:ext>
                </a:extLst>
              </a:tr>
              <a:tr h="248222">
                <a:tc>
                  <a:txBody>
                    <a:bodyPr/>
                    <a:lstStyle/>
                    <a:p>
                      <a:pPr algn="l" fontAlgn="b">
                        <a:lnSpc>
                          <a:spcPts val="1980"/>
                        </a:lnSpc>
                      </a:pPr>
                      <a:endParaRPr lang="en-US" sz="1200" b="0" i="0" u="none" strike="noStrike" dirty="0">
                        <a:solidFill>
                          <a:srgbClr val="000000"/>
                        </a:solidFill>
                        <a:effectLst/>
                        <a:latin typeface="Proxima Nova Light" panose="020B0604020202020204" charset="0"/>
                      </a:endParaRPr>
                    </a:p>
                  </a:txBody>
                  <a:tcPr marL="11112" marR="11112" marT="11112" marB="0" anchor="b">
                    <a:lnL>
                      <a:noFill/>
                    </a:lnL>
                    <a:lnR>
                      <a:noFill/>
                    </a:lnR>
                    <a:lnT>
                      <a:noFill/>
                    </a:lnT>
                    <a:lnB>
                      <a:noFill/>
                    </a:lnB>
                  </a:tcPr>
                </a:tc>
                <a:tc>
                  <a:txBody>
                    <a:bodyPr/>
                    <a:lstStyle/>
                    <a:p>
                      <a:pPr algn="l" fontAlgn="b">
                        <a:lnSpc>
                          <a:spcPts val="1980"/>
                        </a:lnSpc>
                      </a:pPr>
                      <a:r>
                        <a:rPr lang="en-US" sz="1400" b="0" i="0" u="none" strike="noStrike" dirty="0">
                          <a:solidFill>
                            <a:srgbClr val="000000"/>
                          </a:solidFill>
                          <a:effectLst/>
                          <a:latin typeface="Proxima Nova Light" panose="020B0604020202020204" charset="0"/>
                        </a:rPr>
                        <a:t>State Appropriation - Operating Increase</a:t>
                      </a:r>
                    </a:p>
                  </a:txBody>
                  <a:tcPr marL="11112" marR="11112" marT="11112" marB="0" anchor="b">
                    <a:lnL>
                      <a:noFill/>
                    </a:lnL>
                    <a:lnR>
                      <a:noFill/>
                    </a:lnR>
                    <a:lnT>
                      <a:noFill/>
                    </a:lnT>
                    <a:lnB>
                      <a:noFill/>
                    </a:lnB>
                  </a:tcPr>
                </a:tc>
                <a:tc>
                  <a:txBody>
                    <a:bodyPr/>
                    <a:lstStyle/>
                    <a:p>
                      <a:pPr algn="l" fontAlgn="b">
                        <a:lnSpc>
                          <a:spcPts val="1980"/>
                        </a:lnSpc>
                      </a:pPr>
                      <a:r>
                        <a:rPr lang="en-US" sz="1400" b="0" i="0" u="none" strike="noStrike" dirty="0">
                          <a:solidFill>
                            <a:srgbClr val="000000"/>
                          </a:solidFill>
                          <a:effectLst/>
                          <a:latin typeface="Proxima Nova Light" panose="020B0604020202020204" charset="0"/>
                        </a:rPr>
                        <a:t>      $4,054,000 </a:t>
                      </a:r>
                    </a:p>
                  </a:txBody>
                  <a:tcPr marL="11112" marR="11112" marT="11112"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98341061"/>
                  </a:ext>
                </a:extLst>
              </a:tr>
              <a:tr h="248222">
                <a:tc>
                  <a:txBody>
                    <a:bodyPr/>
                    <a:lstStyle/>
                    <a:p>
                      <a:pPr algn="l" fontAlgn="b">
                        <a:lnSpc>
                          <a:spcPts val="1980"/>
                        </a:lnSpc>
                      </a:pPr>
                      <a:endParaRPr lang="en-US" sz="1200" b="0" i="0" u="none" strike="noStrike" dirty="0">
                        <a:solidFill>
                          <a:srgbClr val="000000"/>
                        </a:solidFill>
                        <a:effectLst/>
                        <a:latin typeface="Proxima Nova Light" panose="020B0604020202020204" charset="0"/>
                      </a:endParaRPr>
                    </a:p>
                  </a:txBody>
                  <a:tcPr marL="11112" marR="11112" marT="11112" marB="0" anchor="b">
                    <a:lnL>
                      <a:noFill/>
                    </a:lnL>
                    <a:lnR>
                      <a:noFill/>
                    </a:lnR>
                    <a:lnT>
                      <a:noFill/>
                    </a:lnT>
                    <a:lnB>
                      <a:noFill/>
                    </a:lnB>
                  </a:tcPr>
                </a:tc>
                <a:tc>
                  <a:txBody>
                    <a:bodyPr/>
                    <a:lstStyle/>
                    <a:p>
                      <a:pPr algn="l" fontAlgn="b">
                        <a:lnSpc>
                          <a:spcPts val="1980"/>
                        </a:lnSpc>
                      </a:pPr>
                      <a:r>
                        <a:rPr lang="en-US" sz="1400" b="0" i="0" u="none" strike="noStrike" dirty="0">
                          <a:solidFill>
                            <a:srgbClr val="000000"/>
                          </a:solidFill>
                          <a:effectLst/>
                          <a:latin typeface="Proxima Nova Light" panose="020B0604020202020204" charset="0"/>
                        </a:rPr>
                        <a:t>State share - 2.5% Salary Pool</a:t>
                      </a:r>
                    </a:p>
                  </a:txBody>
                  <a:tcPr marL="11112" marR="11112" marT="11112" marB="0" anchor="b">
                    <a:lnL>
                      <a:noFill/>
                    </a:lnL>
                    <a:lnR>
                      <a:noFill/>
                    </a:lnR>
                    <a:lnT>
                      <a:noFill/>
                    </a:lnT>
                    <a:lnB>
                      <a:noFill/>
                    </a:lnB>
                  </a:tcPr>
                </a:tc>
                <a:tc>
                  <a:txBody>
                    <a:bodyPr/>
                    <a:lstStyle/>
                    <a:p>
                      <a:pPr algn="l" fontAlgn="b">
                        <a:lnSpc>
                          <a:spcPts val="1980"/>
                        </a:lnSpc>
                      </a:pPr>
                      <a:r>
                        <a:rPr lang="en-US" sz="1400" b="0" i="0" u="none" strike="noStrike" dirty="0">
                          <a:solidFill>
                            <a:srgbClr val="000000"/>
                          </a:solidFill>
                          <a:effectLst/>
                          <a:latin typeface="Proxima Nova Light" panose="020B0604020202020204" charset="0"/>
                        </a:rPr>
                        <a:t>         3,455,100 </a:t>
                      </a:r>
                    </a:p>
                  </a:txBody>
                  <a:tcPr marL="11112" marR="11112" marT="11112" marB="0" anchor="b">
                    <a:lnL>
                      <a:noFill/>
                    </a:lnL>
                    <a:lnR>
                      <a:noFill/>
                    </a:lnR>
                    <a:lnT>
                      <a:noFill/>
                    </a:lnT>
                    <a:lnB>
                      <a:noFill/>
                    </a:lnB>
                  </a:tcPr>
                </a:tc>
                <a:extLst>
                  <a:ext uri="{0D108BD9-81ED-4DB2-BD59-A6C34878D82A}">
                    <a16:rowId xmlns:a16="http://schemas.microsoft.com/office/drawing/2014/main" val="1880759890"/>
                  </a:ext>
                </a:extLst>
              </a:tr>
              <a:tr h="248222">
                <a:tc>
                  <a:txBody>
                    <a:bodyPr/>
                    <a:lstStyle/>
                    <a:p>
                      <a:pPr algn="l" fontAlgn="b">
                        <a:lnSpc>
                          <a:spcPts val="1980"/>
                        </a:lnSpc>
                      </a:pPr>
                      <a:endParaRPr lang="en-US" sz="1200" b="0" i="0" u="none" strike="noStrike" dirty="0">
                        <a:solidFill>
                          <a:srgbClr val="000000"/>
                        </a:solidFill>
                        <a:effectLst/>
                        <a:latin typeface="Proxima Nova Light" panose="020B0604020202020204" charset="0"/>
                      </a:endParaRPr>
                    </a:p>
                  </a:txBody>
                  <a:tcPr marL="11112" marR="11112" marT="11112" marB="0" anchor="b">
                    <a:lnL>
                      <a:noFill/>
                    </a:lnL>
                    <a:lnR>
                      <a:noFill/>
                    </a:lnR>
                    <a:lnT>
                      <a:noFill/>
                    </a:lnT>
                    <a:lnB>
                      <a:noFill/>
                    </a:lnB>
                  </a:tcPr>
                </a:tc>
                <a:tc>
                  <a:txBody>
                    <a:bodyPr/>
                    <a:lstStyle/>
                    <a:p>
                      <a:pPr algn="l" fontAlgn="b">
                        <a:lnSpc>
                          <a:spcPts val="1980"/>
                        </a:lnSpc>
                      </a:pPr>
                      <a:r>
                        <a:rPr lang="en-US" sz="1400" b="0" i="0" u="none" strike="noStrike" dirty="0">
                          <a:solidFill>
                            <a:srgbClr val="000000"/>
                          </a:solidFill>
                          <a:effectLst/>
                          <a:latin typeface="Proxima Nova Light" panose="020B0604020202020204" charset="0"/>
                        </a:rPr>
                        <a:t>Health Insurance Increases</a:t>
                      </a:r>
                    </a:p>
                  </a:txBody>
                  <a:tcPr marL="11112" marR="11112" marT="11112" marB="0" anchor="b">
                    <a:lnL>
                      <a:noFill/>
                    </a:lnL>
                    <a:lnR>
                      <a:noFill/>
                    </a:lnR>
                    <a:lnT>
                      <a:noFill/>
                    </a:lnT>
                    <a:lnB>
                      <a:noFill/>
                    </a:lnB>
                  </a:tcPr>
                </a:tc>
                <a:tc>
                  <a:txBody>
                    <a:bodyPr/>
                    <a:lstStyle/>
                    <a:p>
                      <a:pPr algn="l" fontAlgn="b">
                        <a:lnSpc>
                          <a:spcPts val="1980"/>
                        </a:lnSpc>
                      </a:pPr>
                      <a:r>
                        <a:rPr lang="en-US" sz="1400" b="0" i="0" u="none" strike="noStrike" dirty="0">
                          <a:solidFill>
                            <a:srgbClr val="000000"/>
                          </a:solidFill>
                          <a:effectLst/>
                          <a:latin typeface="Proxima Nova Light" panose="020B0604020202020204" charset="0"/>
                        </a:rPr>
                        <a:t>            668,100 </a:t>
                      </a:r>
                    </a:p>
                  </a:txBody>
                  <a:tcPr marL="11112" marR="11112" marT="11112" marB="0" anchor="b">
                    <a:lnL>
                      <a:noFill/>
                    </a:lnL>
                    <a:lnR>
                      <a:noFill/>
                    </a:lnR>
                    <a:lnT>
                      <a:noFill/>
                    </a:lnT>
                    <a:lnB>
                      <a:noFill/>
                    </a:lnB>
                  </a:tcPr>
                </a:tc>
                <a:extLst>
                  <a:ext uri="{0D108BD9-81ED-4DB2-BD59-A6C34878D82A}">
                    <a16:rowId xmlns:a16="http://schemas.microsoft.com/office/drawing/2014/main" val="1761366291"/>
                  </a:ext>
                </a:extLst>
              </a:tr>
              <a:tr h="248222">
                <a:tc>
                  <a:txBody>
                    <a:bodyPr/>
                    <a:lstStyle/>
                    <a:p>
                      <a:pPr algn="l" fontAlgn="b">
                        <a:lnSpc>
                          <a:spcPts val="1980"/>
                        </a:lnSpc>
                      </a:pPr>
                      <a:endParaRPr lang="en-US" sz="1200" b="0" i="0" u="none" strike="noStrike" dirty="0">
                        <a:solidFill>
                          <a:srgbClr val="000000"/>
                        </a:solidFill>
                        <a:effectLst/>
                        <a:latin typeface="Proxima Nova Light" panose="020B0604020202020204" charset="0"/>
                      </a:endParaRPr>
                    </a:p>
                  </a:txBody>
                  <a:tcPr marL="11112" marR="11112" marT="111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lnSpc>
                          <a:spcPts val="1980"/>
                        </a:lnSpc>
                      </a:pPr>
                      <a:r>
                        <a:rPr lang="en-US" sz="1400" b="0" i="0" u="none" strike="noStrike" dirty="0">
                          <a:solidFill>
                            <a:srgbClr val="000000"/>
                          </a:solidFill>
                          <a:effectLst/>
                          <a:latin typeface="Proxima Nova Light" panose="020B0604020202020204" charset="0"/>
                        </a:rPr>
                        <a:t>Outcomes Formula Adjustment </a:t>
                      </a:r>
                    </a:p>
                  </a:txBody>
                  <a:tcPr marL="11112" marR="11112" marT="111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lnSpc>
                          <a:spcPts val="1980"/>
                        </a:lnSpc>
                      </a:pPr>
                      <a:r>
                        <a:rPr lang="en-US" sz="1400" b="0" i="0" u="none" strike="noStrike" dirty="0">
                          <a:solidFill>
                            <a:srgbClr val="000000"/>
                          </a:solidFill>
                          <a:effectLst/>
                          <a:latin typeface="Proxima Nova Light" panose="020B0604020202020204" charset="0"/>
                        </a:rPr>
                        <a:t>           (243,600)</a:t>
                      </a:r>
                    </a:p>
                  </a:txBody>
                  <a:tcPr marL="11112" marR="11112" marT="1111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8956900"/>
                  </a:ext>
                </a:extLst>
              </a:tr>
              <a:tr h="322985">
                <a:tc gridSpan="2">
                  <a:txBody>
                    <a:bodyPr/>
                    <a:lstStyle/>
                    <a:p>
                      <a:pPr algn="l" fontAlgn="ctr">
                        <a:lnSpc>
                          <a:spcPts val="1980"/>
                        </a:lnSpc>
                      </a:pPr>
                      <a:r>
                        <a:rPr lang="en-US" sz="1400" b="1" i="0" u="none" strike="noStrike" dirty="0">
                          <a:solidFill>
                            <a:srgbClr val="000000"/>
                          </a:solidFill>
                          <a:effectLst/>
                          <a:latin typeface="Proxima Nova Condensed Black" panose="02000506030000020004" pitchFamily="2" charset="0"/>
                        </a:rPr>
                        <a:t>Net Recurring State Appropriation Amount</a:t>
                      </a:r>
                    </a:p>
                  </a:txBody>
                  <a:tcPr marL="86524" marR="86524" marT="43262" marB="43262"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hMerge="1">
                  <a:txBody>
                    <a:bodyPr/>
                    <a:lstStyle/>
                    <a:p>
                      <a:endParaRPr lang="en-US"/>
                    </a:p>
                  </a:txBody>
                  <a:tcPr/>
                </a:tc>
                <a:tc>
                  <a:txBody>
                    <a:bodyPr/>
                    <a:lstStyle/>
                    <a:p>
                      <a:pPr algn="l" fontAlgn="ctr">
                        <a:lnSpc>
                          <a:spcPts val="1980"/>
                        </a:lnSpc>
                      </a:pPr>
                      <a:r>
                        <a:rPr lang="en-US" sz="1400" b="1" i="0" u="none" strike="noStrike" dirty="0">
                          <a:solidFill>
                            <a:srgbClr val="000000"/>
                          </a:solidFill>
                          <a:effectLst/>
                          <a:latin typeface="Proxima Nova Condensed Black" panose="02000506030000020004" pitchFamily="2" charset="0"/>
                        </a:rPr>
                        <a:t>         7,933,600 </a:t>
                      </a:r>
                    </a:p>
                  </a:txBody>
                  <a:tcPr marL="11112" marR="11112" marT="11112"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80939570"/>
                  </a:ext>
                </a:extLst>
              </a:tr>
              <a:tr h="232771">
                <a:tc>
                  <a:txBody>
                    <a:bodyPr/>
                    <a:lstStyle/>
                    <a:p>
                      <a:pPr algn="r" fontAlgn="b">
                        <a:lnSpc>
                          <a:spcPts val="1980"/>
                        </a:lnSpc>
                      </a:pPr>
                      <a:endParaRPr lang="en-US" sz="1200" b="1" i="0" u="none" strike="noStrike" dirty="0">
                        <a:solidFill>
                          <a:srgbClr val="000000"/>
                        </a:solidFill>
                        <a:effectLst/>
                        <a:latin typeface="Proxima Nova Light" panose="020B0604020202020204" charset="0"/>
                      </a:endParaRPr>
                    </a:p>
                  </a:txBody>
                  <a:tcPr marL="11112" marR="11112" marT="1111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b">
                        <a:lnSpc>
                          <a:spcPts val="1980"/>
                        </a:lnSpc>
                      </a:pPr>
                      <a:endParaRPr lang="en-US" sz="1400" b="1" i="0" u="none" strike="noStrike" dirty="0">
                        <a:solidFill>
                          <a:srgbClr val="000000"/>
                        </a:solidFill>
                        <a:effectLst/>
                        <a:latin typeface="Proxima Nova Light" panose="020B0604020202020204" charset="0"/>
                      </a:endParaRPr>
                    </a:p>
                  </a:txBody>
                  <a:tcPr marL="11112" marR="11112" marT="1111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b">
                        <a:lnSpc>
                          <a:spcPts val="1980"/>
                        </a:lnSpc>
                      </a:pPr>
                      <a:endParaRPr lang="en-US" sz="1400" b="1" i="0" u="none" strike="noStrike" dirty="0">
                        <a:solidFill>
                          <a:srgbClr val="000000"/>
                        </a:solidFill>
                        <a:effectLst/>
                        <a:latin typeface="Proxima Nova Light" panose="020B0604020202020204" charset="0"/>
                      </a:endParaRPr>
                    </a:p>
                  </a:txBody>
                  <a:tcPr marL="11112" marR="11112" marT="11112"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5006144"/>
                  </a:ext>
                </a:extLst>
              </a:tr>
              <a:tr h="274352">
                <a:tc>
                  <a:txBody>
                    <a:bodyPr/>
                    <a:lstStyle/>
                    <a:p>
                      <a:pPr algn="l" fontAlgn="b">
                        <a:lnSpc>
                          <a:spcPts val="1980"/>
                        </a:lnSpc>
                      </a:pPr>
                      <a:endParaRPr lang="en-US" sz="1200" b="0" i="0" u="none" strike="noStrike" dirty="0">
                        <a:solidFill>
                          <a:srgbClr val="000000"/>
                        </a:solidFill>
                        <a:effectLst/>
                        <a:latin typeface="Proxima Nova Light" panose="020B0604020202020204" charset="0"/>
                      </a:endParaRPr>
                    </a:p>
                  </a:txBody>
                  <a:tcPr marL="11112" marR="11112" marT="11112" marB="0" anchor="b">
                    <a:lnL>
                      <a:noFill/>
                    </a:lnL>
                    <a:lnR>
                      <a:noFill/>
                    </a:lnR>
                    <a:lnT>
                      <a:noFill/>
                    </a:lnT>
                    <a:lnB>
                      <a:noFill/>
                    </a:lnB>
                  </a:tcPr>
                </a:tc>
                <a:tc>
                  <a:txBody>
                    <a:bodyPr/>
                    <a:lstStyle/>
                    <a:p>
                      <a:pPr algn="l" fontAlgn="b">
                        <a:lnSpc>
                          <a:spcPts val="1980"/>
                        </a:lnSpc>
                      </a:pPr>
                      <a:endParaRPr lang="en-US" sz="1400" b="0" i="0" u="none" strike="noStrike" dirty="0">
                        <a:solidFill>
                          <a:srgbClr val="000000"/>
                        </a:solidFill>
                        <a:effectLst/>
                        <a:latin typeface="Proxima Nova Light" panose="020B0604020202020204" charset="0"/>
                      </a:endParaRPr>
                    </a:p>
                  </a:txBody>
                  <a:tcPr marL="11112" marR="11112" marT="11112" marB="0" anchor="b">
                    <a:lnL>
                      <a:noFill/>
                    </a:lnL>
                    <a:lnR>
                      <a:noFill/>
                    </a:lnR>
                    <a:lnT>
                      <a:noFill/>
                    </a:lnT>
                    <a:lnB>
                      <a:noFill/>
                    </a:lnB>
                  </a:tcPr>
                </a:tc>
                <a:tc>
                  <a:txBody>
                    <a:bodyPr/>
                    <a:lstStyle/>
                    <a:p>
                      <a:pPr algn="l" fontAlgn="b">
                        <a:lnSpc>
                          <a:spcPts val="1980"/>
                        </a:lnSpc>
                      </a:pPr>
                      <a:endParaRPr lang="en-US" sz="1400" b="0" i="0" u="none" strike="noStrike" dirty="0">
                        <a:solidFill>
                          <a:srgbClr val="000000"/>
                        </a:solidFill>
                        <a:effectLst/>
                        <a:latin typeface="Proxima Nova Light" panose="020B0604020202020204" charset="0"/>
                      </a:endParaRPr>
                    </a:p>
                  </a:txBody>
                  <a:tcPr marL="11112" marR="11112" marT="11112" marB="0" anchor="b">
                    <a:lnL>
                      <a:noFill/>
                    </a:lnL>
                    <a:lnR>
                      <a:noFill/>
                    </a:lnR>
                    <a:lnT>
                      <a:noFill/>
                    </a:lnT>
                    <a:lnB>
                      <a:noFill/>
                    </a:lnB>
                  </a:tcPr>
                </a:tc>
                <a:extLst>
                  <a:ext uri="{0D108BD9-81ED-4DB2-BD59-A6C34878D82A}">
                    <a16:rowId xmlns:a16="http://schemas.microsoft.com/office/drawing/2014/main" val="2527246608"/>
                  </a:ext>
                </a:extLst>
              </a:tr>
              <a:tr h="322985">
                <a:tc gridSpan="2">
                  <a:txBody>
                    <a:bodyPr/>
                    <a:lstStyle/>
                    <a:p>
                      <a:pPr algn="l" fontAlgn="b">
                        <a:lnSpc>
                          <a:spcPts val="1980"/>
                        </a:lnSpc>
                      </a:pPr>
                      <a:r>
                        <a:rPr lang="en-US" sz="1400" b="0" i="0" u="none" strike="noStrike" dirty="0">
                          <a:solidFill>
                            <a:srgbClr val="000000"/>
                          </a:solidFill>
                          <a:effectLst/>
                          <a:latin typeface="Proxima Nova Black" panose="02000506030000020004" pitchFamily="2" charset="0"/>
                        </a:rPr>
                        <a:t>Non-Recurring State Appropriations</a:t>
                      </a:r>
                    </a:p>
                  </a:txBody>
                  <a:tcPr marL="86524" marR="86524" marT="43262" marB="43262" anchor="b">
                    <a:lnL>
                      <a:noFill/>
                    </a:lnL>
                    <a:lnR>
                      <a:noFill/>
                    </a:lnR>
                    <a:lnT>
                      <a:noFill/>
                    </a:lnT>
                    <a:lnB>
                      <a:noFill/>
                    </a:lnB>
                  </a:tcPr>
                </a:tc>
                <a:tc hMerge="1">
                  <a:txBody>
                    <a:bodyPr/>
                    <a:lstStyle/>
                    <a:p>
                      <a:endParaRPr lang="en-US"/>
                    </a:p>
                  </a:txBody>
                  <a:tcPr/>
                </a:tc>
                <a:tc>
                  <a:txBody>
                    <a:bodyPr/>
                    <a:lstStyle/>
                    <a:p>
                      <a:pPr algn="ctr" fontAlgn="b">
                        <a:lnSpc>
                          <a:spcPts val="1980"/>
                        </a:lnSpc>
                      </a:pPr>
                      <a:r>
                        <a:rPr lang="en-US" sz="1400" b="1" i="0" u="none" strike="noStrike" dirty="0">
                          <a:solidFill>
                            <a:srgbClr val="000000"/>
                          </a:solidFill>
                          <a:effectLst/>
                          <a:latin typeface="Proxima Nova Black" panose="02000506030000020004" pitchFamily="2" charset="0"/>
                        </a:rPr>
                        <a:t> FY21 </a:t>
                      </a:r>
                    </a:p>
                  </a:txBody>
                  <a:tcPr marL="11112" marR="11112" marT="1111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5777602"/>
                  </a:ext>
                </a:extLst>
              </a:tr>
              <a:tr h="274352">
                <a:tc>
                  <a:txBody>
                    <a:bodyPr/>
                    <a:lstStyle/>
                    <a:p>
                      <a:pPr algn="l" fontAlgn="b">
                        <a:lnSpc>
                          <a:spcPts val="1980"/>
                        </a:lnSpc>
                      </a:pPr>
                      <a:endParaRPr lang="en-US" sz="1100" b="0" i="0" u="none" strike="noStrike" dirty="0">
                        <a:solidFill>
                          <a:srgbClr val="000000"/>
                        </a:solidFill>
                        <a:effectLst/>
                        <a:latin typeface="Proxima Nova Light" panose="020B0604020202020204" charset="0"/>
                      </a:endParaRPr>
                    </a:p>
                  </a:txBody>
                  <a:tcPr marL="11112" marR="11112" marT="11112" marB="0" anchor="b">
                    <a:lnL>
                      <a:noFill/>
                    </a:lnL>
                    <a:lnR>
                      <a:noFill/>
                    </a:lnR>
                    <a:lnT>
                      <a:noFill/>
                    </a:lnT>
                    <a:lnB>
                      <a:noFill/>
                    </a:lnB>
                  </a:tcPr>
                </a:tc>
                <a:tc>
                  <a:txBody>
                    <a:bodyPr/>
                    <a:lstStyle/>
                    <a:p>
                      <a:pPr algn="l" fontAlgn="ctr">
                        <a:lnSpc>
                          <a:spcPts val="1980"/>
                        </a:lnSpc>
                      </a:pPr>
                      <a:r>
                        <a:rPr lang="en-US" sz="1400" b="0" i="0" u="none" strike="noStrike" dirty="0">
                          <a:solidFill>
                            <a:srgbClr val="000000"/>
                          </a:solidFill>
                          <a:effectLst/>
                          <a:latin typeface="Proxima Nova Light" panose="020B0604020202020204" charset="0"/>
                        </a:rPr>
                        <a:t>One-time allocation for R1 Carnegie Classification</a:t>
                      </a:r>
                    </a:p>
                  </a:txBody>
                  <a:tcPr marL="11112" marR="11112" marT="11112" marB="0" anchor="ctr">
                    <a:lnL>
                      <a:noFill/>
                    </a:lnL>
                    <a:lnR>
                      <a:noFill/>
                    </a:lnR>
                    <a:lnT>
                      <a:noFill/>
                    </a:lnT>
                    <a:lnB>
                      <a:noFill/>
                    </a:lnB>
                  </a:tcPr>
                </a:tc>
                <a:tc>
                  <a:txBody>
                    <a:bodyPr/>
                    <a:lstStyle/>
                    <a:p>
                      <a:pPr algn="l" fontAlgn="b">
                        <a:lnSpc>
                          <a:spcPts val="1980"/>
                        </a:lnSpc>
                      </a:pPr>
                      <a:r>
                        <a:rPr lang="en-US" sz="1400" b="0" i="0" u="none" strike="noStrike" dirty="0">
                          <a:solidFill>
                            <a:srgbClr val="000000"/>
                          </a:solidFill>
                          <a:effectLst/>
                          <a:latin typeface="Proxima Nova Light" panose="020B0604020202020204" charset="0"/>
                        </a:rPr>
                        <a:t>     $5,000,000 </a:t>
                      </a:r>
                    </a:p>
                  </a:txBody>
                  <a:tcPr marL="11112" marR="11112" marT="11112"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59519615"/>
                  </a:ext>
                </a:extLst>
              </a:tr>
              <a:tr h="274352">
                <a:tc>
                  <a:txBody>
                    <a:bodyPr/>
                    <a:lstStyle/>
                    <a:p>
                      <a:pPr algn="l" fontAlgn="b">
                        <a:lnSpc>
                          <a:spcPts val="1980"/>
                        </a:lnSpc>
                      </a:pPr>
                      <a:endParaRPr lang="en-US" sz="1100" b="0" i="0" u="none" strike="noStrike" dirty="0">
                        <a:solidFill>
                          <a:srgbClr val="000000"/>
                        </a:solidFill>
                        <a:effectLst/>
                        <a:latin typeface="Proxima Nova Light" panose="020B0604020202020204" charset="0"/>
                      </a:endParaRPr>
                    </a:p>
                  </a:txBody>
                  <a:tcPr marL="11112" marR="11112" marT="11112" marB="0" anchor="b">
                    <a:lnL>
                      <a:noFill/>
                    </a:lnL>
                    <a:lnR>
                      <a:noFill/>
                    </a:lnR>
                    <a:lnT>
                      <a:noFill/>
                    </a:lnT>
                    <a:lnB>
                      <a:noFill/>
                    </a:lnB>
                  </a:tcPr>
                </a:tc>
                <a:tc>
                  <a:txBody>
                    <a:bodyPr/>
                    <a:lstStyle/>
                    <a:p>
                      <a:pPr algn="l" fontAlgn="b">
                        <a:lnSpc>
                          <a:spcPts val="1980"/>
                        </a:lnSpc>
                      </a:pPr>
                      <a:r>
                        <a:rPr lang="en-US" sz="1400" b="0" i="0" u="none" strike="noStrike" dirty="0">
                          <a:solidFill>
                            <a:srgbClr val="000000"/>
                          </a:solidFill>
                          <a:effectLst/>
                          <a:latin typeface="Proxima Nova Light" panose="020B0604020202020204" charset="0"/>
                        </a:rPr>
                        <a:t>Capital Maintenance  - One-time State Appropriations</a:t>
                      </a:r>
                    </a:p>
                  </a:txBody>
                  <a:tcPr marL="11112" marR="11112" marT="11112" marB="0" anchor="b">
                    <a:lnL>
                      <a:noFill/>
                    </a:lnL>
                    <a:lnR>
                      <a:noFill/>
                    </a:lnR>
                    <a:lnT>
                      <a:noFill/>
                    </a:lnT>
                    <a:lnB>
                      <a:noFill/>
                    </a:lnB>
                  </a:tcPr>
                </a:tc>
                <a:tc>
                  <a:txBody>
                    <a:bodyPr/>
                    <a:lstStyle/>
                    <a:p>
                      <a:pPr algn="l" fontAlgn="b">
                        <a:lnSpc>
                          <a:spcPts val="1980"/>
                        </a:lnSpc>
                      </a:pPr>
                      <a:r>
                        <a:rPr lang="en-US" sz="1400" b="0" i="0" u="none" strike="noStrike" dirty="0">
                          <a:solidFill>
                            <a:srgbClr val="000000"/>
                          </a:solidFill>
                          <a:effectLst/>
                          <a:latin typeface="Proxima Nova Light" panose="020B0604020202020204" charset="0"/>
                        </a:rPr>
                        <a:t>      12,500,000 </a:t>
                      </a:r>
                    </a:p>
                  </a:txBody>
                  <a:tcPr marL="11112" marR="11112" marT="11112" marB="0" anchor="b">
                    <a:lnL>
                      <a:noFill/>
                    </a:lnL>
                    <a:lnR>
                      <a:noFill/>
                    </a:lnR>
                    <a:lnT>
                      <a:noFill/>
                    </a:lnT>
                    <a:lnB>
                      <a:noFill/>
                    </a:lnB>
                  </a:tcPr>
                </a:tc>
                <a:extLst>
                  <a:ext uri="{0D108BD9-81ED-4DB2-BD59-A6C34878D82A}">
                    <a16:rowId xmlns:a16="http://schemas.microsoft.com/office/drawing/2014/main" val="1931678950"/>
                  </a:ext>
                </a:extLst>
              </a:tr>
              <a:tr h="261287">
                <a:tc>
                  <a:txBody>
                    <a:bodyPr/>
                    <a:lstStyle/>
                    <a:p>
                      <a:pPr algn="l" fontAlgn="b">
                        <a:lnSpc>
                          <a:spcPts val="1980"/>
                        </a:lnSpc>
                      </a:pPr>
                      <a:endParaRPr lang="en-US" sz="1100" b="0" i="0" u="none" strike="noStrike" dirty="0">
                        <a:solidFill>
                          <a:srgbClr val="000000"/>
                        </a:solidFill>
                        <a:effectLst/>
                        <a:latin typeface="Proxima Nova Light" panose="020B0604020202020204" charset="0"/>
                      </a:endParaRPr>
                    </a:p>
                  </a:txBody>
                  <a:tcPr marL="11112" marR="11112" marT="111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lnSpc>
                          <a:spcPts val="1980"/>
                        </a:lnSpc>
                      </a:pPr>
                      <a:r>
                        <a:rPr lang="en-US" sz="1400" b="0" i="0" u="none" strike="noStrike" dirty="0">
                          <a:solidFill>
                            <a:srgbClr val="000000"/>
                          </a:solidFill>
                          <a:effectLst/>
                          <a:latin typeface="Proxima Nova Light" panose="020B0604020202020204" charset="0"/>
                        </a:rPr>
                        <a:t>STEM Research and Classroom Building </a:t>
                      </a:r>
                    </a:p>
                  </a:txBody>
                  <a:tcPr marL="11112" marR="11112" marT="111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lnSpc>
                          <a:spcPts val="1980"/>
                        </a:lnSpc>
                      </a:pPr>
                      <a:r>
                        <a:rPr lang="en-US" sz="1400" b="0" i="0" u="none" strike="noStrike" dirty="0">
                          <a:solidFill>
                            <a:srgbClr val="000000"/>
                          </a:solidFill>
                          <a:effectLst/>
                          <a:latin typeface="Proxima Nova Light" panose="020B0604020202020204" charset="0"/>
                        </a:rPr>
                        <a:t>       41,000,000 </a:t>
                      </a:r>
                    </a:p>
                  </a:txBody>
                  <a:tcPr marL="11112" marR="11112" marT="1111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967898"/>
                  </a:ext>
                </a:extLst>
              </a:tr>
              <a:tr h="322985">
                <a:tc gridSpan="2">
                  <a:txBody>
                    <a:bodyPr/>
                    <a:lstStyle/>
                    <a:p>
                      <a:pPr algn="l" fontAlgn="ctr">
                        <a:lnSpc>
                          <a:spcPts val="1980"/>
                        </a:lnSpc>
                      </a:pPr>
                      <a:r>
                        <a:rPr lang="en-US" sz="1400" b="1" i="0" u="none" strike="noStrike" dirty="0">
                          <a:solidFill>
                            <a:srgbClr val="000000"/>
                          </a:solidFill>
                          <a:effectLst/>
                          <a:latin typeface="Proxima Nova Black" panose="02000506030000020004" pitchFamily="2" charset="0"/>
                        </a:rPr>
                        <a:t>Total Non-Recurring State Appropriations</a:t>
                      </a:r>
                    </a:p>
                  </a:txBody>
                  <a:tcPr marL="86524" marR="86524" marT="43262" marB="43262"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hMerge="1">
                  <a:txBody>
                    <a:bodyPr/>
                    <a:lstStyle/>
                    <a:p>
                      <a:endParaRPr lang="en-US"/>
                    </a:p>
                  </a:txBody>
                  <a:tcPr/>
                </a:tc>
                <a:tc>
                  <a:txBody>
                    <a:bodyPr/>
                    <a:lstStyle/>
                    <a:p>
                      <a:pPr algn="l" fontAlgn="ctr">
                        <a:lnSpc>
                          <a:spcPts val="1980"/>
                        </a:lnSpc>
                      </a:pPr>
                      <a:r>
                        <a:rPr lang="en-US" sz="1400" b="1" i="0" u="none" strike="noStrike" dirty="0">
                          <a:solidFill>
                            <a:srgbClr val="000000"/>
                          </a:solidFill>
                          <a:effectLst/>
                          <a:latin typeface="Proxima Nova Black" panose="02000506030000020004" pitchFamily="2" charset="0"/>
                        </a:rPr>
                        <a:t>      58,500,000 </a:t>
                      </a:r>
                    </a:p>
                  </a:txBody>
                  <a:tcPr marL="11112" marR="11112" marT="11112"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78595140"/>
                  </a:ext>
                </a:extLst>
              </a:tr>
            </a:tbl>
          </a:graphicData>
        </a:graphic>
      </p:graphicFrame>
      <p:sp>
        <p:nvSpPr>
          <p:cNvPr id="3" name="Rectangle 2">
            <a:extLst>
              <a:ext uri="{FF2B5EF4-FFF2-40B4-BE49-F238E27FC236}">
                <a16:creationId xmlns:a16="http://schemas.microsoft.com/office/drawing/2014/main" id="{00D03A9A-5901-4556-9781-CAB6F3D5CF83}"/>
              </a:ext>
            </a:extLst>
          </p:cNvPr>
          <p:cNvSpPr/>
          <p:nvPr/>
        </p:nvSpPr>
        <p:spPr>
          <a:xfrm>
            <a:off x="7487919" y="3026388"/>
            <a:ext cx="4420545" cy="1783413"/>
          </a:xfrm>
          <a:prstGeom prst="rect">
            <a:avLst/>
          </a:prstGeom>
          <a:solidFill>
            <a:srgbClr val="2042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Proxima Nova Th" panose="02000506030000020004" pitchFamily="50" charset="0"/>
              </a:rPr>
              <a:t>Increase of </a:t>
            </a:r>
            <a:r>
              <a:rPr lang="en-US" b="1" dirty="0">
                <a:solidFill>
                  <a:srgbClr val="00B0F0"/>
                </a:solidFill>
                <a:latin typeface="Proxima Nova Th" panose="02000506030000020004" pitchFamily="50" charset="0"/>
              </a:rPr>
              <a:t>$7.9M base budget funding </a:t>
            </a:r>
            <a:r>
              <a:rPr lang="en-US" dirty="0">
                <a:solidFill>
                  <a:schemeClr val="bg1"/>
                </a:solidFill>
                <a:latin typeface="Proxima Nova Th" panose="02000506030000020004" pitchFamily="50" charset="0"/>
              </a:rPr>
              <a:t>and </a:t>
            </a:r>
            <a:r>
              <a:rPr lang="en-US" b="1" dirty="0">
                <a:solidFill>
                  <a:srgbClr val="00B0F0"/>
                </a:solidFill>
                <a:latin typeface="Proxima Nova Th" panose="02000506030000020004" pitchFamily="50" charset="0"/>
              </a:rPr>
              <a:t>$58.5M non-recurring </a:t>
            </a:r>
            <a:r>
              <a:rPr lang="en-US" dirty="0">
                <a:solidFill>
                  <a:schemeClr val="bg1"/>
                </a:solidFill>
                <a:latin typeface="Proxima Nova Th" panose="02000506030000020004" pitchFamily="50" charset="0"/>
              </a:rPr>
              <a:t>toward march to Carnegie R1 and capital projects</a:t>
            </a:r>
          </a:p>
        </p:txBody>
      </p:sp>
      <p:sp>
        <p:nvSpPr>
          <p:cNvPr id="5" name="Rectangle 4">
            <a:extLst>
              <a:ext uri="{FF2B5EF4-FFF2-40B4-BE49-F238E27FC236}">
                <a16:creationId xmlns:a16="http://schemas.microsoft.com/office/drawing/2014/main" id="{4420EF9C-6E54-44F4-8526-CF754E7CC6B0}"/>
              </a:ext>
            </a:extLst>
          </p:cNvPr>
          <p:cNvSpPr/>
          <p:nvPr/>
        </p:nvSpPr>
        <p:spPr>
          <a:xfrm>
            <a:off x="0" y="480581"/>
            <a:ext cx="12192000" cy="652760"/>
          </a:xfrm>
          <a:prstGeom prst="rect">
            <a:avLst/>
          </a:prstGeom>
        </p:spPr>
        <p:txBody>
          <a:bodyPr wrap="square">
            <a:spAutoFit/>
          </a:bodyPr>
          <a:lstStyle/>
          <a:p>
            <a:pPr algn="ctr" fontAlgn="b"/>
            <a:r>
              <a:rPr lang="en-US" sz="3600" b="1" dirty="0">
                <a:solidFill>
                  <a:schemeClr val="bg1"/>
                </a:solidFill>
                <a:latin typeface="Proxima Nova Black" panose="020B0604020202020204" charset="0"/>
              </a:rPr>
              <a:t>FY21 Governor's Budget - State Appropriations</a:t>
            </a:r>
          </a:p>
        </p:txBody>
      </p:sp>
    </p:spTree>
    <p:extLst>
      <p:ext uri="{BB962C8B-B14F-4D97-AF65-F5344CB8AC3E}">
        <p14:creationId xmlns:p14="http://schemas.microsoft.com/office/powerpoint/2010/main" val="4213143318"/>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3768674E-F3E1-8A4A-AACD-8981E0D79131}"/>
              </a:ext>
            </a:extLst>
          </p:cNvPr>
          <p:cNvGrpSpPr/>
          <p:nvPr/>
        </p:nvGrpSpPr>
        <p:grpSpPr>
          <a:xfrm>
            <a:off x="1684976" y="1314176"/>
            <a:ext cx="8822048" cy="4229648"/>
            <a:chOff x="2163631" y="1795400"/>
            <a:chExt cx="7516010" cy="3603480"/>
          </a:xfrm>
        </p:grpSpPr>
        <p:sp>
          <p:nvSpPr>
            <p:cNvPr id="3" name="object 3"/>
            <p:cNvSpPr/>
            <p:nvPr/>
          </p:nvSpPr>
          <p:spPr>
            <a:xfrm>
              <a:off x="3011245" y="4207585"/>
              <a:ext cx="6668396" cy="730848"/>
            </a:xfrm>
            <a:prstGeom prst="rect">
              <a:avLst/>
            </a:prstGeom>
            <a:blipFill>
              <a:blip r:embed="rId2" cstate="print"/>
              <a:stretch>
                <a:fillRect/>
              </a:stretch>
            </a:blipFill>
          </p:spPr>
          <p:txBody>
            <a:bodyPr wrap="square" lIns="0" tIns="0" rIns="0" bIns="0" rtlCol="0"/>
            <a:lstStyle/>
            <a:p>
              <a:endParaRPr sz="1588" dirty="0"/>
            </a:p>
          </p:txBody>
        </p:sp>
        <p:sp>
          <p:nvSpPr>
            <p:cNvPr id="4" name="object 4"/>
            <p:cNvSpPr/>
            <p:nvPr/>
          </p:nvSpPr>
          <p:spPr>
            <a:xfrm>
              <a:off x="3071083" y="4354829"/>
              <a:ext cx="799428" cy="574189"/>
            </a:xfrm>
            <a:prstGeom prst="rect">
              <a:avLst/>
            </a:prstGeom>
            <a:solidFill>
              <a:srgbClr val="204279"/>
            </a:solidFill>
          </p:spPr>
          <p:txBody>
            <a:bodyPr wrap="square" lIns="0" tIns="0" rIns="0" bIns="0" rtlCol="0"/>
            <a:lstStyle/>
            <a:p>
              <a:endParaRPr sz="1588" dirty="0"/>
            </a:p>
          </p:txBody>
        </p:sp>
        <p:sp>
          <p:nvSpPr>
            <p:cNvPr id="5" name="object 5"/>
            <p:cNvSpPr/>
            <p:nvPr/>
          </p:nvSpPr>
          <p:spPr>
            <a:xfrm>
              <a:off x="4198619" y="3905026"/>
              <a:ext cx="799427" cy="1023994"/>
            </a:xfrm>
            <a:prstGeom prst="rect">
              <a:avLst/>
            </a:prstGeom>
            <a:solidFill>
              <a:srgbClr val="204279"/>
            </a:solidFill>
          </p:spPr>
          <p:txBody>
            <a:bodyPr wrap="square" lIns="0" tIns="0" rIns="0" bIns="0" rtlCol="0"/>
            <a:lstStyle/>
            <a:p>
              <a:endParaRPr sz="1588" dirty="0"/>
            </a:p>
          </p:txBody>
        </p:sp>
        <p:sp>
          <p:nvSpPr>
            <p:cNvPr id="6" name="object 6"/>
            <p:cNvSpPr/>
            <p:nvPr/>
          </p:nvSpPr>
          <p:spPr>
            <a:xfrm>
              <a:off x="5325482" y="2344495"/>
              <a:ext cx="799428" cy="2584525"/>
            </a:xfrm>
            <a:prstGeom prst="rect">
              <a:avLst/>
            </a:prstGeom>
            <a:solidFill>
              <a:srgbClr val="204279"/>
            </a:solidFill>
          </p:spPr>
          <p:txBody>
            <a:bodyPr wrap="square" lIns="0" tIns="0" rIns="0" bIns="0" rtlCol="0"/>
            <a:lstStyle/>
            <a:p>
              <a:endParaRPr sz="1588" dirty="0"/>
            </a:p>
          </p:txBody>
        </p:sp>
        <p:sp>
          <p:nvSpPr>
            <p:cNvPr id="7" name="object 7"/>
            <p:cNvSpPr/>
            <p:nvPr/>
          </p:nvSpPr>
          <p:spPr>
            <a:xfrm>
              <a:off x="6452347" y="2054711"/>
              <a:ext cx="799427" cy="2874309"/>
            </a:xfrm>
            <a:prstGeom prst="rect">
              <a:avLst/>
            </a:prstGeom>
            <a:solidFill>
              <a:srgbClr val="204279"/>
            </a:solidFill>
          </p:spPr>
          <p:txBody>
            <a:bodyPr wrap="square" lIns="0" tIns="0" rIns="0" bIns="0" rtlCol="0"/>
            <a:lstStyle/>
            <a:p>
              <a:endParaRPr sz="1588" dirty="0"/>
            </a:p>
          </p:txBody>
        </p:sp>
        <p:sp>
          <p:nvSpPr>
            <p:cNvPr id="8" name="object 8"/>
            <p:cNvSpPr/>
            <p:nvPr/>
          </p:nvSpPr>
          <p:spPr>
            <a:xfrm>
              <a:off x="7579882" y="3211829"/>
              <a:ext cx="799428" cy="1717189"/>
            </a:xfrm>
            <a:prstGeom prst="rect">
              <a:avLst/>
            </a:prstGeom>
            <a:solidFill>
              <a:srgbClr val="204279"/>
            </a:solidFill>
          </p:spPr>
          <p:txBody>
            <a:bodyPr wrap="square" lIns="0" tIns="0" rIns="0" bIns="0" rtlCol="0"/>
            <a:lstStyle/>
            <a:p>
              <a:endParaRPr sz="1588" dirty="0"/>
            </a:p>
          </p:txBody>
        </p:sp>
        <p:sp>
          <p:nvSpPr>
            <p:cNvPr id="9" name="object 9"/>
            <p:cNvSpPr/>
            <p:nvPr/>
          </p:nvSpPr>
          <p:spPr>
            <a:xfrm>
              <a:off x="8706745" y="2535442"/>
              <a:ext cx="799428" cy="2393576"/>
            </a:xfrm>
            <a:prstGeom prst="rect">
              <a:avLst/>
            </a:prstGeom>
            <a:solidFill>
              <a:srgbClr val="204279"/>
            </a:solidFill>
          </p:spPr>
          <p:txBody>
            <a:bodyPr wrap="square" lIns="0" tIns="0" rIns="0" bIns="0" rtlCol="0"/>
            <a:lstStyle/>
            <a:p>
              <a:endParaRPr sz="1588" dirty="0"/>
            </a:p>
          </p:txBody>
        </p:sp>
        <p:sp>
          <p:nvSpPr>
            <p:cNvPr id="10" name="object 10"/>
            <p:cNvSpPr txBox="1"/>
            <p:nvPr/>
          </p:nvSpPr>
          <p:spPr>
            <a:xfrm>
              <a:off x="4385084" y="3930801"/>
              <a:ext cx="447675" cy="122763"/>
            </a:xfrm>
            <a:prstGeom prst="rect">
              <a:avLst/>
            </a:prstGeom>
          </p:spPr>
          <p:txBody>
            <a:bodyPr vert="horz" wrap="square" lIns="0" tIns="14007" rIns="0" bIns="0" rtlCol="0">
              <a:spAutoFit/>
            </a:bodyPr>
            <a:lstStyle/>
            <a:p>
              <a:pPr marL="11206">
                <a:spcBef>
                  <a:spcPts val="110"/>
                </a:spcBef>
              </a:pPr>
              <a:r>
                <a:rPr sz="706" b="1" spc="9" dirty="0">
                  <a:solidFill>
                    <a:srgbClr val="FFFFFF"/>
                  </a:solidFill>
                  <a:latin typeface="Calibri"/>
                  <a:cs typeface="Calibri"/>
                </a:rPr>
                <a:t>$5,350,000</a:t>
              </a:r>
              <a:endParaRPr sz="706" dirty="0">
                <a:latin typeface="Calibri"/>
                <a:cs typeface="Calibri"/>
              </a:endParaRPr>
            </a:p>
          </p:txBody>
        </p:sp>
        <p:sp>
          <p:nvSpPr>
            <p:cNvPr id="11" name="object 11"/>
            <p:cNvSpPr txBox="1"/>
            <p:nvPr/>
          </p:nvSpPr>
          <p:spPr>
            <a:xfrm>
              <a:off x="5489082" y="2370274"/>
              <a:ext cx="494740" cy="122763"/>
            </a:xfrm>
            <a:prstGeom prst="rect">
              <a:avLst/>
            </a:prstGeom>
          </p:spPr>
          <p:txBody>
            <a:bodyPr vert="horz" wrap="square" lIns="0" tIns="14007" rIns="0" bIns="0" rtlCol="0">
              <a:spAutoFit/>
            </a:bodyPr>
            <a:lstStyle/>
            <a:p>
              <a:pPr marL="11206">
                <a:spcBef>
                  <a:spcPts val="110"/>
                </a:spcBef>
              </a:pPr>
              <a:r>
                <a:rPr sz="706" b="1" spc="9" dirty="0">
                  <a:solidFill>
                    <a:srgbClr val="FFFFFF"/>
                  </a:solidFill>
                  <a:latin typeface="Calibri"/>
                  <a:cs typeface="Calibri"/>
                </a:rPr>
                <a:t>$13,500,000</a:t>
              </a:r>
              <a:endParaRPr sz="706" dirty="0">
                <a:latin typeface="Calibri"/>
                <a:cs typeface="Calibri"/>
              </a:endParaRPr>
            </a:p>
          </p:txBody>
        </p:sp>
        <p:sp>
          <p:nvSpPr>
            <p:cNvPr id="12" name="object 12"/>
            <p:cNvSpPr txBox="1"/>
            <p:nvPr/>
          </p:nvSpPr>
          <p:spPr>
            <a:xfrm>
              <a:off x="6616620" y="2081166"/>
              <a:ext cx="494740" cy="122763"/>
            </a:xfrm>
            <a:prstGeom prst="rect">
              <a:avLst/>
            </a:prstGeom>
          </p:spPr>
          <p:txBody>
            <a:bodyPr vert="horz" wrap="square" lIns="0" tIns="14007" rIns="0" bIns="0" rtlCol="0">
              <a:spAutoFit/>
            </a:bodyPr>
            <a:lstStyle/>
            <a:p>
              <a:pPr marL="11206">
                <a:spcBef>
                  <a:spcPts val="110"/>
                </a:spcBef>
              </a:pPr>
              <a:r>
                <a:rPr sz="706" b="1" spc="9" dirty="0">
                  <a:solidFill>
                    <a:srgbClr val="FFFFFF"/>
                  </a:solidFill>
                  <a:latin typeface="Calibri"/>
                  <a:cs typeface="Calibri"/>
                </a:rPr>
                <a:t>$15,010,000</a:t>
              </a:r>
              <a:endParaRPr sz="706" dirty="0">
                <a:latin typeface="Calibri"/>
                <a:cs typeface="Calibri"/>
              </a:endParaRPr>
            </a:p>
          </p:txBody>
        </p:sp>
        <p:sp>
          <p:nvSpPr>
            <p:cNvPr id="13" name="object 13"/>
            <p:cNvSpPr txBox="1"/>
            <p:nvPr/>
          </p:nvSpPr>
          <p:spPr>
            <a:xfrm>
              <a:off x="7766343" y="3237616"/>
              <a:ext cx="447675" cy="122763"/>
            </a:xfrm>
            <a:prstGeom prst="rect">
              <a:avLst/>
            </a:prstGeom>
          </p:spPr>
          <p:txBody>
            <a:bodyPr vert="horz" wrap="square" lIns="0" tIns="14007" rIns="0" bIns="0" rtlCol="0">
              <a:spAutoFit/>
            </a:bodyPr>
            <a:lstStyle/>
            <a:p>
              <a:pPr marL="11206">
                <a:spcBef>
                  <a:spcPts val="110"/>
                </a:spcBef>
              </a:pPr>
              <a:r>
                <a:rPr sz="706" b="1" spc="9" dirty="0">
                  <a:solidFill>
                    <a:srgbClr val="FFFFFF"/>
                  </a:solidFill>
                  <a:latin typeface="Calibri"/>
                  <a:cs typeface="Calibri"/>
                </a:rPr>
                <a:t>$8,970,000</a:t>
              </a:r>
              <a:endParaRPr sz="706" dirty="0">
                <a:latin typeface="Calibri"/>
                <a:cs typeface="Calibri"/>
              </a:endParaRPr>
            </a:p>
          </p:txBody>
        </p:sp>
        <p:sp>
          <p:nvSpPr>
            <p:cNvPr id="14" name="object 14"/>
            <p:cNvSpPr txBox="1"/>
            <p:nvPr/>
          </p:nvSpPr>
          <p:spPr>
            <a:xfrm>
              <a:off x="8870342" y="2561902"/>
              <a:ext cx="494740" cy="122763"/>
            </a:xfrm>
            <a:prstGeom prst="rect">
              <a:avLst/>
            </a:prstGeom>
          </p:spPr>
          <p:txBody>
            <a:bodyPr vert="horz" wrap="square" lIns="0" tIns="14007" rIns="0" bIns="0" rtlCol="0">
              <a:spAutoFit/>
            </a:bodyPr>
            <a:lstStyle/>
            <a:p>
              <a:pPr marL="11206">
                <a:spcBef>
                  <a:spcPts val="110"/>
                </a:spcBef>
              </a:pPr>
              <a:r>
                <a:rPr sz="706" b="1" spc="9" dirty="0">
                  <a:solidFill>
                    <a:srgbClr val="FFFFFF"/>
                  </a:solidFill>
                  <a:latin typeface="Calibri"/>
                  <a:cs typeface="Calibri"/>
                </a:rPr>
                <a:t>$12,500,000</a:t>
              </a:r>
              <a:endParaRPr sz="706" dirty="0">
                <a:latin typeface="Calibri"/>
                <a:cs typeface="Calibri"/>
              </a:endParaRPr>
            </a:p>
          </p:txBody>
        </p:sp>
        <p:sp>
          <p:nvSpPr>
            <p:cNvPr id="15" name="object 15"/>
            <p:cNvSpPr txBox="1"/>
            <p:nvPr/>
          </p:nvSpPr>
          <p:spPr>
            <a:xfrm>
              <a:off x="2695462" y="4858646"/>
              <a:ext cx="90768" cy="112637"/>
            </a:xfrm>
            <a:prstGeom prst="rect">
              <a:avLst/>
            </a:prstGeom>
          </p:spPr>
          <p:txBody>
            <a:bodyPr vert="horz" wrap="square" lIns="0" tIns="10646" rIns="0" bIns="0" rtlCol="0">
              <a:spAutoFit/>
            </a:bodyPr>
            <a:lstStyle/>
            <a:p>
              <a:pPr marL="11206">
                <a:spcBef>
                  <a:spcPts val="84"/>
                </a:spcBef>
              </a:pPr>
              <a:r>
                <a:rPr sz="662" spc="-4" dirty="0">
                  <a:solidFill>
                    <a:srgbClr val="585858"/>
                  </a:solidFill>
                  <a:latin typeface="Calibri"/>
                  <a:cs typeface="Calibri"/>
                </a:rPr>
                <a:t>$‐</a:t>
              </a:r>
              <a:endParaRPr sz="662" dirty="0">
                <a:latin typeface="Calibri"/>
                <a:cs typeface="Calibri"/>
              </a:endParaRPr>
            </a:p>
          </p:txBody>
        </p:sp>
        <p:sp>
          <p:nvSpPr>
            <p:cNvPr id="16" name="object 16"/>
            <p:cNvSpPr txBox="1"/>
            <p:nvPr/>
          </p:nvSpPr>
          <p:spPr>
            <a:xfrm>
              <a:off x="2421819" y="4092834"/>
              <a:ext cx="1284194" cy="501975"/>
            </a:xfrm>
            <a:prstGeom prst="rect">
              <a:avLst/>
            </a:prstGeom>
          </p:spPr>
          <p:txBody>
            <a:bodyPr vert="horz" wrap="square" lIns="0" tIns="10646" rIns="0" bIns="0" rtlCol="0">
              <a:spAutoFit/>
            </a:bodyPr>
            <a:lstStyle/>
            <a:p>
              <a:pPr marL="11206">
                <a:spcBef>
                  <a:spcPts val="84"/>
                </a:spcBef>
              </a:pPr>
              <a:r>
                <a:rPr sz="662" spc="-4" dirty="0">
                  <a:solidFill>
                    <a:srgbClr val="585858"/>
                  </a:solidFill>
                  <a:latin typeface="Calibri"/>
                  <a:cs typeface="Calibri"/>
                </a:rPr>
                <a:t>$4,000,000</a:t>
              </a:r>
              <a:endParaRPr sz="662" dirty="0">
                <a:latin typeface="Calibri"/>
                <a:cs typeface="Calibri"/>
              </a:endParaRPr>
            </a:p>
            <a:p>
              <a:pPr>
                <a:lnSpc>
                  <a:spcPct val="100000"/>
                </a:lnSpc>
              </a:pPr>
              <a:endParaRPr sz="618" dirty="0">
                <a:latin typeface="Times New Roman"/>
                <a:cs typeface="Times New Roman"/>
              </a:endParaRPr>
            </a:p>
            <a:p>
              <a:pPr>
                <a:spcBef>
                  <a:spcPts val="26"/>
                </a:spcBef>
              </a:pPr>
              <a:endParaRPr sz="662" dirty="0">
                <a:latin typeface="Times New Roman"/>
                <a:cs typeface="Times New Roman"/>
              </a:endParaRPr>
            </a:p>
            <a:p>
              <a:pPr marL="847209">
                <a:lnSpc>
                  <a:spcPts val="785"/>
                </a:lnSpc>
              </a:pPr>
              <a:r>
                <a:rPr sz="706" b="1" spc="9" dirty="0">
                  <a:solidFill>
                    <a:srgbClr val="FFFFFF"/>
                  </a:solidFill>
                  <a:latin typeface="Calibri"/>
                  <a:cs typeface="Calibri"/>
                </a:rPr>
                <a:t>$3,000,000</a:t>
              </a:r>
              <a:endParaRPr sz="706" dirty="0">
                <a:latin typeface="Calibri"/>
                <a:cs typeface="Calibri"/>
              </a:endParaRPr>
            </a:p>
            <a:p>
              <a:pPr marL="11206">
                <a:lnSpc>
                  <a:spcPts val="732"/>
                </a:lnSpc>
              </a:pPr>
              <a:r>
                <a:rPr sz="662" spc="-4" dirty="0">
                  <a:solidFill>
                    <a:srgbClr val="585858"/>
                  </a:solidFill>
                  <a:latin typeface="Calibri"/>
                  <a:cs typeface="Calibri"/>
                </a:rPr>
                <a:t>$2,000,000</a:t>
              </a:r>
              <a:endParaRPr sz="662" dirty="0">
                <a:latin typeface="Calibri"/>
                <a:cs typeface="Calibri"/>
              </a:endParaRPr>
            </a:p>
          </p:txBody>
        </p:sp>
        <p:sp>
          <p:nvSpPr>
            <p:cNvPr id="17" name="object 17"/>
            <p:cNvSpPr txBox="1"/>
            <p:nvPr/>
          </p:nvSpPr>
          <p:spPr>
            <a:xfrm>
              <a:off x="2421819" y="3710267"/>
              <a:ext cx="402291" cy="112637"/>
            </a:xfrm>
            <a:prstGeom prst="rect">
              <a:avLst/>
            </a:prstGeom>
          </p:spPr>
          <p:txBody>
            <a:bodyPr vert="horz" wrap="square" lIns="0" tIns="10646" rIns="0" bIns="0" rtlCol="0">
              <a:spAutoFit/>
            </a:bodyPr>
            <a:lstStyle/>
            <a:p>
              <a:pPr marL="11206">
                <a:spcBef>
                  <a:spcPts val="84"/>
                </a:spcBef>
              </a:pPr>
              <a:r>
                <a:rPr sz="662" spc="-4" dirty="0">
                  <a:solidFill>
                    <a:srgbClr val="585858"/>
                  </a:solidFill>
                  <a:latin typeface="Calibri"/>
                  <a:cs typeface="Calibri"/>
                </a:rPr>
                <a:t>$</a:t>
              </a:r>
              <a:r>
                <a:rPr sz="662" spc="-9" dirty="0">
                  <a:solidFill>
                    <a:srgbClr val="585858"/>
                  </a:solidFill>
                  <a:latin typeface="Calibri"/>
                  <a:cs typeface="Calibri"/>
                </a:rPr>
                <a:t>6</a:t>
              </a:r>
              <a:r>
                <a:rPr sz="662" spc="-4" dirty="0">
                  <a:solidFill>
                    <a:srgbClr val="585858"/>
                  </a:solidFill>
                  <a:latin typeface="Calibri"/>
                  <a:cs typeface="Calibri"/>
                </a:rPr>
                <a:t>,00</a:t>
              </a:r>
              <a:r>
                <a:rPr sz="662" spc="-9" dirty="0">
                  <a:solidFill>
                    <a:srgbClr val="585858"/>
                  </a:solidFill>
                  <a:latin typeface="Calibri"/>
                  <a:cs typeface="Calibri"/>
                </a:rPr>
                <a:t>0</a:t>
              </a:r>
              <a:r>
                <a:rPr sz="662" spc="-4" dirty="0">
                  <a:solidFill>
                    <a:srgbClr val="585858"/>
                  </a:solidFill>
                  <a:latin typeface="Calibri"/>
                  <a:cs typeface="Calibri"/>
                </a:rPr>
                <a:t>,000</a:t>
              </a:r>
              <a:endParaRPr sz="662" dirty="0">
                <a:latin typeface="Calibri"/>
                <a:cs typeface="Calibri"/>
              </a:endParaRPr>
            </a:p>
          </p:txBody>
        </p:sp>
        <p:sp>
          <p:nvSpPr>
            <p:cNvPr id="18" name="object 18"/>
            <p:cNvSpPr txBox="1"/>
            <p:nvPr/>
          </p:nvSpPr>
          <p:spPr>
            <a:xfrm>
              <a:off x="2421819" y="3327023"/>
              <a:ext cx="402291" cy="112637"/>
            </a:xfrm>
            <a:prstGeom prst="rect">
              <a:avLst/>
            </a:prstGeom>
          </p:spPr>
          <p:txBody>
            <a:bodyPr vert="horz" wrap="square" lIns="0" tIns="10646" rIns="0" bIns="0" rtlCol="0">
              <a:spAutoFit/>
            </a:bodyPr>
            <a:lstStyle/>
            <a:p>
              <a:pPr marL="11206">
                <a:spcBef>
                  <a:spcPts val="84"/>
                </a:spcBef>
              </a:pPr>
              <a:r>
                <a:rPr sz="662" spc="-4" dirty="0">
                  <a:solidFill>
                    <a:srgbClr val="585858"/>
                  </a:solidFill>
                  <a:latin typeface="Calibri"/>
                  <a:cs typeface="Calibri"/>
                </a:rPr>
                <a:t>$</a:t>
              </a:r>
              <a:r>
                <a:rPr sz="662" spc="-9" dirty="0">
                  <a:solidFill>
                    <a:srgbClr val="585858"/>
                  </a:solidFill>
                  <a:latin typeface="Calibri"/>
                  <a:cs typeface="Calibri"/>
                </a:rPr>
                <a:t>8</a:t>
              </a:r>
              <a:r>
                <a:rPr sz="662" spc="-4" dirty="0">
                  <a:solidFill>
                    <a:srgbClr val="585858"/>
                  </a:solidFill>
                  <a:latin typeface="Calibri"/>
                  <a:cs typeface="Calibri"/>
                </a:rPr>
                <a:t>,00</a:t>
              </a:r>
              <a:r>
                <a:rPr sz="662" spc="-9" dirty="0">
                  <a:solidFill>
                    <a:srgbClr val="585858"/>
                  </a:solidFill>
                  <a:latin typeface="Calibri"/>
                  <a:cs typeface="Calibri"/>
                </a:rPr>
                <a:t>0</a:t>
              </a:r>
              <a:r>
                <a:rPr sz="662" spc="-4" dirty="0">
                  <a:solidFill>
                    <a:srgbClr val="585858"/>
                  </a:solidFill>
                  <a:latin typeface="Calibri"/>
                  <a:cs typeface="Calibri"/>
                </a:rPr>
                <a:t>,000</a:t>
              </a:r>
              <a:endParaRPr sz="662" dirty="0">
                <a:latin typeface="Calibri"/>
                <a:cs typeface="Calibri"/>
              </a:endParaRPr>
            </a:p>
          </p:txBody>
        </p:sp>
        <p:sp>
          <p:nvSpPr>
            <p:cNvPr id="19" name="object 19"/>
            <p:cNvSpPr txBox="1"/>
            <p:nvPr/>
          </p:nvSpPr>
          <p:spPr>
            <a:xfrm>
              <a:off x="2379458" y="2943780"/>
              <a:ext cx="443753" cy="112637"/>
            </a:xfrm>
            <a:prstGeom prst="rect">
              <a:avLst/>
            </a:prstGeom>
          </p:spPr>
          <p:txBody>
            <a:bodyPr vert="horz" wrap="square" lIns="0" tIns="10646" rIns="0" bIns="0" rtlCol="0">
              <a:spAutoFit/>
            </a:bodyPr>
            <a:lstStyle/>
            <a:p>
              <a:pPr marL="11206">
                <a:spcBef>
                  <a:spcPts val="84"/>
                </a:spcBef>
              </a:pPr>
              <a:r>
                <a:rPr sz="662" spc="-4" dirty="0">
                  <a:solidFill>
                    <a:srgbClr val="585858"/>
                  </a:solidFill>
                  <a:latin typeface="Calibri"/>
                  <a:cs typeface="Calibri"/>
                </a:rPr>
                <a:t>$</a:t>
              </a:r>
              <a:r>
                <a:rPr sz="662" spc="-9" dirty="0">
                  <a:solidFill>
                    <a:srgbClr val="585858"/>
                  </a:solidFill>
                  <a:latin typeface="Calibri"/>
                  <a:cs typeface="Calibri"/>
                </a:rPr>
                <a:t>1</a:t>
              </a:r>
              <a:r>
                <a:rPr sz="662" spc="-4" dirty="0">
                  <a:solidFill>
                    <a:srgbClr val="585858"/>
                  </a:solidFill>
                  <a:latin typeface="Calibri"/>
                  <a:cs typeface="Calibri"/>
                </a:rPr>
                <a:t>0,0</a:t>
              </a:r>
              <a:r>
                <a:rPr sz="662" spc="-9" dirty="0">
                  <a:solidFill>
                    <a:srgbClr val="585858"/>
                  </a:solidFill>
                  <a:latin typeface="Calibri"/>
                  <a:cs typeface="Calibri"/>
                </a:rPr>
                <a:t>0</a:t>
              </a:r>
              <a:r>
                <a:rPr sz="662" spc="-4" dirty="0">
                  <a:solidFill>
                    <a:srgbClr val="585858"/>
                  </a:solidFill>
                  <a:latin typeface="Calibri"/>
                  <a:cs typeface="Calibri"/>
                </a:rPr>
                <a:t>0,0</a:t>
              </a:r>
              <a:r>
                <a:rPr sz="662" spc="-9" dirty="0">
                  <a:solidFill>
                    <a:srgbClr val="585858"/>
                  </a:solidFill>
                  <a:latin typeface="Calibri"/>
                  <a:cs typeface="Calibri"/>
                </a:rPr>
                <a:t>0</a:t>
              </a:r>
              <a:r>
                <a:rPr sz="662" spc="-4" dirty="0">
                  <a:solidFill>
                    <a:srgbClr val="585858"/>
                  </a:solidFill>
                  <a:latin typeface="Calibri"/>
                  <a:cs typeface="Calibri"/>
                </a:rPr>
                <a:t>0</a:t>
              </a:r>
              <a:endParaRPr sz="662" dirty="0">
                <a:latin typeface="Calibri"/>
                <a:cs typeface="Calibri"/>
              </a:endParaRPr>
            </a:p>
          </p:txBody>
        </p:sp>
        <p:sp>
          <p:nvSpPr>
            <p:cNvPr id="20" name="object 20"/>
            <p:cNvSpPr txBox="1"/>
            <p:nvPr/>
          </p:nvSpPr>
          <p:spPr>
            <a:xfrm>
              <a:off x="2379458" y="2561212"/>
              <a:ext cx="443753" cy="112637"/>
            </a:xfrm>
            <a:prstGeom prst="rect">
              <a:avLst/>
            </a:prstGeom>
          </p:spPr>
          <p:txBody>
            <a:bodyPr vert="horz" wrap="square" lIns="0" tIns="10646" rIns="0" bIns="0" rtlCol="0">
              <a:spAutoFit/>
            </a:bodyPr>
            <a:lstStyle/>
            <a:p>
              <a:pPr marL="11206">
                <a:spcBef>
                  <a:spcPts val="84"/>
                </a:spcBef>
              </a:pPr>
              <a:r>
                <a:rPr sz="662" spc="-4" dirty="0">
                  <a:solidFill>
                    <a:srgbClr val="585858"/>
                  </a:solidFill>
                  <a:latin typeface="Calibri"/>
                  <a:cs typeface="Calibri"/>
                </a:rPr>
                <a:t>$</a:t>
              </a:r>
              <a:r>
                <a:rPr sz="662" spc="-9" dirty="0">
                  <a:solidFill>
                    <a:srgbClr val="585858"/>
                  </a:solidFill>
                  <a:latin typeface="Calibri"/>
                  <a:cs typeface="Calibri"/>
                </a:rPr>
                <a:t>1</a:t>
              </a:r>
              <a:r>
                <a:rPr sz="662" spc="-4" dirty="0">
                  <a:solidFill>
                    <a:srgbClr val="585858"/>
                  </a:solidFill>
                  <a:latin typeface="Calibri"/>
                  <a:cs typeface="Calibri"/>
                </a:rPr>
                <a:t>2,0</a:t>
              </a:r>
              <a:r>
                <a:rPr sz="662" spc="-9" dirty="0">
                  <a:solidFill>
                    <a:srgbClr val="585858"/>
                  </a:solidFill>
                  <a:latin typeface="Calibri"/>
                  <a:cs typeface="Calibri"/>
                </a:rPr>
                <a:t>0</a:t>
              </a:r>
              <a:r>
                <a:rPr sz="662" spc="-4" dirty="0">
                  <a:solidFill>
                    <a:srgbClr val="585858"/>
                  </a:solidFill>
                  <a:latin typeface="Calibri"/>
                  <a:cs typeface="Calibri"/>
                </a:rPr>
                <a:t>0,0</a:t>
              </a:r>
              <a:r>
                <a:rPr sz="662" spc="-9" dirty="0">
                  <a:solidFill>
                    <a:srgbClr val="585858"/>
                  </a:solidFill>
                  <a:latin typeface="Calibri"/>
                  <a:cs typeface="Calibri"/>
                </a:rPr>
                <a:t>0</a:t>
              </a:r>
              <a:r>
                <a:rPr sz="662" spc="-4" dirty="0">
                  <a:solidFill>
                    <a:srgbClr val="585858"/>
                  </a:solidFill>
                  <a:latin typeface="Calibri"/>
                  <a:cs typeface="Calibri"/>
                </a:rPr>
                <a:t>0</a:t>
              </a:r>
              <a:endParaRPr sz="662" dirty="0">
                <a:latin typeface="Calibri"/>
                <a:cs typeface="Calibri"/>
              </a:endParaRPr>
            </a:p>
          </p:txBody>
        </p:sp>
        <p:sp>
          <p:nvSpPr>
            <p:cNvPr id="21" name="object 21"/>
            <p:cNvSpPr txBox="1"/>
            <p:nvPr/>
          </p:nvSpPr>
          <p:spPr>
            <a:xfrm>
              <a:off x="2379458" y="2177968"/>
              <a:ext cx="443753" cy="112637"/>
            </a:xfrm>
            <a:prstGeom prst="rect">
              <a:avLst/>
            </a:prstGeom>
          </p:spPr>
          <p:txBody>
            <a:bodyPr vert="horz" wrap="square" lIns="0" tIns="10646" rIns="0" bIns="0" rtlCol="0">
              <a:spAutoFit/>
            </a:bodyPr>
            <a:lstStyle/>
            <a:p>
              <a:pPr marL="11206">
                <a:spcBef>
                  <a:spcPts val="84"/>
                </a:spcBef>
              </a:pPr>
              <a:r>
                <a:rPr sz="662" spc="-4" dirty="0">
                  <a:solidFill>
                    <a:srgbClr val="585858"/>
                  </a:solidFill>
                  <a:latin typeface="Calibri"/>
                  <a:cs typeface="Calibri"/>
                </a:rPr>
                <a:t>$</a:t>
              </a:r>
              <a:r>
                <a:rPr sz="662" spc="-9" dirty="0">
                  <a:solidFill>
                    <a:srgbClr val="585858"/>
                  </a:solidFill>
                  <a:latin typeface="Calibri"/>
                  <a:cs typeface="Calibri"/>
                </a:rPr>
                <a:t>1</a:t>
              </a:r>
              <a:r>
                <a:rPr sz="662" spc="-4" dirty="0">
                  <a:solidFill>
                    <a:srgbClr val="585858"/>
                  </a:solidFill>
                  <a:latin typeface="Calibri"/>
                  <a:cs typeface="Calibri"/>
                </a:rPr>
                <a:t>4,0</a:t>
              </a:r>
              <a:r>
                <a:rPr sz="662" spc="-9" dirty="0">
                  <a:solidFill>
                    <a:srgbClr val="585858"/>
                  </a:solidFill>
                  <a:latin typeface="Calibri"/>
                  <a:cs typeface="Calibri"/>
                </a:rPr>
                <a:t>0</a:t>
              </a:r>
              <a:r>
                <a:rPr sz="662" spc="-4" dirty="0">
                  <a:solidFill>
                    <a:srgbClr val="585858"/>
                  </a:solidFill>
                  <a:latin typeface="Calibri"/>
                  <a:cs typeface="Calibri"/>
                </a:rPr>
                <a:t>0,0</a:t>
              </a:r>
              <a:r>
                <a:rPr sz="662" spc="-9" dirty="0">
                  <a:solidFill>
                    <a:srgbClr val="585858"/>
                  </a:solidFill>
                  <a:latin typeface="Calibri"/>
                  <a:cs typeface="Calibri"/>
                </a:rPr>
                <a:t>0</a:t>
              </a:r>
              <a:r>
                <a:rPr sz="662" spc="-4" dirty="0">
                  <a:solidFill>
                    <a:srgbClr val="585858"/>
                  </a:solidFill>
                  <a:latin typeface="Calibri"/>
                  <a:cs typeface="Calibri"/>
                </a:rPr>
                <a:t>0</a:t>
              </a:r>
              <a:endParaRPr sz="662" dirty="0">
                <a:latin typeface="Calibri"/>
                <a:cs typeface="Calibri"/>
              </a:endParaRPr>
            </a:p>
          </p:txBody>
        </p:sp>
        <p:sp>
          <p:nvSpPr>
            <p:cNvPr id="22" name="object 22"/>
            <p:cNvSpPr txBox="1"/>
            <p:nvPr/>
          </p:nvSpPr>
          <p:spPr>
            <a:xfrm>
              <a:off x="2379458" y="1795400"/>
              <a:ext cx="443753" cy="112637"/>
            </a:xfrm>
            <a:prstGeom prst="rect">
              <a:avLst/>
            </a:prstGeom>
          </p:spPr>
          <p:txBody>
            <a:bodyPr vert="horz" wrap="square" lIns="0" tIns="10646" rIns="0" bIns="0" rtlCol="0">
              <a:spAutoFit/>
            </a:bodyPr>
            <a:lstStyle/>
            <a:p>
              <a:pPr marL="11206">
                <a:spcBef>
                  <a:spcPts val="84"/>
                </a:spcBef>
              </a:pPr>
              <a:r>
                <a:rPr sz="662" spc="-4" dirty="0">
                  <a:solidFill>
                    <a:srgbClr val="585858"/>
                  </a:solidFill>
                  <a:latin typeface="Calibri"/>
                  <a:cs typeface="Calibri"/>
                </a:rPr>
                <a:t>$</a:t>
              </a:r>
              <a:r>
                <a:rPr sz="662" spc="-9" dirty="0">
                  <a:solidFill>
                    <a:srgbClr val="585858"/>
                  </a:solidFill>
                  <a:latin typeface="Calibri"/>
                  <a:cs typeface="Calibri"/>
                </a:rPr>
                <a:t>1</a:t>
              </a:r>
              <a:r>
                <a:rPr sz="662" spc="-4" dirty="0">
                  <a:solidFill>
                    <a:srgbClr val="585858"/>
                  </a:solidFill>
                  <a:latin typeface="Calibri"/>
                  <a:cs typeface="Calibri"/>
                </a:rPr>
                <a:t>6,0</a:t>
              </a:r>
              <a:r>
                <a:rPr sz="662" spc="-9" dirty="0">
                  <a:solidFill>
                    <a:srgbClr val="585858"/>
                  </a:solidFill>
                  <a:latin typeface="Calibri"/>
                  <a:cs typeface="Calibri"/>
                </a:rPr>
                <a:t>0</a:t>
              </a:r>
              <a:r>
                <a:rPr sz="662" spc="-4" dirty="0">
                  <a:solidFill>
                    <a:srgbClr val="585858"/>
                  </a:solidFill>
                  <a:latin typeface="Calibri"/>
                  <a:cs typeface="Calibri"/>
                </a:rPr>
                <a:t>0,0</a:t>
              </a:r>
              <a:r>
                <a:rPr sz="662" spc="-9" dirty="0">
                  <a:solidFill>
                    <a:srgbClr val="585858"/>
                  </a:solidFill>
                  <a:latin typeface="Calibri"/>
                  <a:cs typeface="Calibri"/>
                </a:rPr>
                <a:t>0</a:t>
              </a:r>
              <a:r>
                <a:rPr sz="662" spc="-4" dirty="0">
                  <a:solidFill>
                    <a:srgbClr val="585858"/>
                  </a:solidFill>
                  <a:latin typeface="Calibri"/>
                  <a:cs typeface="Calibri"/>
                </a:rPr>
                <a:t>0</a:t>
              </a:r>
              <a:endParaRPr sz="662" dirty="0">
                <a:latin typeface="Calibri"/>
                <a:cs typeface="Calibri"/>
              </a:endParaRPr>
            </a:p>
          </p:txBody>
        </p:sp>
        <p:sp>
          <p:nvSpPr>
            <p:cNvPr id="23" name="object 23"/>
            <p:cNvSpPr txBox="1"/>
            <p:nvPr/>
          </p:nvSpPr>
          <p:spPr>
            <a:xfrm>
              <a:off x="3317391" y="4966887"/>
              <a:ext cx="307601" cy="112637"/>
            </a:xfrm>
            <a:prstGeom prst="rect">
              <a:avLst/>
            </a:prstGeom>
          </p:spPr>
          <p:txBody>
            <a:bodyPr vert="horz" wrap="square" lIns="0" tIns="10646" rIns="0" bIns="0" rtlCol="0">
              <a:spAutoFit/>
            </a:bodyPr>
            <a:lstStyle/>
            <a:p>
              <a:pPr marL="11206">
                <a:spcBef>
                  <a:spcPts val="84"/>
                </a:spcBef>
              </a:pPr>
              <a:r>
                <a:rPr sz="662" spc="-4" dirty="0">
                  <a:solidFill>
                    <a:srgbClr val="585858"/>
                  </a:solidFill>
                  <a:latin typeface="Calibri"/>
                  <a:cs typeface="Calibri"/>
                </a:rPr>
                <a:t>2</a:t>
              </a:r>
              <a:r>
                <a:rPr sz="662" spc="-9" dirty="0">
                  <a:solidFill>
                    <a:srgbClr val="585858"/>
                  </a:solidFill>
                  <a:latin typeface="Calibri"/>
                  <a:cs typeface="Calibri"/>
                </a:rPr>
                <a:t>0</a:t>
              </a:r>
              <a:r>
                <a:rPr sz="662" spc="-4" dirty="0">
                  <a:solidFill>
                    <a:srgbClr val="585858"/>
                  </a:solidFill>
                  <a:latin typeface="Calibri"/>
                  <a:cs typeface="Calibri"/>
                </a:rPr>
                <a:t>15/</a:t>
              </a:r>
              <a:r>
                <a:rPr sz="662" spc="-9" dirty="0">
                  <a:solidFill>
                    <a:srgbClr val="585858"/>
                  </a:solidFill>
                  <a:latin typeface="Calibri"/>
                  <a:cs typeface="Calibri"/>
                </a:rPr>
                <a:t>1</a:t>
              </a:r>
              <a:r>
                <a:rPr sz="662" spc="-4" dirty="0">
                  <a:solidFill>
                    <a:srgbClr val="585858"/>
                  </a:solidFill>
                  <a:latin typeface="Calibri"/>
                  <a:cs typeface="Calibri"/>
                </a:rPr>
                <a:t>6</a:t>
              </a:r>
              <a:endParaRPr sz="662" dirty="0">
                <a:latin typeface="Calibri"/>
                <a:cs typeface="Calibri"/>
              </a:endParaRPr>
            </a:p>
          </p:txBody>
        </p:sp>
        <p:sp>
          <p:nvSpPr>
            <p:cNvPr id="24" name="object 24"/>
            <p:cNvSpPr txBox="1"/>
            <p:nvPr/>
          </p:nvSpPr>
          <p:spPr>
            <a:xfrm>
              <a:off x="4445019" y="4966887"/>
              <a:ext cx="307601" cy="112637"/>
            </a:xfrm>
            <a:prstGeom prst="rect">
              <a:avLst/>
            </a:prstGeom>
          </p:spPr>
          <p:txBody>
            <a:bodyPr vert="horz" wrap="square" lIns="0" tIns="10646" rIns="0" bIns="0" rtlCol="0">
              <a:spAutoFit/>
            </a:bodyPr>
            <a:lstStyle/>
            <a:p>
              <a:pPr marL="11206">
                <a:spcBef>
                  <a:spcPts val="84"/>
                </a:spcBef>
              </a:pPr>
              <a:r>
                <a:rPr sz="662" spc="-4" dirty="0">
                  <a:solidFill>
                    <a:srgbClr val="585858"/>
                  </a:solidFill>
                  <a:latin typeface="Calibri"/>
                  <a:cs typeface="Calibri"/>
                </a:rPr>
                <a:t>2</a:t>
              </a:r>
              <a:r>
                <a:rPr sz="662" spc="-9" dirty="0">
                  <a:solidFill>
                    <a:srgbClr val="585858"/>
                  </a:solidFill>
                  <a:latin typeface="Calibri"/>
                  <a:cs typeface="Calibri"/>
                </a:rPr>
                <a:t>0</a:t>
              </a:r>
              <a:r>
                <a:rPr sz="662" spc="-4" dirty="0">
                  <a:solidFill>
                    <a:srgbClr val="585858"/>
                  </a:solidFill>
                  <a:latin typeface="Calibri"/>
                  <a:cs typeface="Calibri"/>
                </a:rPr>
                <a:t>16/</a:t>
              </a:r>
              <a:r>
                <a:rPr sz="662" spc="-9" dirty="0">
                  <a:solidFill>
                    <a:srgbClr val="585858"/>
                  </a:solidFill>
                  <a:latin typeface="Calibri"/>
                  <a:cs typeface="Calibri"/>
                </a:rPr>
                <a:t>1</a:t>
              </a:r>
              <a:r>
                <a:rPr sz="662" spc="-4" dirty="0">
                  <a:solidFill>
                    <a:srgbClr val="585858"/>
                  </a:solidFill>
                  <a:latin typeface="Calibri"/>
                  <a:cs typeface="Calibri"/>
                </a:rPr>
                <a:t>7</a:t>
              </a:r>
              <a:endParaRPr sz="662" dirty="0">
                <a:latin typeface="Calibri"/>
                <a:cs typeface="Calibri"/>
              </a:endParaRPr>
            </a:p>
          </p:txBody>
        </p:sp>
        <p:sp>
          <p:nvSpPr>
            <p:cNvPr id="25" name="object 25"/>
            <p:cNvSpPr txBox="1"/>
            <p:nvPr/>
          </p:nvSpPr>
          <p:spPr>
            <a:xfrm>
              <a:off x="5571971" y="4966887"/>
              <a:ext cx="307601" cy="112637"/>
            </a:xfrm>
            <a:prstGeom prst="rect">
              <a:avLst/>
            </a:prstGeom>
          </p:spPr>
          <p:txBody>
            <a:bodyPr vert="horz" wrap="square" lIns="0" tIns="10646" rIns="0" bIns="0" rtlCol="0">
              <a:spAutoFit/>
            </a:bodyPr>
            <a:lstStyle/>
            <a:p>
              <a:pPr marL="11206">
                <a:spcBef>
                  <a:spcPts val="84"/>
                </a:spcBef>
              </a:pPr>
              <a:r>
                <a:rPr sz="662" spc="-4" dirty="0">
                  <a:solidFill>
                    <a:srgbClr val="585858"/>
                  </a:solidFill>
                  <a:latin typeface="Calibri"/>
                  <a:cs typeface="Calibri"/>
                </a:rPr>
                <a:t>2</a:t>
              </a:r>
              <a:r>
                <a:rPr sz="662" spc="-9" dirty="0">
                  <a:solidFill>
                    <a:srgbClr val="585858"/>
                  </a:solidFill>
                  <a:latin typeface="Calibri"/>
                  <a:cs typeface="Calibri"/>
                </a:rPr>
                <a:t>0</a:t>
              </a:r>
              <a:r>
                <a:rPr sz="662" spc="-4" dirty="0">
                  <a:solidFill>
                    <a:srgbClr val="585858"/>
                  </a:solidFill>
                  <a:latin typeface="Calibri"/>
                  <a:cs typeface="Calibri"/>
                </a:rPr>
                <a:t>17/</a:t>
              </a:r>
              <a:r>
                <a:rPr sz="662" spc="-9" dirty="0">
                  <a:solidFill>
                    <a:srgbClr val="585858"/>
                  </a:solidFill>
                  <a:latin typeface="Calibri"/>
                  <a:cs typeface="Calibri"/>
                </a:rPr>
                <a:t>1</a:t>
              </a:r>
              <a:r>
                <a:rPr sz="662" spc="-4" dirty="0">
                  <a:solidFill>
                    <a:srgbClr val="585858"/>
                  </a:solidFill>
                  <a:latin typeface="Calibri"/>
                  <a:cs typeface="Calibri"/>
                </a:rPr>
                <a:t>8</a:t>
              </a:r>
              <a:endParaRPr sz="662" dirty="0">
                <a:latin typeface="Calibri"/>
                <a:cs typeface="Calibri"/>
              </a:endParaRPr>
            </a:p>
          </p:txBody>
        </p:sp>
        <p:sp>
          <p:nvSpPr>
            <p:cNvPr id="26" name="object 26"/>
            <p:cNvSpPr txBox="1"/>
            <p:nvPr/>
          </p:nvSpPr>
          <p:spPr>
            <a:xfrm>
              <a:off x="6698923" y="4966887"/>
              <a:ext cx="307601" cy="112637"/>
            </a:xfrm>
            <a:prstGeom prst="rect">
              <a:avLst/>
            </a:prstGeom>
          </p:spPr>
          <p:txBody>
            <a:bodyPr vert="horz" wrap="square" lIns="0" tIns="10646" rIns="0" bIns="0" rtlCol="0">
              <a:spAutoFit/>
            </a:bodyPr>
            <a:lstStyle/>
            <a:p>
              <a:pPr marL="11206">
                <a:spcBef>
                  <a:spcPts val="84"/>
                </a:spcBef>
              </a:pPr>
              <a:r>
                <a:rPr sz="662" spc="-4" dirty="0">
                  <a:solidFill>
                    <a:srgbClr val="585858"/>
                  </a:solidFill>
                  <a:latin typeface="Calibri"/>
                  <a:cs typeface="Calibri"/>
                </a:rPr>
                <a:t>2</a:t>
              </a:r>
              <a:r>
                <a:rPr sz="662" spc="-9" dirty="0">
                  <a:solidFill>
                    <a:srgbClr val="585858"/>
                  </a:solidFill>
                  <a:latin typeface="Calibri"/>
                  <a:cs typeface="Calibri"/>
                </a:rPr>
                <a:t>0</a:t>
              </a:r>
              <a:r>
                <a:rPr sz="662" spc="-4" dirty="0">
                  <a:solidFill>
                    <a:srgbClr val="585858"/>
                  </a:solidFill>
                  <a:latin typeface="Calibri"/>
                  <a:cs typeface="Calibri"/>
                </a:rPr>
                <a:t>18/</a:t>
              </a:r>
              <a:r>
                <a:rPr sz="662" spc="-9" dirty="0">
                  <a:solidFill>
                    <a:srgbClr val="585858"/>
                  </a:solidFill>
                  <a:latin typeface="Calibri"/>
                  <a:cs typeface="Calibri"/>
                </a:rPr>
                <a:t>1</a:t>
              </a:r>
              <a:r>
                <a:rPr sz="662" spc="-4" dirty="0">
                  <a:solidFill>
                    <a:srgbClr val="585858"/>
                  </a:solidFill>
                  <a:latin typeface="Calibri"/>
                  <a:cs typeface="Calibri"/>
                </a:rPr>
                <a:t>9</a:t>
              </a:r>
              <a:endParaRPr sz="662" dirty="0">
                <a:latin typeface="Calibri"/>
                <a:cs typeface="Calibri"/>
              </a:endParaRPr>
            </a:p>
          </p:txBody>
        </p:sp>
        <p:sp>
          <p:nvSpPr>
            <p:cNvPr id="27" name="object 27"/>
            <p:cNvSpPr txBox="1"/>
            <p:nvPr/>
          </p:nvSpPr>
          <p:spPr>
            <a:xfrm>
              <a:off x="7826552" y="4966887"/>
              <a:ext cx="307601" cy="112637"/>
            </a:xfrm>
            <a:prstGeom prst="rect">
              <a:avLst/>
            </a:prstGeom>
          </p:spPr>
          <p:txBody>
            <a:bodyPr vert="horz" wrap="square" lIns="0" tIns="10646" rIns="0" bIns="0" rtlCol="0">
              <a:spAutoFit/>
            </a:bodyPr>
            <a:lstStyle/>
            <a:p>
              <a:pPr marL="11206">
                <a:spcBef>
                  <a:spcPts val="84"/>
                </a:spcBef>
              </a:pPr>
              <a:r>
                <a:rPr sz="662" spc="-4" dirty="0">
                  <a:solidFill>
                    <a:srgbClr val="585858"/>
                  </a:solidFill>
                  <a:latin typeface="Calibri"/>
                  <a:cs typeface="Calibri"/>
                </a:rPr>
                <a:t>2</a:t>
              </a:r>
              <a:r>
                <a:rPr sz="662" spc="-9" dirty="0">
                  <a:solidFill>
                    <a:srgbClr val="585858"/>
                  </a:solidFill>
                  <a:latin typeface="Calibri"/>
                  <a:cs typeface="Calibri"/>
                </a:rPr>
                <a:t>0</a:t>
              </a:r>
              <a:r>
                <a:rPr sz="662" spc="-4" dirty="0">
                  <a:solidFill>
                    <a:srgbClr val="585858"/>
                  </a:solidFill>
                  <a:latin typeface="Calibri"/>
                  <a:cs typeface="Calibri"/>
                </a:rPr>
                <a:t>19/</a:t>
              </a:r>
              <a:r>
                <a:rPr sz="662" spc="-9" dirty="0">
                  <a:solidFill>
                    <a:srgbClr val="585858"/>
                  </a:solidFill>
                  <a:latin typeface="Calibri"/>
                  <a:cs typeface="Calibri"/>
                </a:rPr>
                <a:t>2</a:t>
              </a:r>
              <a:r>
                <a:rPr sz="662" spc="-4" dirty="0">
                  <a:solidFill>
                    <a:srgbClr val="585858"/>
                  </a:solidFill>
                  <a:latin typeface="Calibri"/>
                  <a:cs typeface="Calibri"/>
                </a:rPr>
                <a:t>0</a:t>
              </a:r>
              <a:endParaRPr sz="662" dirty="0">
                <a:latin typeface="Calibri"/>
                <a:cs typeface="Calibri"/>
              </a:endParaRPr>
            </a:p>
          </p:txBody>
        </p:sp>
        <p:sp>
          <p:nvSpPr>
            <p:cNvPr id="28" name="object 28"/>
            <p:cNvSpPr txBox="1"/>
            <p:nvPr/>
          </p:nvSpPr>
          <p:spPr>
            <a:xfrm>
              <a:off x="8953503" y="4966887"/>
              <a:ext cx="307601" cy="112637"/>
            </a:xfrm>
            <a:prstGeom prst="rect">
              <a:avLst/>
            </a:prstGeom>
          </p:spPr>
          <p:txBody>
            <a:bodyPr vert="horz" wrap="square" lIns="0" tIns="10646" rIns="0" bIns="0" rtlCol="0">
              <a:spAutoFit/>
            </a:bodyPr>
            <a:lstStyle/>
            <a:p>
              <a:pPr marL="11206">
                <a:spcBef>
                  <a:spcPts val="84"/>
                </a:spcBef>
              </a:pPr>
              <a:r>
                <a:rPr sz="662" spc="-4" dirty="0">
                  <a:solidFill>
                    <a:srgbClr val="585858"/>
                  </a:solidFill>
                  <a:latin typeface="Calibri"/>
                  <a:cs typeface="Calibri"/>
                </a:rPr>
                <a:t>2</a:t>
              </a:r>
              <a:r>
                <a:rPr sz="662" spc="-9" dirty="0">
                  <a:solidFill>
                    <a:srgbClr val="585858"/>
                  </a:solidFill>
                  <a:latin typeface="Calibri"/>
                  <a:cs typeface="Calibri"/>
                </a:rPr>
                <a:t>0</a:t>
              </a:r>
              <a:r>
                <a:rPr sz="662" spc="-4" dirty="0">
                  <a:solidFill>
                    <a:srgbClr val="585858"/>
                  </a:solidFill>
                  <a:latin typeface="Calibri"/>
                  <a:cs typeface="Calibri"/>
                </a:rPr>
                <a:t>20/</a:t>
              </a:r>
              <a:r>
                <a:rPr sz="662" spc="-9" dirty="0">
                  <a:solidFill>
                    <a:srgbClr val="585858"/>
                  </a:solidFill>
                  <a:latin typeface="Calibri"/>
                  <a:cs typeface="Calibri"/>
                </a:rPr>
                <a:t>2</a:t>
              </a:r>
              <a:r>
                <a:rPr sz="662" spc="-4" dirty="0">
                  <a:solidFill>
                    <a:srgbClr val="585858"/>
                  </a:solidFill>
                  <a:latin typeface="Calibri"/>
                  <a:cs typeface="Calibri"/>
                </a:rPr>
                <a:t>1</a:t>
              </a:r>
              <a:endParaRPr sz="662" dirty="0">
                <a:latin typeface="Calibri"/>
                <a:cs typeface="Calibri"/>
              </a:endParaRPr>
            </a:p>
          </p:txBody>
        </p:sp>
        <p:sp>
          <p:nvSpPr>
            <p:cNvPr id="29" name="object 29"/>
            <p:cNvSpPr txBox="1"/>
            <p:nvPr/>
          </p:nvSpPr>
          <p:spPr>
            <a:xfrm>
              <a:off x="2163631" y="2428294"/>
              <a:ext cx="166712" cy="1467828"/>
            </a:xfrm>
            <a:prstGeom prst="rect">
              <a:avLst/>
            </a:prstGeom>
          </p:spPr>
          <p:txBody>
            <a:bodyPr vert="vert270" wrap="square" lIns="0" tIns="0" rIns="0" bIns="0" rtlCol="0">
              <a:spAutoFit/>
            </a:bodyPr>
            <a:lstStyle/>
            <a:p>
              <a:pPr marL="11206">
                <a:lnSpc>
                  <a:spcPts val="1328"/>
                </a:lnSpc>
              </a:pPr>
              <a:r>
                <a:rPr sz="1279" b="1" spc="9" dirty="0">
                  <a:solidFill>
                    <a:srgbClr val="585858"/>
                  </a:solidFill>
                  <a:latin typeface="Proxima Nova" panose="02000506030000020004" pitchFamily="2" charset="0"/>
                  <a:cs typeface="Calibri"/>
                </a:rPr>
                <a:t>Appropriation</a:t>
              </a:r>
              <a:endParaRPr sz="1279" b="1" dirty="0">
                <a:latin typeface="Proxima Nova" panose="02000506030000020004" pitchFamily="2" charset="0"/>
                <a:cs typeface="Calibri"/>
              </a:endParaRPr>
            </a:p>
          </p:txBody>
        </p:sp>
        <p:sp>
          <p:nvSpPr>
            <p:cNvPr id="30" name="object 30"/>
            <p:cNvSpPr txBox="1"/>
            <p:nvPr/>
          </p:nvSpPr>
          <p:spPr>
            <a:xfrm>
              <a:off x="5370755" y="5186756"/>
              <a:ext cx="1081592" cy="212124"/>
            </a:xfrm>
            <a:prstGeom prst="rect">
              <a:avLst/>
            </a:prstGeom>
          </p:spPr>
          <p:txBody>
            <a:bodyPr vert="horz" wrap="square" lIns="0" tIns="15128" rIns="0" bIns="0" rtlCol="0">
              <a:spAutoFit/>
            </a:bodyPr>
            <a:lstStyle/>
            <a:p>
              <a:pPr marL="11206">
                <a:spcBef>
                  <a:spcPts val="119"/>
                </a:spcBef>
              </a:pPr>
              <a:r>
                <a:rPr sz="1279" b="1" spc="9" dirty="0">
                  <a:solidFill>
                    <a:srgbClr val="585858"/>
                  </a:solidFill>
                  <a:latin typeface="Proxima Nova" panose="02000506030000020004" pitchFamily="2" charset="0"/>
                  <a:cs typeface="Calibri"/>
                </a:rPr>
                <a:t>Fiscal</a:t>
              </a:r>
              <a:r>
                <a:rPr sz="1279" b="1" spc="-66" dirty="0">
                  <a:solidFill>
                    <a:srgbClr val="585858"/>
                  </a:solidFill>
                  <a:latin typeface="Proxima Nova" panose="02000506030000020004" pitchFamily="2" charset="0"/>
                  <a:cs typeface="Calibri"/>
                </a:rPr>
                <a:t> </a:t>
              </a:r>
              <a:r>
                <a:rPr sz="1279" b="1" spc="-13" dirty="0">
                  <a:solidFill>
                    <a:srgbClr val="585858"/>
                  </a:solidFill>
                  <a:latin typeface="Proxima Nova" panose="02000506030000020004" pitchFamily="2" charset="0"/>
                  <a:cs typeface="Calibri"/>
                </a:rPr>
                <a:t>Year</a:t>
              </a:r>
              <a:endParaRPr sz="1279" b="1" dirty="0">
                <a:latin typeface="Proxima Nova" panose="02000506030000020004" pitchFamily="2" charset="0"/>
                <a:cs typeface="Calibri"/>
              </a:endParaRPr>
            </a:p>
          </p:txBody>
        </p:sp>
      </p:grpSp>
      <p:sp>
        <p:nvSpPr>
          <p:cNvPr id="31" name="object 31"/>
          <p:cNvSpPr txBox="1">
            <a:spLocks noGrp="1"/>
          </p:cNvSpPr>
          <p:nvPr>
            <p:ph type="title"/>
          </p:nvPr>
        </p:nvSpPr>
        <p:spPr>
          <a:xfrm>
            <a:off x="63648" y="227877"/>
            <a:ext cx="10181497" cy="508284"/>
          </a:xfrm>
          <a:prstGeom prst="rect">
            <a:avLst/>
          </a:prstGeom>
        </p:spPr>
        <p:txBody>
          <a:bodyPr vert="horz" wrap="square" lIns="0" tIns="15688" rIns="0" bIns="0" rtlCol="0" anchor="ctr">
            <a:spAutoFit/>
          </a:bodyPr>
          <a:lstStyle/>
          <a:p>
            <a:pPr marL="11206">
              <a:lnSpc>
                <a:spcPct val="100000"/>
              </a:lnSpc>
              <a:spcBef>
                <a:spcPts val="124"/>
              </a:spcBef>
            </a:pPr>
            <a:r>
              <a:rPr sz="3200" b="1" spc="9" dirty="0">
                <a:solidFill>
                  <a:schemeClr val="bg1"/>
                </a:solidFill>
                <a:latin typeface="Proxima Nova Black" panose="02000506030000020004" pitchFamily="2" charset="0"/>
                <a:cs typeface="Calibri"/>
              </a:rPr>
              <a:t>Capital Maintenance ‐ </a:t>
            </a:r>
            <a:r>
              <a:rPr sz="3200" b="1" dirty="0">
                <a:solidFill>
                  <a:schemeClr val="bg1"/>
                </a:solidFill>
                <a:latin typeface="Proxima Nova Black" panose="02000506030000020004" pitchFamily="2" charset="0"/>
                <a:cs typeface="Calibri"/>
              </a:rPr>
              <a:t>Historical </a:t>
            </a:r>
            <a:r>
              <a:rPr sz="3200" b="1" spc="9" dirty="0">
                <a:solidFill>
                  <a:schemeClr val="bg1"/>
                </a:solidFill>
                <a:latin typeface="Proxima Nova Black" panose="02000506030000020004" pitchFamily="2" charset="0"/>
                <a:cs typeface="Calibri"/>
              </a:rPr>
              <a:t>Funding</a:t>
            </a:r>
            <a:endParaRPr sz="3200" b="1" dirty="0">
              <a:solidFill>
                <a:schemeClr val="bg1"/>
              </a:solidFill>
              <a:latin typeface="Proxima Nova Black" panose="02000506030000020004" pitchFamily="2" charset="0"/>
              <a:cs typeface="Calibri"/>
            </a:endParaRPr>
          </a:p>
        </p:txBody>
      </p:sp>
      <p:pic>
        <p:nvPicPr>
          <p:cNvPr id="34" name="Picture Placeholder 9" descr="A picture containing large, sitting, blue, umbrella&#10;&#10;Description automatically generated">
            <a:extLst>
              <a:ext uri="{FF2B5EF4-FFF2-40B4-BE49-F238E27FC236}">
                <a16:creationId xmlns:a16="http://schemas.microsoft.com/office/drawing/2014/main" id="{1EB90DB0-6178-4606-91CC-32C954F7AD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599781"/>
            <a:ext cx="12500919" cy="1258219"/>
          </a:xfrm>
          <a:prstGeom prst="rect">
            <a:avLst/>
          </a:prstGeom>
        </p:spPr>
      </p:pic>
      <p:sp>
        <p:nvSpPr>
          <p:cNvPr id="35" name="TextBox 34">
            <a:extLst>
              <a:ext uri="{FF2B5EF4-FFF2-40B4-BE49-F238E27FC236}">
                <a16:creationId xmlns:a16="http://schemas.microsoft.com/office/drawing/2014/main" id="{7F9E8899-A32B-314A-A345-9B7706C2B879}"/>
              </a:ext>
            </a:extLst>
          </p:cNvPr>
          <p:cNvSpPr txBox="1"/>
          <p:nvPr/>
        </p:nvSpPr>
        <p:spPr>
          <a:xfrm>
            <a:off x="90152" y="5870425"/>
            <a:ext cx="12101848" cy="797994"/>
          </a:xfrm>
          <a:prstGeom prst="rect">
            <a:avLst/>
          </a:prstGeom>
          <a:noFill/>
        </p:spPr>
        <p:txBody>
          <a:bodyPr wrap="square" rtlCol="0">
            <a:spAutoFit/>
          </a:bodyPr>
          <a:lstStyle/>
          <a:p>
            <a:pPr algn="ctr"/>
            <a:r>
              <a:rPr lang="en-US" sz="4400" spc="9" dirty="0">
                <a:solidFill>
                  <a:schemeClr val="bg1"/>
                </a:solidFill>
                <a:latin typeface="Proxima Nova Black"/>
                <a:ea typeface="+mj-ea"/>
                <a:cs typeface="+mj-cs"/>
              </a:rPr>
              <a:t>$49.98M over past 4 years</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88ED33-A14F-4D81-9753-F8BF4871C095}"/>
              </a:ext>
            </a:extLst>
          </p:cNvPr>
          <p:cNvSpPr/>
          <p:nvPr/>
        </p:nvSpPr>
        <p:spPr>
          <a:xfrm>
            <a:off x="8705364" y="6194466"/>
            <a:ext cx="1810236" cy="546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Narrow"/>
            </a:endParaRPr>
          </a:p>
        </p:txBody>
      </p:sp>
      <p:pic>
        <p:nvPicPr>
          <p:cNvPr id="9" name="Picture 8">
            <a:extLst>
              <a:ext uri="{FF2B5EF4-FFF2-40B4-BE49-F238E27FC236}">
                <a16:creationId xmlns:a16="http://schemas.microsoft.com/office/drawing/2014/main" id="{9E1CD9EB-DD98-4538-80A9-12A60738E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89" y="1526118"/>
            <a:ext cx="10349324" cy="4998450"/>
          </a:xfrm>
          <a:prstGeom prst="rect">
            <a:avLst/>
          </a:prstGeom>
        </p:spPr>
      </p:pic>
      <p:sp>
        <p:nvSpPr>
          <p:cNvPr id="6" name="Rectangle 5">
            <a:extLst>
              <a:ext uri="{FF2B5EF4-FFF2-40B4-BE49-F238E27FC236}">
                <a16:creationId xmlns:a16="http://schemas.microsoft.com/office/drawing/2014/main" id="{69F37F00-F1FB-F343-B4AC-4B7E9CD1F9DA}"/>
              </a:ext>
            </a:extLst>
          </p:cNvPr>
          <p:cNvSpPr/>
          <p:nvPr/>
        </p:nvSpPr>
        <p:spPr>
          <a:xfrm>
            <a:off x="0" y="1"/>
            <a:ext cx="1159099" cy="6858000"/>
          </a:xfrm>
          <a:prstGeom prst="rect">
            <a:avLst/>
          </a:prstGeom>
          <a:pattFill prst="dkHorz">
            <a:fgClr>
              <a:srgbClr val="00B0F0"/>
            </a:fgClr>
            <a:bgClr>
              <a:srgbClr val="142A4E"/>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6906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443BEC-78D2-5646-98EB-D056853A3A95}"/>
              </a:ext>
            </a:extLst>
          </p:cNvPr>
          <p:cNvPicPr>
            <a:picLocks noChangeAspect="1"/>
          </p:cNvPicPr>
          <p:nvPr/>
        </p:nvPicPr>
        <p:blipFill rotWithShape="1">
          <a:blip r:embed="rId2">
            <a:extLst>
              <a:ext uri="{28A0092B-C50C-407E-A947-70E740481C1C}">
                <a14:useLocalDpi xmlns:a14="http://schemas.microsoft.com/office/drawing/2010/main" val="0"/>
              </a:ext>
            </a:extLst>
          </a:blip>
          <a:srcRect t="17220" r="1798"/>
          <a:stretch/>
        </p:blipFill>
        <p:spPr>
          <a:xfrm>
            <a:off x="-1" y="-1"/>
            <a:ext cx="12192001" cy="6851561"/>
          </a:xfrm>
          <a:prstGeom prst="rect">
            <a:avLst/>
          </a:prstGeom>
        </p:spPr>
      </p:pic>
      <p:sp>
        <p:nvSpPr>
          <p:cNvPr id="5" name="Rectangle 4">
            <a:extLst>
              <a:ext uri="{FF2B5EF4-FFF2-40B4-BE49-F238E27FC236}">
                <a16:creationId xmlns:a16="http://schemas.microsoft.com/office/drawing/2014/main" id="{9729AED3-EECB-CD43-9252-B76A49B811DC}"/>
              </a:ext>
            </a:extLst>
          </p:cNvPr>
          <p:cNvSpPr/>
          <p:nvPr/>
        </p:nvSpPr>
        <p:spPr>
          <a:xfrm>
            <a:off x="713371" y="1120461"/>
            <a:ext cx="5240961" cy="437881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F77ED51-26F8-4EE7-9FE8-77847C84B081}"/>
              </a:ext>
            </a:extLst>
          </p:cNvPr>
          <p:cNvSpPr txBox="1"/>
          <p:nvPr/>
        </p:nvSpPr>
        <p:spPr>
          <a:xfrm>
            <a:off x="822840" y="1509376"/>
            <a:ext cx="5022022" cy="3600986"/>
          </a:xfrm>
          <a:prstGeom prst="rect">
            <a:avLst/>
          </a:prstGeom>
          <a:noFill/>
        </p:spPr>
        <p:txBody>
          <a:bodyPr wrap="square" rtlCol="0">
            <a:spAutoFit/>
          </a:bodyPr>
          <a:lstStyle/>
          <a:p>
            <a:pPr algn="ctr"/>
            <a:r>
              <a:rPr lang="en-US" sz="3200" b="1" spc="9" dirty="0">
                <a:solidFill>
                  <a:srgbClr val="204279"/>
                </a:solidFill>
                <a:latin typeface="Proxima Nova Black" panose="02000506030000020004" pitchFamily="2" charset="0"/>
                <a:ea typeface="+mj-ea"/>
                <a:cs typeface="Calibri"/>
              </a:rPr>
              <a:t>There are two </a:t>
            </a:r>
          </a:p>
          <a:p>
            <a:pPr algn="ctr"/>
            <a:r>
              <a:rPr lang="en-US" sz="3200" b="1" spc="9" dirty="0">
                <a:solidFill>
                  <a:srgbClr val="204279"/>
                </a:solidFill>
                <a:latin typeface="Proxima Nova Black" panose="02000506030000020004" pitchFamily="2" charset="0"/>
                <a:ea typeface="+mj-ea"/>
                <a:cs typeface="Calibri"/>
              </a:rPr>
              <a:t>flagship universities in Tennessee: the University of Tennessee, Knoxville and the </a:t>
            </a:r>
            <a:r>
              <a:rPr lang="en-US" sz="3200" b="1" spc="9" dirty="0">
                <a:solidFill>
                  <a:srgbClr val="00B0F0"/>
                </a:solidFill>
                <a:latin typeface="Proxima Nova Black" panose="02000506030000020004" pitchFamily="2" charset="0"/>
                <a:ea typeface="+mj-ea"/>
                <a:cs typeface="Calibri"/>
              </a:rPr>
              <a:t>University of Memphis</a:t>
            </a:r>
          </a:p>
          <a:p>
            <a:pPr algn="ctr"/>
            <a:r>
              <a:rPr lang="en-US" dirty="0">
                <a:solidFill>
                  <a:srgbClr val="142A4E"/>
                </a:solidFill>
                <a:latin typeface="Proxima Nova" panose="02000506030000020004" pitchFamily="2" charset="0"/>
              </a:rPr>
              <a:t>Consistent with the original charter of the Tennessee Higher Education Commission</a:t>
            </a:r>
          </a:p>
        </p:txBody>
      </p:sp>
    </p:spTree>
    <p:extLst>
      <p:ext uri="{BB962C8B-B14F-4D97-AF65-F5344CB8AC3E}">
        <p14:creationId xmlns:p14="http://schemas.microsoft.com/office/powerpoint/2010/main" val="3317035076"/>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people that are sitting on a bench&#10;&#10;Description automatically generated">
            <a:extLst>
              <a:ext uri="{FF2B5EF4-FFF2-40B4-BE49-F238E27FC236}">
                <a16:creationId xmlns:a16="http://schemas.microsoft.com/office/drawing/2014/main" id="{F1CB8B3E-1C33-3E4A-B90B-58B41816BF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115" t="928" r="9019" b="-928"/>
          <a:stretch/>
        </p:blipFill>
        <p:spPr>
          <a:xfrm>
            <a:off x="-98854" y="0"/>
            <a:ext cx="12290854" cy="6922240"/>
          </a:xfrm>
          <a:prstGeom prst="rect">
            <a:avLst/>
          </a:prstGeom>
        </p:spPr>
      </p:pic>
      <p:sp>
        <p:nvSpPr>
          <p:cNvPr id="2" name="Rectangle 1">
            <a:extLst>
              <a:ext uri="{FF2B5EF4-FFF2-40B4-BE49-F238E27FC236}">
                <a16:creationId xmlns:a16="http://schemas.microsoft.com/office/drawing/2014/main" id="{ACD3237E-F9B1-D24C-95D7-BCD5CEDA6F75}"/>
              </a:ext>
            </a:extLst>
          </p:cNvPr>
          <p:cNvSpPr/>
          <p:nvPr/>
        </p:nvSpPr>
        <p:spPr>
          <a:xfrm>
            <a:off x="-98854" y="4844058"/>
            <a:ext cx="12290854" cy="11400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B2BD7829-24DD-7E46-A6DE-4DC7D033EFC0}"/>
              </a:ext>
            </a:extLst>
          </p:cNvPr>
          <p:cNvSpPr/>
          <p:nvPr/>
        </p:nvSpPr>
        <p:spPr>
          <a:xfrm>
            <a:off x="-98854" y="5060130"/>
            <a:ext cx="12290854" cy="646331"/>
          </a:xfrm>
          <a:prstGeom prst="rect">
            <a:avLst/>
          </a:prstGeom>
        </p:spPr>
        <p:txBody>
          <a:bodyPr wrap="square">
            <a:spAutoFit/>
          </a:bodyPr>
          <a:lstStyle/>
          <a:p>
            <a:pPr algn="ctr"/>
            <a:r>
              <a:rPr lang="en-US" sz="3600" dirty="0">
                <a:solidFill>
                  <a:srgbClr val="204279"/>
                </a:solidFill>
                <a:latin typeface="Proxima Nova Light" panose="02000506030000020004" pitchFamily="2" charset="0"/>
              </a:rPr>
              <a:t>A </a:t>
            </a:r>
            <a:r>
              <a:rPr lang="en-US" sz="3200" dirty="0">
                <a:solidFill>
                  <a:srgbClr val="204279"/>
                </a:solidFill>
                <a:latin typeface="Proxima Nova Light" panose="02000506030000020004" pitchFamily="2" charset="0"/>
              </a:rPr>
              <a:t>Commitment</a:t>
            </a:r>
            <a:r>
              <a:rPr lang="en-US" sz="3600" dirty="0">
                <a:solidFill>
                  <a:srgbClr val="204279"/>
                </a:solidFill>
                <a:latin typeface="Proxima Nova Light" panose="02000506030000020004" pitchFamily="2" charset="0"/>
              </a:rPr>
              <a:t> to Recruiting </a:t>
            </a:r>
            <a:r>
              <a:rPr lang="en-US" sz="3600" b="1" dirty="0">
                <a:solidFill>
                  <a:srgbClr val="204279"/>
                </a:solidFill>
                <a:latin typeface="Proxima Nova Black" panose="02000506030000020004" pitchFamily="2" charset="0"/>
              </a:rPr>
              <a:t>High-Achieving </a:t>
            </a:r>
            <a:r>
              <a:rPr lang="en-US" sz="3600" dirty="0">
                <a:solidFill>
                  <a:srgbClr val="204279"/>
                </a:solidFill>
                <a:latin typeface="Proxima Nova Light" panose="02000506030000020004" pitchFamily="2" charset="0"/>
              </a:rPr>
              <a:t>Students</a:t>
            </a:r>
          </a:p>
        </p:txBody>
      </p:sp>
    </p:spTree>
    <p:extLst>
      <p:ext uri="{BB962C8B-B14F-4D97-AF65-F5344CB8AC3E}">
        <p14:creationId xmlns:p14="http://schemas.microsoft.com/office/powerpoint/2010/main" val="1716966449"/>
      </p:ext>
    </p:extLst>
  </p:cSld>
  <p:clrMapOvr>
    <a:masterClrMapping/>
  </p:clrMapOvr>
  <p:transition spd="slow" advTm="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A29D6B-F4C4-3548-9302-ECBC1E51E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490" t="3627" r="22681" b="14060"/>
          <a:stretch/>
        </p:blipFill>
        <p:spPr>
          <a:xfrm>
            <a:off x="0" y="1444372"/>
            <a:ext cx="6195810" cy="5413628"/>
          </a:xfrm>
          <a:prstGeom prst="rect">
            <a:avLst/>
          </a:prstGeom>
        </p:spPr>
      </p:pic>
      <p:sp>
        <p:nvSpPr>
          <p:cNvPr id="10" name="Rectangle 9">
            <a:extLst>
              <a:ext uri="{FF2B5EF4-FFF2-40B4-BE49-F238E27FC236}">
                <a16:creationId xmlns:a16="http://schemas.microsoft.com/office/drawing/2014/main" id="{1F2129FA-8324-F14B-8B25-C9879CFE7090}"/>
              </a:ext>
            </a:extLst>
          </p:cNvPr>
          <p:cNvSpPr/>
          <p:nvPr/>
        </p:nvSpPr>
        <p:spPr>
          <a:xfrm>
            <a:off x="0" y="0"/>
            <a:ext cx="12192000" cy="1609725"/>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722019-0742-4492-9DDB-D34235CEC235}"/>
              </a:ext>
            </a:extLst>
          </p:cNvPr>
          <p:cNvSpPr>
            <a:spLocks noGrp="1"/>
          </p:cNvSpPr>
          <p:nvPr>
            <p:ph type="title"/>
          </p:nvPr>
        </p:nvSpPr>
        <p:spPr>
          <a:xfrm>
            <a:off x="1826654" y="458422"/>
            <a:ext cx="8538692" cy="692880"/>
          </a:xfrm>
        </p:spPr>
        <p:txBody>
          <a:bodyPr>
            <a:normAutofit fontScale="90000"/>
          </a:bodyPr>
          <a:lstStyle/>
          <a:p>
            <a:r>
              <a:rPr lang="en-US" sz="3200" b="1" spc="9" dirty="0">
                <a:solidFill>
                  <a:schemeClr val="bg1"/>
                </a:solidFill>
                <a:latin typeface="Proxima Nova Black" panose="02000506030000020004" pitchFamily="2" charset="0"/>
                <a:cs typeface="Calibri"/>
              </a:rPr>
              <a:t>Strongest Freshman Classes in our History</a:t>
            </a:r>
          </a:p>
        </p:txBody>
      </p:sp>
      <p:sp>
        <p:nvSpPr>
          <p:cNvPr id="3" name="Content Placeholder 2">
            <a:extLst>
              <a:ext uri="{FF2B5EF4-FFF2-40B4-BE49-F238E27FC236}">
                <a16:creationId xmlns:a16="http://schemas.microsoft.com/office/drawing/2014/main" id="{DDD33579-BFFD-4FBB-B286-9A78BDFD19BF}"/>
              </a:ext>
            </a:extLst>
          </p:cNvPr>
          <p:cNvSpPr>
            <a:spLocks noGrp="1"/>
          </p:cNvSpPr>
          <p:nvPr>
            <p:ph idx="1"/>
          </p:nvPr>
        </p:nvSpPr>
        <p:spPr>
          <a:xfrm>
            <a:off x="6766237" y="2280060"/>
            <a:ext cx="4855335" cy="4119518"/>
          </a:xfrm>
        </p:spPr>
        <p:txBody>
          <a:bodyPr numCol="1">
            <a:normAutofit/>
          </a:bodyPr>
          <a:lstStyle/>
          <a:p>
            <a:pPr>
              <a:lnSpc>
                <a:spcPct val="70000"/>
              </a:lnSpc>
            </a:pPr>
            <a:r>
              <a:rPr lang="en-US" sz="1800" b="1" dirty="0">
                <a:solidFill>
                  <a:srgbClr val="142A4E"/>
                </a:solidFill>
                <a:latin typeface="Proxima Nova" panose="02000506030000020004" pitchFamily="2" charset="0"/>
              </a:rPr>
              <a:t>Average ACT improved over each of the past three years to 22.8</a:t>
            </a:r>
          </a:p>
          <a:p>
            <a:pPr>
              <a:lnSpc>
                <a:spcPct val="70000"/>
              </a:lnSpc>
            </a:pPr>
            <a:r>
              <a:rPr lang="en-US" sz="1800" b="1" dirty="0">
                <a:solidFill>
                  <a:srgbClr val="142A4E"/>
                </a:solidFill>
                <a:latin typeface="Proxima Nova" panose="02000506030000020004" pitchFamily="2" charset="0"/>
              </a:rPr>
              <a:t>Mean GPA improved each of past three years to 3.52</a:t>
            </a:r>
          </a:p>
          <a:p>
            <a:pPr lvl="1">
              <a:lnSpc>
                <a:spcPct val="70000"/>
              </a:lnSpc>
            </a:pPr>
            <a:r>
              <a:rPr lang="en-US" sz="1400" dirty="0">
                <a:solidFill>
                  <a:srgbClr val="142A4E"/>
                </a:solidFill>
                <a:latin typeface="Proxima Nova" panose="02000506030000020004" pitchFamily="2" charset="0"/>
              </a:rPr>
              <a:t>Best predictor of retention and graduation</a:t>
            </a:r>
          </a:p>
          <a:p>
            <a:pPr>
              <a:lnSpc>
                <a:spcPct val="70000"/>
              </a:lnSpc>
            </a:pPr>
            <a:r>
              <a:rPr lang="en-US" sz="1800" b="1" dirty="0">
                <a:solidFill>
                  <a:srgbClr val="142A4E"/>
                </a:solidFill>
                <a:latin typeface="Proxima Nova" panose="02000506030000020004" pitchFamily="2" charset="0"/>
              </a:rPr>
              <a:t>One out of four of last year’s class was admitted to the Honors College</a:t>
            </a:r>
          </a:p>
          <a:p>
            <a:pPr>
              <a:lnSpc>
                <a:spcPct val="70000"/>
              </a:lnSpc>
            </a:pPr>
            <a:r>
              <a:rPr lang="en-US" sz="1800" b="1" dirty="0">
                <a:solidFill>
                  <a:srgbClr val="142A4E"/>
                </a:solidFill>
                <a:latin typeface="Proxima Nova" panose="02000506030000020004" pitchFamily="2" charset="0"/>
              </a:rPr>
              <a:t>No internal financial pressure to increase class size</a:t>
            </a:r>
          </a:p>
          <a:p>
            <a:pPr lvl="1">
              <a:lnSpc>
                <a:spcPct val="70000"/>
              </a:lnSpc>
            </a:pPr>
            <a:r>
              <a:rPr lang="en-US" sz="1400" dirty="0">
                <a:solidFill>
                  <a:srgbClr val="142A4E"/>
                </a:solidFill>
                <a:latin typeface="Proxima Nova" panose="02000506030000020004" pitchFamily="2" charset="0"/>
              </a:rPr>
              <a:t>Provides unique opportunity to increase selectivity</a:t>
            </a:r>
          </a:p>
          <a:p>
            <a:pPr lvl="1">
              <a:lnSpc>
                <a:spcPct val="70000"/>
              </a:lnSpc>
            </a:pPr>
            <a:r>
              <a:rPr lang="en-US" sz="1400" dirty="0">
                <a:solidFill>
                  <a:srgbClr val="142A4E"/>
                </a:solidFill>
                <a:latin typeface="Proxima Nova" panose="02000506030000020004" pitchFamily="2" charset="0"/>
              </a:rPr>
              <a:t>Will always maintain access and affordability</a:t>
            </a:r>
          </a:p>
          <a:p>
            <a:pPr>
              <a:lnSpc>
                <a:spcPct val="70000"/>
              </a:lnSpc>
            </a:pPr>
            <a:r>
              <a:rPr lang="en-US" sz="1800" b="1" dirty="0">
                <a:solidFill>
                  <a:srgbClr val="142A4E"/>
                </a:solidFill>
                <a:latin typeface="Proxima Nova" panose="02000506030000020004" pitchFamily="2" charset="0"/>
              </a:rPr>
              <a:t>Consistently improving national programmatic rankings each year</a:t>
            </a:r>
          </a:p>
        </p:txBody>
      </p:sp>
      <p:pic>
        <p:nvPicPr>
          <p:cNvPr id="11" name="Picture Placeholder 9" descr="A picture containing large, sitting, blue, umbrella&#10;&#10;Description automatically generated">
            <a:extLst>
              <a:ext uri="{FF2B5EF4-FFF2-40B4-BE49-F238E27FC236}">
                <a16:creationId xmlns:a16="http://schemas.microsoft.com/office/drawing/2014/main" id="{0C6CF81A-C7EB-6046-8EE2-008510AFD8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5810" y="6293119"/>
            <a:ext cx="5996190" cy="603517"/>
          </a:xfrm>
          <a:prstGeom prst="rect">
            <a:avLst/>
          </a:prstGeom>
        </p:spPr>
      </p:pic>
    </p:spTree>
    <p:extLst>
      <p:ext uri="{BB962C8B-B14F-4D97-AF65-F5344CB8AC3E}">
        <p14:creationId xmlns:p14="http://schemas.microsoft.com/office/powerpoint/2010/main" val="4564331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7FA23-C47D-4771-8EE9-ED3527554BEC}"/>
              </a:ext>
            </a:extLst>
          </p:cNvPr>
          <p:cNvSpPr>
            <a:spLocks noGrp="1"/>
          </p:cNvSpPr>
          <p:nvPr>
            <p:ph idx="1"/>
          </p:nvPr>
        </p:nvSpPr>
        <p:spPr>
          <a:xfrm>
            <a:off x="838200" y="3833003"/>
            <a:ext cx="10515600" cy="1872913"/>
          </a:xfrm>
        </p:spPr>
        <p:txBody>
          <a:bodyPr/>
          <a:lstStyle/>
          <a:p>
            <a:pPr marL="0" indent="0" algn="ctr">
              <a:buNone/>
            </a:pPr>
            <a:r>
              <a:rPr lang="en-US" sz="2400" dirty="0"/>
              <a:t>December 4, 2019</a:t>
            </a:r>
          </a:p>
          <a:p>
            <a:pPr marL="0" indent="0" algn="ctr">
              <a:buNone/>
            </a:pPr>
            <a:r>
              <a:rPr lang="en-US" sz="2400" dirty="0"/>
              <a:t>Vice-Chair Carol Roberts</a:t>
            </a:r>
          </a:p>
        </p:txBody>
      </p:sp>
      <p:sp>
        <p:nvSpPr>
          <p:cNvPr id="3" name="Title 2">
            <a:extLst>
              <a:ext uri="{FF2B5EF4-FFF2-40B4-BE49-F238E27FC236}">
                <a16:creationId xmlns:a16="http://schemas.microsoft.com/office/drawing/2014/main" id="{9F4735F1-8D4A-4D6E-8402-D0BED356EC82}"/>
              </a:ext>
            </a:extLst>
          </p:cNvPr>
          <p:cNvSpPr>
            <a:spLocks noGrp="1"/>
          </p:cNvSpPr>
          <p:nvPr>
            <p:ph type="title"/>
          </p:nvPr>
        </p:nvSpPr>
        <p:spPr>
          <a:xfrm>
            <a:off x="1047924" y="2507440"/>
            <a:ext cx="10515600" cy="1325563"/>
          </a:xfrm>
        </p:spPr>
        <p:txBody>
          <a:bodyPr/>
          <a:lstStyle/>
          <a:p>
            <a:pPr algn="ctr"/>
            <a:r>
              <a:rPr lang="en-US" sz="6000" dirty="0"/>
              <a:t>Approval of Minutes</a:t>
            </a:r>
          </a:p>
        </p:txBody>
      </p:sp>
    </p:spTree>
    <p:extLst>
      <p:ext uri="{BB962C8B-B14F-4D97-AF65-F5344CB8AC3E}">
        <p14:creationId xmlns:p14="http://schemas.microsoft.com/office/powerpoint/2010/main" val="2436455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2F0B4-0CF4-C04B-B4FA-10B9A4DA36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0" t="3314" r="470" b="10378"/>
          <a:stretch/>
        </p:blipFill>
        <p:spPr>
          <a:xfrm>
            <a:off x="1" y="-92675"/>
            <a:ext cx="12192000" cy="7043351"/>
          </a:xfrm>
          <a:prstGeom prst="rect">
            <a:avLst/>
          </a:prstGeom>
        </p:spPr>
      </p:pic>
      <p:sp>
        <p:nvSpPr>
          <p:cNvPr id="8" name="Rectangle 7">
            <a:extLst>
              <a:ext uri="{FF2B5EF4-FFF2-40B4-BE49-F238E27FC236}">
                <a16:creationId xmlns:a16="http://schemas.microsoft.com/office/drawing/2014/main" id="{E3737730-4B41-FE46-8C20-B0D08AEABFD0}"/>
              </a:ext>
            </a:extLst>
          </p:cNvPr>
          <p:cNvSpPr/>
          <p:nvPr/>
        </p:nvSpPr>
        <p:spPr>
          <a:xfrm>
            <a:off x="3732834" y="774252"/>
            <a:ext cx="10751967" cy="2062103"/>
          </a:xfrm>
          <a:prstGeom prst="rect">
            <a:avLst/>
          </a:prstGeom>
        </p:spPr>
        <p:txBody>
          <a:bodyPr wrap="square">
            <a:spAutoFit/>
          </a:bodyPr>
          <a:lstStyle/>
          <a:p>
            <a:r>
              <a:rPr lang="en-US" sz="4400" b="1" dirty="0">
                <a:solidFill>
                  <a:schemeClr val="bg1"/>
                </a:solidFill>
                <a:latin typeface="Proxima Nova Black" panose="02000506030000020004" pitchFamily="2" charset="0"/>
              </a:rPr>
              <a:t>First time ranked in top tier </a:t>
            </a:r>
          </a:p>
          <a:p>
            <a:r>
              <a:rPr lang="en-US" sz="4400" b="1" dirty="0">
                <a:solidFill>
                  <a:schemeClr val="bg1"/>
                </a:solidFill>
                <a:latin typeface="Proxima Nova Black" panose="02000506030000020004" pitchFamily="2" charset="0"/>
              </a:rPr>
              <a:t>of public universities by </a:t>
            </a:r>
          </a:p>
          <a:p>
            <a:r>
              <a:rPr lang="en-US" sz="3600" i="1" dirty="0">
                <a:solidFill>
                  <a:schemeClr val="bg1"/>
                </a:solidFill>
                <a:latin typeface="Proxima Nova" panose="02000506030000020004" pitchFamily="2" charset="0"/>
              </a:rPr>
              <a:t>U.S. News &amp; World Report</a:t>
            </a:r>
          </a:p>
        </p:txBody>
      </p:sp>
    </p:spTree>
    <p:extLst>
      <p:ext uri="{BB962C8B-B14F-4D97-AF65-F5344CB8AC3E}">
        <p14:creationId xmlns:p14="http://schemas.microsoft.com/office/powerpoint/2010/main" val="2149538975"/>
      </p:ext>
    </p:extLst>
  </p:cSld>
  <p:clrMapOvr>
    <a:masterClrMapping/>
  </p:clrMapOvr>
  <p:transition spd="slow" advTm="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ppt_x"/>
                                          </p:val>
                                        </p:tav>
                                        <p:tav tm="100000">
                                          <p:val>
                                            <p:strVal val="#ppt_x"/>
                                          </p:val>
                                        </p:tav>
                                      </p:tavLst>
                                    </p:anim>
                                    <p:anim calcmode="lin" valueType="num">
                                      <p:cBhvr additive="base">
                                        <p:cTn id="12"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8">
            <a:extLst>
              <a:ext uri="{FF2B5EF4-FFF2-40B4-BE49-F238E27FC236}">
                <a16:creationId xmlns:a16="http://schemas.microsoft.com/office/drawing/2014/main" id="{9956FE84-8CFE-8649-89A7-FDE03354E0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20"/>
          <a:stretch/>
        </p:blipFill>
        <p:spPr>
          <a:xfrm>
            <a:off x="-154460" y="0"/>
            <a:ext cx="12346460" cy="6864824"/>
          </a:xfrm>
          <a:prstGeom prst="rect">
            <a:avLst/>
          </a:prstGeom>
        </p:spPr>
      </p:pic>
      <p:sp>
        <p:nvSpPr>
          <p:cNvPr id="7" name="Oval 6">
            <a:extLst>
              <a:ext uri="{FF2B5EF4-FFF2-40B4-BE49-F238E27FC236}">
                <a16:creationId xmlns:a16="http://schemas.microsoft.com/office/drawing/2014/main" id="{B5BFAC17-4B22-4936-B828-48D8A617340B}"/>
              </a:ext>
            </a:extLst>
          </p:cNvPr>
          <p:cNvSpPr/>
          <p:nvPr/>
        </p:nvSpPr>
        <p:spPr>
          <a:xfrm>
            <a:off x="395785" y="4490264"/>
            <a:ext cx="1990281" cy="20827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0"/>
              </a:lnSpc>
            </a:pPr>
            <a:r>
              <a:rPr lang="en-US" b="1" dirty="0">
                <a:solidFill>
                  <a:srgbClr val="204279"/>
                </a:solidFill>
                <a:latin typeface="Proxima Nova Black" panose="02000506030000020004" pitchFamily="2" charset="0"/>
              </a:rPr>
              <a:t>79 Programs Ranked</a:t>
            </a:r>
          </a:p>
          <a:p>
            <a:pPr algn="ctr"/>
            <a:r>
              <a:rPr lang="en-US" sz="1200" dirty="0">
                <a:latin typeface="Proxima Nova" panose="02000506030000020004" pitchFamily="2" charset="0"/>
              </a:rPr>
              <a:t>by </a:t>
            </a:r>
            <a:r>
              <a:rPr lang="en-US" sz="1200" i="1" dirty="0">
                <a:latin typeface="Proxima Nova" panose="02000506030000020004" pitchFamily="2" charset="0"/>
              </a:rPr>
              <a:t>U.S. News &amp; World Report </a:t>
            </a:r>
            <a:r>
              <a:rPr lang="en-US" sz="1200" dirty="0">
                <a:latin typeface="Proxima Nova" panose="02000506030000020004" pitchFamily="2" charset="0"/>
              </a:rPr>
              <a:t>and online sites</a:t>
            </a:r>
          </a:p>
        </p:txBody>
      </p:sp>
      <p:sp>
        <p:nvSpPr>
          <p:cNvPr id="8" name="Oval 7">
            <a:extLst>
              <a:ext uri="{FF2B5EF4-FFF2-40B4-BE49-F238E27FC236}">
                <a16:creationId xmlns:a16="http://schemas.microsoft.com/office/drawing/2014/main" id="{0C5E33BF-2F33-4912-AD33-A7458A4F5F03}"/>
              </a:ext>
            </a:extLst>
          </p:cNvPr>
          <p:cNvSpPr/>
          <p:nvPr/>
        </p:nvSpPr>
        <p:spPr>
          <a:xfrm>
            <a:off x="2712121" y="4490264"/>
            <a:ext cx="1990281" cy="20827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0"/>
              </a:lnSpc>
            </a:pPr>
            <a:r>
              <a:rPr lang="en-US" b="1" dirty="0">
                <a:solidFill>
                  <a:srgbClr val="204279"/>
                </a:solidFill>
                <a:latin typeface="Proxima Nova Black" panose="02000506030000020004" pitchFamily="2" charset="0"/>
              </a:rPr>
              <a:t>5 Programs Ranked #1</a:t>
            </a:r>
          </a:p>
          <a:p>
            <a:pPr algn="ctr"/>
            <a:r>
              <a:rPr lang="en-US" sz="1200" dirty="0">
                <a:latin typeface="Proxima Nova" panose="02000506030000020004" pitchFamily="2" charset="0"/>
              </a:rPr>
              <a:t>by online sites</a:t>
            </a:r>
          </a:p>
        </p:txBody>
      </p:sp>
      <p:sp>
        <p:nvSpPr>
          <p:cNvPr id="9" name="Oval 8">
            <a:extLst>
              <a:ext uri="{FF2B5EF4-FFF2-40B4-BE49-F238E27FC236}">
                <a16:creationId xmlns:a16="http://schemas.microsoft.com/office/drawing/2014/main" id="{5D2BB82E-3D53-4E66-8515-816E1CC25B95}"/>
              </a:ext>
            </a:extLst>
          </p:cNvPr>
          <p:cNvSpPr/>
          <p:nvPr/>
        </p:nvSpPr>
        <p:spPr>
          <a:xfrm>
            <a:off x="5028457" y="4490264"/>
            <a:ext cx="1990281" cy="20827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0"/>
              </a:lnSpc>
            </a:pPr>
            <a:r>
              <a:rPr lang="en-US" b="1" dirty="0">
                <a:solidFill>
                  <a:srgbClr val="204279"/>
                </a:solidFill>
                <a:latin typeface="Proxima Nova Black" panose="02000506030000020004" pitchFamily="2" charset="0"/>
              </a:rPr>
              <a:t>23 Programs Ranked </a:t>
            </a:r>
          </a:p>
          <a:p>
            <a:pPr algn="ctr">
              <a:lnSpc>
                <a:spcPts val="1660"/>
              </a:lnSpc>
            </a:pPr>
            <a:r>
              <a:rPr lang="en-US" b="1" dirty="0">
                <a:solidFill>
                  <a:srgbClr val="204279"/>
                </a:solidFill>
                <a:latin typeface="Proxima Nova Black" panose="02000506030000020004" pitchFamily="2" charset="0"/>
              </a:rPr>
              <a:t>Top 5</a:t>
            </a:r>
          </a:p>
          <a:p>
            <a:pPr algn="ctr"/>
            <a:r>
              <a:rPr lang="en-US" sz="1200" dirty="0">
                <a:latin typeface="Proxima Nova" panose="02000506030000020004" pitchFamily="2" charset="0"/>
              </a:rPr>
              <a:t>by online sites</a:t>
            </a:r>
          </a:p>
        </p:txBody>
      </p:sp>
      <p:sp>
        <p:nvSpPr>
          <p:cNvPr id="10" name="Oval 9">
            <a:extLst>
              <a:ext uri="{FF2B5EF4-FFF2-40B4-BE49-F238E27FC236}">
                <a16:creationId xmlns:a16="http://schemas.microsoft.com/office/drawing/2014/main" id="{2A1F5E51-969B-4044-BE26-20BFA262A982}"/>
              </a:ext>
            </a:extLst>
          </p:cNvPr>
          <p:cNvSpPr/>
          <p:nvPr/>
        </p:nvSpPr>
        <p:spPr>
          <a:xfrm>
            <a:off x="7344793" y="4490264"/>
            <a:ext cx="1990281" cy="20827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0"/>
              </a:lnSpc>
            </a:pPr>
            <a:r>
              <a:rPr lang="en-US" b="1" dirty="0">
                <a:solidFill>
                  <a:srgbClr val="204279"/>
                </a:solidFill>
                <a:latin typeface="Proxima Nova Black" panose="02000506030000020004" pitchFamily="2" charset="0"/>
              </a:rPr>
              <a:t>36 Programs Ranked </a:t>
            </a:r>
          </a:p>
          <a:p>
            <a:pPr algn="ctr">
              <a:lnSpc>
                <a:spcPts val="1660"/>
              </a:lnSpc>
            </a:pPr>
            <a:r>
              <a:rPr lang="en-US" b="1" dirty="0">
                <a:solidFill>
                  <a:srgbClr val="204279"/>
                </a:solidFill>
                <a:latin typeface="Proxima Nova Black" panose="02000506030000020004" pitchFamily="2" charset="0"/>
              </a:rPr>
              <a:t>Top 10</a:t>
            </a:r>
          </a:p>
          <a:p>
            <a:pPr algn="ctr"/>
            <a:r>
              <a:rPr lang="en-US" sz="1200" dirty="0">
                <a:latin typeface="Proxima Nova" panose="02000506030000020004" pitchFamily="2" charset="0"/>
              </a:rPr>
              <a:t>by online sites</a:t>
            </a:r>
          </a:p>
        </p:txBody>
      </p:sp>
      <p:sp>
        <p:nvSpPr>
          <p:cNvPr id="11" name="Oval 10">
            <a:extLst>
              <a:ext uri="{FF2B5EF4-FFF2-40B4-BE49-F238E27FC236}">
                <a16:creationId xmlns:a16="http://schemas.microsoft.com/office/drawing/2014/main" id="{7203D428-2017-4527-AF4F-3C480759C547}"/>
              </a:ext>
            </a:extLst>
          </p:cNvPr>
          <p:cNvSpPr/>
          <p:nvPr/>
        </p:nvSpPr>
        <p:spPr>
          <a:xfrm>
            <a:off x="9661129" y="4490264"/>
            <a:ext cx="1990281" cy="20827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0"/>
              </a:lnSpc>
            </a:pPr>
            <a:r>
              <a:rPr lang="en-US" b="1" dirty="0">
                <a:solidFill>
                  <a:srgbClr val="204279"/>
                </a:solidFill>
                <a:latin typeface="Proxima Nova Black" panose="02000506030000020004" pitchFamily="2" charset="0"/>
              </a:rPr>
              <a:t>60 Programs Ranked </a:t>
            </a:r>
          </a:p>
          <a:p>
            <a:pPr algn="ctr">
              <a:lnSpc>
                <a:spcPts val="1660"/>
              </a:lnSpc>
            </a:pPr>
            <a:r>
              <a:rPr lang="en-US" b="1" dirty="0">
                <a:solidFill>
                  <a:srgbClr val="204279"/>
                </a:solidFill>
                <a:latin typeface="Proxima Nova Black" panose="02000506030000020004" pitchFamily="2" charset="0"/>
              </a:rPr>
              <a:t>Top 25</a:t>
            </a:r>
          </a:p>
          <a:p>
            <a:pPr algn="ctr"/>
            <a:r>
              <a:rPr lang="en-US" sz="1200" dirty="0">
                <a:latin typeface="Proxima Nova" panose="02000506030000020004" pitchFamily="2" charset="0"/>
              </a:rPr>
              <a:t> by </a:t>
            </a:r>
            <a:r>
              <a:rPr lang="en-US" sz="1200" i="1" dirty="0">
                <a:latin typeface="Proxima Nova" panose="02000506030000020004" pitchFamily="2" charset="0"/>
              </a:rPr>
              <a:t>U.S. News &amp; World Report </a:t>
            </a:r>
            <a:r>
              <a:rPr lang="en-US" sz="1200" dirty="0">
                <a:latin typeface="Proxima Nova" panose="02000506030000020004" pitchFamily="2" charset="0"/>
              </a:rPr>
              <a:t>and online sites</a:t>
            </a:r>
          </a:p>
          <a:p>
            <a:pPr algn="ctr"/>
            <a:endParaRPr lang="en-US" sz="1200" dirty="0"/>
          </a:p>
        </p:txBody>
      </p:sp>
      <p:sp>
        <p:nvSpPr>
          <p:cNvPr id="3" name="Rectangle 2">
            <a:extLst>
              <a:ext uri="{FF2B5EF4-FFF2-40B4-BE49-F238E27FC236}">
                <a16:creationId xmlns:a16="http://schemas.microsoft.com/office/drawing/2014/main" id="{2701FFA1-D000-D742-83A5-FB4FFD16AD35}"/>
              </a:ext>
            </a:extLst>
          </p:cNvPr>
          <p:cNvSpPr/>
          <p:nvPr/>
        </p:nvSpPr>
        <p:spPr>
          <a:xfrm>
            <a:off x="2316336" y="3429000"/>
            <a:ext cx="7788864" cy="769441"/>
          </a:xfrm>
          <a:prstGeom prst="rect">
            <a:avLst/>
          </a:prstGeom>
        </p:spPr>
        <p:txBody>
          <a:bodyPr wrap="none">
            <a:spAutoFit/>
          </a:bodyPr>
          <a:lstStyle/>
          <a:p>
            <a:pPr algn="ctr"/>
            <a:r>
              <a:rPr lang="en-US" sz="4400" spc="9" dirty="0">
                <a:solidFill>
                  <a:schemeClr val="bg1"/>
                </a:solidFill>
                <a:latin typeface="Proxima Nova Black"/>
                <a:ea typeface="+mj-ea"/>
                <a:cs typeface="+mj-cs"/>
              </a:rPr>
              <a:t>Nationally Ranked Programs</a:t>
            </a:r>
          </a:p>
        </p:txBody>
      </p:sp>
    </p:spTree>
    <p:extLst>
      <p:ext uri="{BB962C8B-B14F-4D97-AF65-F5344CB8AC3E}">
        <p14:creationId xmlns:p14="http://schemas.microsoft.com/office/powerpoint/2010/main" val="4086318081"/>
      </p:ext>
    </p:extLst>
  </p:cSld>
  <p:clrMapOvr>
    <a:masterClrMapping/>
  </p:clrMapOvr>
  <p:transition spd="med" advTm="4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ppt_x"/>
                                          </p:val>
                                        </p:tav>
                                        <p:tav tm="100000">
                                          <p:val>
                                            <p:strVal val="#ppt_x"/>
                                          </p:val>
                                        </p:tav>
                                      </p:tavLst>
                                    </p:anim>
                                    <p:anim calcmode="lin" valueType="num">
                                      <p:cBhvr additive="base">
                                        <p:cTn id="23" dur="10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ppt_x"/>
                                          </p:val>
                                        </p:tav>
                                        <p:tav tm="100000">
                                          <p:val>
                                            <p:strVal val="#ppt_x"/>
                                          </p:val>
                                        </p:tav>
                                      </p:tavLst>
                                    </p:anim>
                                    <p:anim calcmode="lin" valueType="num">
                                      <p:cBhvr additive="base">
                                        <p:cTn id="2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people posing for the camera&#10;&#10;Description automatically generated">
            <a:extLst>
              <a:ext uri="{FF2B5EF4-FFF2-40B4-BE49-F238E27FC236}">
                <a16:creationId xmlns:a16="http://schemas.microsoft.com/office/drawing/2014/main" id="{F166221F-B2BB-A648-8A61-3D1CC36512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8875D19-01D1-BE48-BF5D-DD387121452A}"/>
              </a:ext>
            </a:extLst>
          </p:cNvPr>
          <p:cNvSpPr/>
          <p:nvPr/>
        </p:nvSpPr>
        <p:spPr>
          <a:xfrm>
            <a:off x="5640947" y="4887781"/>
            <a:ext cx="6551054" cy="1609725"/>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10C41EC-D358-C246-A90C-9358428E4D0C}"/>
              </a:ext>
            </a:extLst>
          </p:cNvPr>
          <p:cNvSpPr/>
          <p:nvPr/>
        </p:nvSpPr>
        <p:spPr>
          <a:xfrm>
            <a:off x="5640946" y="4976567"/>
            <a:ext cx="6551054" cy="1323439"/>
          </a:xfrm>
          <a:prstGeom prst="rect">
            <a:avLst/>
          </a:prstGeom>
        </p:spPr>
        <p:txBody>
          <a:bodyPr wrap="square">
            <a:spAutoFit/>
          </a:bodyPr>
          <a:lstStyle/>
          <a:p>
            <a:pPr algn="ctr"/>
            <a:r>
              <a:rPr lang="en-US" sz="4000" b="1" dirty="0">
                <a:solidFill>
                  <a:schemeClr val="bg1"/>
                </a:solidFill>
                <a:latin typeface="Proxima Nova Black" panose="02000506030000020004" pitchFamily="2" charset="0"/>
              </a:rPr>
              <a:t>Advancements in </a:t>
            </a:r>
            <a:r>
              <a:rPr lang="en-US" sz="4000" b="1" dirty="0">
                <a:solidFill>
                  <a:srgbClr val="00B0F0"/>
                </a:solidFill>
                <a:latin typeface="Proxima Nova Black" panose="02000506030000020004" pitchFamily="2" charset="0"/>
              </a:rPr>
              <a:t>12 </a:t>
            </a:r>
          </a:p>
          <a:p>
            <a:pPr algn="ctr"/>
            <a:r>
              <a:rPr lang="en-US" sz="4000" b="1" dirty="0">
                <a:solidFill>
                  <a:schemeClr val="bg1"/>
                </a:solidFill>
                <a:latin typeface="Proxima Nova Black" panose="02000506030000020004" pitchFamily="2" charset="0"/>
              </a:rPr>
              <a:t>Program Rankings</a:t>
            </a:r>
          </a:p>
        </p:txBody>
      </p:sp>
    </p:spTree>
    <p:extLst>
      <p:ext uri="{BB962C8B-B14F-4D97-AF65-F5344CB8AC3E}">
        <p14:creationId xmlns:p14="http://schemas.microsoft.com/office/powerpoint/2010/main" val="667327982"/>
      </p:ext>
    </p:extLst>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room&#10;&#10;Description automatically generated">
            <a:extLst>
              <a:ext uri="{FF2B5EF4-FFF2-40B4-BE49-F238E27FC236}">
                <a16:creationId xmlns:a16="http://schemas.microsoft.com/office/drawing/2014/main" id="{A437C75F-7986-3F4C-8E98-3C430E71FE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1"/>
          <a:stretch/>
        </p:blipFill>
        <p:spPr>
          <a:xfrm>
            <a:off x="-55000" y="0"/>
            <a:ext cx="12924079" cy="5153389"/>
          </a:xfrm>
          <a:prstGeom prst="rect">
            <a:avLst/>
          </a:prstGeom>
        </p:spPr>
      </p:pic>
      <p:pic>
        <p:nvPicPr>
          <p:cNvPr id="5" name="Picture Placeholder 9" descr="A picture containing large, sitting, blue, umbrella&#10;&#10;Description automatically generated">
            <a:extLst>
              <a:ext uri="{FF2B5EF4-FFF2-40B4-BE49-F238E27FC236}">
                <a16:creationId xmlns:a16="http://schemas.microsoft.com/office/drawing/2014/main" id="{490D3E0B-C744-4A48-8376-7DADE0CF71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070899"/>
            <a:ext cx="12947468" cy="1594022"/>
          </a:xfrm>
          <a:prstGeom prst="rect">
            <a:avLst/>
          </a:prstGeom>
        </p:spPr>
      </p:pic>
      <p:sp>
        <p:nvSpPr>
          <p:cNvPr id="6" name="Rectangle 5">
            <a:extLst>
              <a:ext uri="{FF2B5EF4-FFF2-40B4-BE49-F238E27FC236}">
                <a16:creationId xmlns:a16="http://schemas.microsoft.com/office/drawing/2014/main" id="{1BD524F0-A766-8A41-9EEC-9550E76DE5D7}"/>
              </a:ext>
            </a:extLst>
          </p:cNvPr>
          <p:cNvSpPr/>
          <p:nvPr/>
        </p:nvSpPr>
        <p:spPr>
          <a:xfrm>
            <a:off x="1" y="6582431"/>
            <a:ext cx="12947460" cy="27557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1C09E7-2533-D749-B267-62D17C9B3C70}"/>
              </a:ext>
            </a:extLst>
          </p:cNvPr>
          <p:cNvSpPr/>
          <p:nvPr/>
        </p:nvSpPr>
        <p:spPr>
          <a:xfrm>
            <a:off x="0" y="5274896"/>
            <a:ext cx="12672811" cy="1015663"/>
          </a:xfrm>
          <a:prstGeom prst="rect">
            <a:avLst/>
          </a:prstGeom>
        </p:spPr>
        <p:txBody>
          <a:bodyPr wrap="square">
            <a:spAutoFit/>
          </a:bodyPr>
          <a:lstStyle/>
          <a:p>
            <a:pPr algn="ctr"/>
            <a:r>
              <a:rPr lang="en-US" sz="6000" b="1" dirty="0">
                <a:solidFill>
                  <a:schemeClr val="bg1"/>
                </a:solidFill>
                <a:latin typeface="Proxima Nova Black" panose="02000506030000020004" pitchFamily="2" charset="0"/>
              </a:rPr>
              <a:t>Ranked in </a:t>
            </a:r>
            <a:r>
              <a:rPr lang="en-US" sz="6000" b="1" dirty="0">
                <a:solidFill>
                  <a:srgbClr val="00B0F0"/>
                </a:solidFill>
                <a:latin typeface="Proxima Nova Black" panose="02000506030000020004" pitchFamily="2" charset="0"/>
              </a:rPr>
              <a:t>9</a:t>
            </a:r>
            <a:r>
              <a:rPr lang="en-US" sz="6000" b="1" dirty="0">
                <a:solidFill>
                  <a:schemeClr val="bg1"/>
                </a:solidFill>
                <a:latin typeface="Proxima Nova Black" panose="02000506030000020004" pitchFamily="2" charset="0"/>
              </a:rPr>
              <a:t> New Categories</a:t>
            </a:r>
          </a:p>
        </p:txBody>
      </p:sp>
    </p:spTree>
    <p:extLst>
      <p:ext uri="{BB962C8B-B14F-4D97-AF65-F5344CB8AC3E}">
        <p14:creationId xmlns:p14="http://schemas.microsoft.com/office/powerpoint/2010/main" val="1201867480"/>
      </p:ext>
    </p:extLst>
  </p:cSld>
  <p:clrMapOvr>
    <a:masterClrMapping/>
  </p:clrMapOvr>
  <mc:AlternateContent xmlns:mc="http://schemas.openxmlformats.org/markup-compatibility/2006" xmlns:p14="http://schemas.microsoft.com/office/powerpoint/2010/main">
    <mc:Choice Requires="p14">
      <p:transition spd="slow" p14:dur="1250" advTm="4000">
        <p14:flip dir="r"/>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79995F-6411-8545-B5B4-E4576DEC7871}"/>
              </a:ext>
            </a:extLst>
          </p:cNvPr>
          <p:cNvSpPr/>
          <p:nvPr/>
        </p:nvSpPr>
        <p:spPr>
          <a:xfrm>
            <a:off x="0" y="0"/>
            <a:ext cx="12192000" cy="1609725"/>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AAA64537-F065-584E-A1EB-51E8B038D3D2}"/>
              </a:ext>
            </a:extLst>
          </p:cNvPr>
          <p:cNvGrpSpPr/>
          <p:nvPr/>
        </p:nvGrpSpPr>
        <p:grpSpPr>
          <a:xfrm>
            <a:off x="6612735" y="3966579"/>
            <a:ext cx="4968949" cy="2541186"/>
            <a:chOff x="5007828" y="3473777"/>
            <a:chExt cx="4968949" cy="2541186"/>
          </a:xfrm>
        </p:grpSpPr>
        <p:pic>
          <p:nvPicPr>
            <p:cNvPr id="4" name="Picture Placeholder 6">
              <a:extLst>
                <a:ext uri="{FF2B5EF4-FFF2-40B4-BE49-F238E27FC236}">
                  <a16:creationId xmlns:a16="http://schemas.microsoft.com/office/drawing/2014/main" id="{16210086-3D72-4B68-9F43-865C313FED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81" r="46949" b="48730"/>
            <a:stretch/>
          </p:blipFill>
          <p:spPr>
            <a:xfrm>
              <a:off x="5007828" y="3473777"/>
              <a:ext cx="4373525" cy="2541186"/>
            </a:xfrm>
            <a:prstGeom prst="rect">
              <a:avLst/>
            </a:prstGeom>
            <a:solidFill>
              <a:srgbClr val="00B0F0"/>
            </a:solidFill>
          </p:spPr>
        </p:pic>
        <p:sp>
          <p:nvSpPr>
            <p:cNvPr id="3" name="Rectangle 2">
              <a:extLst>
                <a:ext uri="{FF2B5EF4-FFF2-40B4-BE49-F238E27FC236}">
                  <a16:creationId xmlns:a16="http://schemas.microsoft.com/office/drawing/2014/main" id="{00D03A9A-5901-4556-9781-CAB6F3D5CF83}"/>
                </a:ext>
              </a:extLst>
            </p:cNvPr>
            <p:cNvSpPr/>
            <p:nvPr/>
          </p:nvSpPr>
          <p:spPr>
            <a:xfrm>
              <a:off x="5343580" y="3831396"/>
              <a:ext cx="4633197" cy="1783413"/>
            </a:xfrm>
            <a:prstGeom prst="rect">
              <a:avLst/>
            </a:prstGeom>
            <a:solidFill>
              <a:srgbClr val="2042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Proxima Nova Th" panose="02000506030000020004" pitchFamily="50" charset="0"/>
                </a:rPr>
                <a:t>Since 2017</a:t>
              </a:r>
            </a:p>
            <a:p>
              <a:pPr algn="ctr"/>
              <a:r>
                <a:rPr lang="en-US" sz="2400" b="1" spc="300" dirty="0">
                  <a:solidFill>
                    <a:srgbClr val="00B0F0"/>
                  </a:solidFill>
                  <a:latin typeface="Proxima Nova Th" panose="02000506030000020004" pitchFamily="50" charset="0"/>
                </a:rPr>
                <a:t>inception</a:t>
              </a:r>
              <a:endParaRPr lang="en-US" sz="2400" spc="300" dirty="0">
                <a:solidFill>
                  <a:srgbClr val="00B0F0"/>
                </a:solidFill>
                <a:latin typeface="Proxima Nova Th" panose="02000506030000020004" pitchFamily="50" charset="0"/>
              </a:endParaRPr>
            </a:p>
          </p:txBody>
        </p:sp>
      </p:grpSp>
      <p:sp>
        <p:nvSpPr>
          <p:cNvPr id="5" name="Rectangle 4">
            <a:extLst>
              <a:ext uri="{FF2B5EF4-FFF2-40B4-BE49-F238E27FC236}">
                <a16:creationId xmlns:a16="http://schemas.microsoft.com/office/drawing/2014/main" id="{4420EF9C-6E54-44F4-8526-CF754E7CC6B0}"/>
              </a:ext>
            </a:extLst>
          </p:cNvPr>
          <p:cNvSpPr/>
          <p:nvPr/>
        </p:nvSpPr>
        <p:spPr>
          <a:xfrm>
            <a:off x="3284973" y="18896"/>
            <a:ext cx="5622053" cy="1200329"/>
          </a:xfrm>
          <a:prstGeom prst="rect">
            <a:avLst/>
          </a:prstGeom>
        </p:spPr>
        <p:txBody>
          <a:bodyPr wrap="none">
            <a:spAutoFit/>
          </a:bodyPr>
          <a:lstStyle/>
          <a:p>
            <a:pPr algn="ctr" fontAlgn="b"/>
            <a:r>
              <a:rPr lang="en-US" sz="7200" b="1" dirty="0">
                <a:solidFill>
                  <a:schemeClr val="bg1"/>
                </a:solidFill>
                <a:latin typeface="Proxima Nova Black" panose="020B0604020202020204" charset="0"/>
              </a:rPr>
              <a:t>UofM Global</a:t>
            </a:r>
            <a:endParaRPr lang="en-US" sz="3600" b="1" dirty="0">
              <a:solidFill>
                <a:schemeClr val="bg1"/>
              </a:solidFill>
              <a:latin typeface="Proxima Nova Black" panose="020B0604020202020204" charset="0"/>
            </a:endParaRPr>
          </a:p>
        </p:txBody>
      </p:sp>
      <p:grpSp>
        <p:nvGrpSpPr>
          <p:cNvPr id="10" name="Group 9">
            <a:extLst>
              <a:ext uri="{FF2B5EF4-FFF2-40B4-BE49-F238E27FC236}">
                <a16:creationId xmlns:a16="http://schemas.microsoft.com/office/drawing/2014/main" id="{CE9C2C52-D102-D64D-ABF0-A351C19D7DFC}"/>
              </a:ext>
            </a:extLst>
          </p:cNvPr>
          <p:cNvGrpSpPr/>
          <p:nvPr/>
        </p:nvGrpSpPr>
        <p:grpSpPr>
          <a:xfrm>
            <a:off x="610316" y="1850519"/>
            <a:ext cx="6649269" cy="1833338"/>
            <a:chOff x="694268" y="1345797"/>
            <a:chExt cx="6649269" cy="1833338"/>
          </a:xfrm>
        </p:grpSpPr>
        <p:pic>
          <p:nvPicPr>
            <p:cNvPr id="9" name="Picture Placeholder 6">
              <a:extLst>
                <a:ext uri="{FF2B5EF4-FFF2-40B4-BE49-F238E27FC236}">
                  <a16:creationId xmlns:a16="http://schemas.microsoft.com/office/drawing/2014/main" id="{68075146-C373-4153-840E-4D6A617542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81" r="46949" b="48730"/>
            <a:stretch/>
          </p:blipFill>
          <p:spPr>
            <a:xfrm>
              <a:off x="1701193" y="1345797"/>
              <a:ext cx="5642344" cy="1833338"/>
            </a:xfrm>
            <a:prstGeom prst="rect">
              <a:avLst/>
            </a:prstGeom>
            <a:solidFill>
              <a:srgbClr val="00B0F0"/>
            </a:solidFill>
          </p:spPr>
        </p:pic>
        <p:sp>
          <p:nvSpPr>
            <p:cNvPr id="8" name="Rectangle 7">
              <a:extLst>
                <a:ext uri="{FF2B5EF4-FFF2-40B4-BE49-F238E27FC236}">
                  <a16:creationId xmlns:a16="http://schemas.microsoft.com/office/drawing/2014/main" id="{C3698476-F5D4-4FEF-93DA-973BCE347219}"/>
                </a:ext>
              </a:extLst>
            </p:cNvPr>
            <p:cNvSpPr/>
            <p:nvPr/>
          </p:nvSpPr>
          <p:spPr>
            <a:xfrm>
              <a:off x="694268" y="1639281"/>
              <a:ext cx="6272264" cy="1200329"/>
            </a:xfrm>
            <a:prstGeom prst="rect">
              <a:avLst/>
            </a:prstGeom>
            <a:solidFill>
              <a:srgbClr val="2042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D21422-BEDA-46EB-95FF-7EE366923F72}"/>
                </a:ext>
              </a:extLst>
            </p:cNvPr>
            <p:cNvSpPr/>
            <p:nvPr/>
          </p:nvSpPr>
          <p:spPr>
            <a:xfrm>
              <a:off x="952420" y="1777671"/>
              <a:ext cx="6096000" cy="923330"/>
            </a:xfrm>
            <a:prstGeom prst="rect">
              <a:avLst/>
            </a:prstGeom>
          </p:spPr>
          <p:txBody>
            <a:bodyPr>
              <a:spAutoFit/>
            </a:bodyPr>
            <a:lstStyle/>
            <a:p>
              <a:pPr marL="285750" indent="-285750">
                <a:buFont typeface="Arial" panose="020B0604020202020204" pitchFamily="34" charset="0"/>
                <a:buChar char="•"/>
              </a:pPr>
              <a:r>
                <a:rPr lang="en-US" dirty="0">
                  <a:solidFill>
                    <a:schemeClr val="bg1"/>
                  </a:solidFill>
                  <a:latin typeface="Proxima Nova Light" panose="020B0604020202020204" charset="0"/>
                </a:rPr>
                <a:t>More than 1/3 of programs are nationally ranked</a:t>
              </a:r>
            </a:p>
            <a:p>
              <a:pPr marL="285750" indent="-285750">
                <a:buFont typeface="Arial" panose="020B0604020202020204" pitchFamily="34" charset="0"/>
                <a:buChar char="•"/>
              </a:pPr>
              <a:r>
                <a:rPr lang="en-US" dirty="0">
                  <a:solidFill>
                    <a:schemeClr val="bg1"/>
                  </a:solidFill>
                  <a:latin typeface="Proxima Nova Light" panose="020B0604020202020204" charset="0"/>
                </a:rPr>
                <a:t>Program volume has doubled in 3 years </a:t>
              </a:r>
            </a:p>
            <a:p>
              <a:pPr marL="742950" lvl="1" indent="-285750">
                <a:buFont typeface="Arial" panose="020B0604020202020204" pitchFamily="34" charset="0"/>
                <a:buChar char="•"/>
              </a:pPr>
              <a:r>
                <a:rPr lang="en-US" dirty="0">
                  <a:solidFill>
                    <a:schemeClr val="bg1"/>
                  </a:solidFill>
                  <a:latin typeface="Proxima Nova Light" panose="020B0604020202020204" charset="0"/>
                </a:rPr>
                <a:t>(100+ programs offered)</a:t>
              </a:r>
            </a:p>
          </p:txBody>
        </p:sp>
      </p:grpSp>
      <p:grpSp>
        <p:nvGrpSpPr>
          <p:cNvPr id="11" name="Group 10">
            <a:extLst>
              <a:ext uri="{FF2B5EF4-FFF2-40B4-BE49-F238E27FC236}">
                <a16:creationId xmlns:a16="http://schemas.microsoft.com/office/drawing/2014/main" id="{50429444-04FB-AE46-94F1-E05F79F8711E}"/>
              </a:ext>
            </a:extLst>
          </p:cNvPr>
          <p:cNvGrpSpPr/>
          <p:nvPr/>
        </p:nvGrpSpPr>
        <p:grpSpPr>
          <a:xfrm>
            <a:off x="610316" y="4506311"/>
            <a:ext cx="4776613" cy="1833338"/>
            <a:chOff x="595424" y="4496585"/>
            <a:chExt cx="4776613" cy="1833338"/>
          </a:xfrm>
        </p:grpSpPr>
        <p:pic>
          <p:nvPicPr>
            <p:cNvPr id="13" name="Picture Placeholder 6">
              <a:extLst>
                <a:ext uri="{FF2B5EF4-FFF2-40B4-BE49-F238E27FC236}">
                  <a16:creationId xmlns:a16="http://schemas.microsoft.com/office/drawing/2014/main" id="{28332DAE-BD85-443C-9831-8723F8FDE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81" r="46949" b="48730"/>
            <a:stretch/>
          </p:blipFill>
          <p:spPr>
            <a:xfrm>
              <a:off x="595424" y="4496585"/>
              <a:ext cx="3755884" cy="1833338"/>
            </a:xfrm>
            <a:prstGeom prst="rect">
              <a:avLst/>
            </a:prstGeom>
            <a:solidFill>
              <a:srgbClr val="00B0F0"/>
            </a:solidFill>
          </p:spPr>
        </p:pic>
        <p:sp>
          <p:nvSpPr>
            <p:cNvPr id="15" name="Rectangle 14">
              <a:extLst>
                <a:ext uri="{FF2B5EF4-FFF2-40B4-BE49-F238E27FC236}">
                  <a16:creationId xmlns:a16="http://schemas.microsoft.com/office/drawing/2014/main" id="{AD4E425E-3F76-426E-A3F1-0FF2DA295CF5}"/>
                </a:ext>
              </a:extLst>
            </p:cNvPr>
            <p:cNvSpPr/>
            <p:nvPr/>
          </p:nvSpPr>
          <p:spPr>
            <a:xfrm>
              <a:off x="995016" y="4813090"/>
              <a:ext cx="4308781" cy="1200329"/>
            </a:xfrm>
            <a:prstGeom prst="rect">
              <a:avLst/>
            </a:prstGeom>
            <a:solidFill>
              <a:srgbClr val="2042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A8EBAA-182C-407C-8CCD-6EE71E7C1886}"/>
                </a:ext>
              </a:extLst>
            </p:cNvPr>
            <p:cNvSpPr/>
            <p:nvPr/>
          </p:nvSpPr>
          <p:spPr>
            <a:xfrm>
              <a:off x="916304" y="4997755"/>
              <a:ext cx="4455733" cy="830997"/>
            </a:xfrm>
            <a:prstGeom prst="rect">
              <a:avLst/>
            </a:prstGeom>
          </p:spPr>
          <p:txBody>
            <a:bodyPr wrap="square">
              <a:spAutoFit/>
            </a:bodyPr>
            <a:lstStyle/>
            <a:p>
              <a:pPr algn="ctr"/>
              <a:r>
                <a:rPr lang="en-US" sz="2400" b="1" dirty="0">
                  <a:solidFill>
                    <a:srgbClr val="00B0F0"/>
                  </a:solidFill>
                  <a:latin typeface="Proxima Nova Black" panose="02000506030000020004" pitchFamily="2" charset="0"/>
                </a:rPr>
                <a:t>1257</a:t>
              </a:r>
              <a:r>
                <a:rPr lang="en-US" sz="2400" dirty="0">
                  <a:solidFill>
                    <a:schemeClr val="bg1"/>
                  </a:solidFill>
                  <a:latin typeface="Proxima Nova Light" panose="020B0604020202020204" charset="0"/>
                </a:rPr>
                <a:t> </a:t>
              </a:r>
              <a:r>
                <a:rPr lang="en-US" sz="2400" dirty="0">
                  <a:solidFill>
                    <a:srgbClr val="00B0F0"/>
                  </a:solidFill>
                  <a:latin typeface="Proxima Nova Light" panose="020B0604020202020204" charset="0"/>
                </a:rPr>
                <a:t>|</a:t>
              </a:r>
              <a:r>
                <a:rPr lang="en-US" sz="2400" dirty="0">
                  <a:solidFill>
                    <a:schemeClr val="bg1"/>
                  </a:solidFill>
                  <a:latin typeface="Proxima Nova Light" panose="020B0604020202020204" charset="0"/>
                </a:rPr>
                <a:t> Undergrad Students</a:t>
              </a:r>
            </a:p>
            <a:p>
              <a:pPr algn="ctr"/>
              <a:r>
                <a:rPr lang="en-US" sz="2400" b="1" dirty="0">
                  <a:solidFill>
                    <a:srgbClr val="00B0F0"/>
                  </a:solidFill>
                  <a:latin typeface="Proxima Nova Black" panose="02000506030000020004" pitchFamily="2" charset="0"/>
                </a:rPr>
                <a:t>752</a:t>
              </a:r>
              <a:r>
                <a:rPr lang="en-US" sz="2400" dirty="0">
                  <a:solidFill>
                    <a:schemeClr val="bg1"/>
                  </a:solidFill>
                  <a:latin typeface="Proxima Nova Light" panose="020B0604020202020204" charset="0"/>
                </a:rPr>
                <a:t> </a:t>
              </a:r>
              <a:r>
                <a:rPr lang="en-US" sz="2400" dirty="0">
                  <a:solidFill>
                    <a:srgbClr val="00B0F0"/>
                  </a:solidFill>
                  <a:latin typeface="Proxima Nova Light" panose="020B0604020202020204" charset="0"/>
                </a:rPr>
                <a:t>|</a:t>
              </a:r>
              <a:r>
                <a:rPr lang="en-US" sz="2400" dirty="0">
                  <a:solidFill>
                    <a:schemeClr val="bg1"/>
                  </a:solidFill>
                  <a:latin typeface="Proxima Nova Light" panose="020B0604020202020204" charset="0"/>
                </a:rPr>
                <a:t> Grad Students</a:t>
              </a:r>
            </a:p>
          </p:txBody>
        </p:sp>
      </p:grpSp>
    </p:spTree>
    <p:extLst>
      <p:ext uri="{BB962C8B-B14F-4D97-AF65-F5344CB8AC3E}">
        <p14:creationId xmlns:p14="http://schemas.microsoft.com/office/powerpoint/2010/main" val="2381216154"/>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F715C1C-6692-804D-820D-16AA51F7124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19294" r="4377"/>
          <a:stretch/>
        </p:blipFill>
        <p:spPr>
          <a:xfrm>
            <a:off x="0" y="-1"/>
            <a:ext cx="12192000" cy="6857535"/>
          </a:xfrm>
        </p:spPr>
      </p:pic>
      <p:sp>
        <p:nvSpPr>
          <p:cNvPr id="11" name="Rectangle 10">
            <a:extLst>
              <a:ext uri="{FF2B5EF4-FFF2-40B4-BE49-F238E27FC236}">
                <a16:creationId xmlns:a16="http://schemas.microsoft.com/office/drawing/2014/main" id="{EE502CD7-C2E5-834F-9E0F-9E8BE1613B66}"/>
              </a:ext>
            </a:extLst>
          </p:cNvPr>
          <p:cNvSpPr/>
          <p:nvPr/>
        </p:nvSpPr>
        <p:spPr>
          <a:xfrm>
            <a:off x="669701" y="365125"/>
            <a:ext cx="10824693" cy="142964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DF6F068-C803-48C9-B718-6240399726DD}"/>
              </a:ext>
            </a:extLst>
          </p:cNvPr>
          <p:cNvSpPr>
            <a:spLocks noGrp="1"/>
          </p:cNvSpPr>
          <p:nvPr>
            <p:ph type="title"/>
          </p:nvPr>
        </p:nvSpPr>
        <p:spPr>
          <a:xfrm>
            <a:off x="838200" y="417076"/>
            <a:ext cx="10515600" cy="1325563"/>
          </a:xfrm>
        </p:spPr>
        <p:txBody>
          <a:bodyPr>
            <a:normAutofit/>
          </a:bodyPr>
          <a:lstStyle/>
          <a:p>
            <a:pPr algn="ctr"/>
            <a:r>
              <a:rPr lang="en-US" sz="3600" b="1" spc="9" dirty="0">
                <a:solidFill>
                  <a:srgbClr val="204279"/>
                </a:solidFill>
                <a:latin typeface="Proxima Nova Black"/>
              </a:rPr>
              <a:t>Ranked as Military Friendly for </a:t>
            </a:r>
            <a:br>
              <a:rPr lang="en-US" sz="3600" b="1" spc="9" dirty="0">
                <a:solidFill>
                  <a:srgbClr val="204279"/>
                </a:solidFill>
                <a:latin typeface="Proxima Nova Black"/>
              </a:rPr>
            </a:br>
            <a:r>
              <a:rPr lang="en-US" sz="3600" b="1" spc="9" dirty="0">
                <a:solidFill>
                  <a:srgbClr val="204279"/>
                </a:solidFill>
                <a:latin typeface="Proxima Nova Black"/>
              </a:rPr>
              <a:t>5th Consecutive Year. Ranked 9th Nationally.</a:t>
            </a:r>
          </a:p>
        </p:txBody>
      </p:sp>
      <p:pic>
        <p:nvPicPr>
          <p:cNvPr id="8" name="Picture 7">
            <a:extLst>
              <a:ext uri="{FF2B5EF4-FFF2-40B4-BE49-F238E27FC236}">
                <a16:creationId xmlns:a16="http://schemas.microsoft.com/office/drawing/2014/main" id="{4A9CBB48-1E46-854D-B574-F828D661B6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5453" y="4788623"/>
            <a:ext cx="1346965" cy="1429644"/>
          </a:xfrm>
          <a:prstGeom prst="rect">
            <a:avLst/>
          </a:prstGeom>
        </p:spPr>
      </p:pic>
      <p:pic>
        <p:nvPicPr>
          <p:cNvPr id="10" name="Picture 9">
            <a:extLst>
              <a:ext uri="{FF2B5EF4-FFF2-40B4-BE49-F238E27FC236}">
                <a16:creationId xmlns:a16="http://schemas.microsoft.com/office/drawing/2014/main" id="{8D017011-A6ED-F54F-89B5-A4BB047B6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2048" y="4683364"/>
            <a:ext cx="1640163" cy="1640163"/>
          </a:xfrm>
          <a:prstGeom prst="rect">
            <a:avLst/>
          </a:prstGeom>
        </p:spPr>
      </p:pic>
    </p:spTree>
    <p:extLst>
      <p:ext uri="{BB962C8B-B14F-4D97-AF65-F5344CB8AC3E}">
        <p14:creationId xmlns:p14="http://schemas.microsoft.com/office/powerpoint/2010/main" val="1415128573"/>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ew of a city&#10;&#10;Description automatically generated">
            <a:extLst>
              <a:ext uri="{FF2B5EF4-FFF2-40B4-BE49-F238E27FC236}">
                <a16:creationId xmlns:a16="http://schemas.microsoft.com/office/drawing/2014/main" id="{0F6D43A2-2084-204C-9DBB-8B373B8B94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7" t="-360"/>
          <a:stretch/>
        </p:blipFill>
        <p:spPr>
          <a:xfrm>
            <a:off x="-111211" y="-92676"/>
            <a:ext cx="12590361" cy="7043351"/>
          </a:xfrm>
          <a:prstGeom prst="rect">
            <a:avLst/>
          </a:prstGeom>
        </p:spPr>
      </p:pic>
      <p:sp>
        <p:nvSpPr>
          <p:cNvPr id="2" name="Title 1">
            <a:extLst>
              <a:ext uri="{FF2B5EF4-FFF2-40B4-BE49-F238E27FC236}">
                <a16:creationId xmlns:a16="http://schemas.microsoft.com/office/drawing/2014/main" id="{F4755C82-84DF-40EB-939A-E7006C9CF39F}"/>
              </a:ext>
            </a:extLst>
          </p:cNvPr>
          <p:cNvSpPr>
            <a:spLocks noGrp="1"/>
          </p:cNvSpPr>
          <p:nvPr>
            <p:ph type="title"/>
          </p:nvPr>
        </p:nvSpPr>
        <p:spPr>
          <a:xfrm>
            <a:off x="440947" y="1060584"/>
            <a:ext cx="6464121" cy="1360644"/>
          </a:xfrm>
        </p:spPr>
        <p:txBody>
          <a:bodyPr>
            <a:normAutofit fontScale="90000"/>
          </a:bodyPr>
          <a:lstStyle/>
          <a:p>
            <a:r>
              <a:rPr lang="en-US" sz="4000" b="1" dirty="0">
                <a:solidFill>
                  <a:schemeClr val="bg1"/>
                </a:solidFill>
                <a:latin typeface="Proxima Nova Black" panose="02000506030000020004" pitchFamily="2" charset="0"/>
                <a:ea typeface="+mn-ea"/>
                <a:cs typeface="+mn-cs"/>
              </a:rPr>
              <a:t>Unparalleled Investment in Campus Improvements</a:t>
            </a:r>
          </a:p>
        </p:txBody>
      </p:sp>
      <p:sp>
        <p:nvSpPr>
          <p:cNvPr id="5" name="Rectangle 4">
            <a:extLst>
              <a:ext uri="{FF2B5EF4-FFF2-40B4-BE49-F238E27FC236}">
                <a16:creationId xmlns:a16="http://schemas.microsoft.com/office/drawing/2014/main" id="{A4188C37-BA47-A349-B6E0-A9D79C476DB5}"/>
              </a:ext>
            </a:extLst>
          </p:cNvPr>
          <p:cNvSpPr/>
          <p:nvPr/>
        </p:nvSpPr>
        <p:spPr>
          <a:xfrm>
            <a:off x="7027759" y="532550"/>
            <a:ext cx="5018467" cy="253000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8E8982-1313-4111-8CA7-397570D8CEA2}"/>
              </a:ext>
            </a:extLst>
          </p:cNvPr>
          <p:cNvSpPr>
            <a:spLocks noGrp="1"/>
          </p:cNvSpPr>
          <p:nvPr>
            <p:ph idx="1"/>
          </p:nvPr>
        </p:nvSpPr>
        <p:spPr>
          <a:xfrm>
            <a:off x="7311451" y="643303"/>
            <a:ext cx="4734775" cy="2308493"/>
          </a:xfrm>
        </p:spPr>
        <p:txBody>
          <a:bodyPr/>
          <a:lstStyle/>
          <a:p>
            <a:r>
              <a:rPr lang="en-US" sz="1800" b="1" dirty="0">
                <a:solidFill>
                  <a:srgbClr val="142A4E"/>
                </a:solidFill>
                <a:latin typeface="Proxima Nova" panose="02000506030000020004" pitchFamily="2" charset="0"/>
              </a:rPr>
              <a:t>$261M in total investments past four years and projects funded and planned over the next three years</a:t>
            </a:r>
          </a:p>
          <a:p>
            <a:r>
              <a:rPr lang="en-US" sz="1800" b="1" dirty="0">
                <a:solidFill>
                  <a:srgbClr val="142A4E"/>
                </a:solidFill>
                <a:latin typeface="Proxima Nova" panose="02000506030000020004" pitchFamily="2" charset="0"/>
              </a:rPr>
              <a:t>Significant private investment in </a:t>
            </a:r>
            <a:br>
              <a:rPr lang="en-US" sz="1800" b="1" dirty="0">
                <a:solidFill>
                  <a:srgbClr val="142A4E"/>
                </a:solidFill>
                <a:latin typeface="Proxima Nova" panose="02000506030000020004" pitchFamily="2" charset="0"/>
              </a:rPr>
            </a:br>
            <a:r>
              <a:rPr lang="en-US" sz="1800" b="1" dirty="0">
                <a:solidFill>
                  <a:srgbClr val="142A4E"/>
                </a:solidFill>
                <a:latin typeface="Proxima Nova" panose="02000506030000020004" pitchFamily="2" charset="0"/>
              </a:rPr>
              <a:t>campus neighborhoods</a:t>
            </a:r>
          </a:p>
          <a:p>
            <a:r>
              <a:rPr lang="en-US" sz="1800" b="1" dirty="0">
                <a:solidFill>
                  <a:srgbClr val="142A4E"/>
                </a:solidFill>
                <a:latin typeface="Proxima Nova" panose="02000506030000020004" pitchFamily="2" charset="0"/>
              </a:rPr>
              <a:t>Extensive on-campus improvements </a:t>
            </a:r>
            <a:br>
              <a:rPr lang="en-US" sz="1800" b="1" dirty="0">
                <a:solidFill>
                  <a:srgbClr val="142A4E"/>
                </a:solidFill>
                <a:latin typeface="Proxima Nova" panose="02000506030000020004" pitchFamily="2" charset="0"/>
              </a:rPr>
            </a:br>
            <a:r>
              <a:rPr lang="en-US" sz="1800" b="1" dirty="0">
                <a:solidFill>
                  <a:srgbClr val="142A4E"/>
                </a:solidFill>
                <a:latin typeface="Proxima Nova" panose="02000506030000020004" pitchFamily="2" charset="0"/>
              </a:rPr>
              <a:t>that are not readily visible</a:t>
            </a:r>
          </a:p>
        </p:txBody>
      </p:sp>
    </p:spTree>
    <p:extLst>
      <p:ext uri="{BB962C8B-B14F-4D97-AF65-F5344CB8AC3E}">
        <p14:creationId xmlns:p14="http://schemas.microsoft.com/office/powerpoint/2010/main" val="3251342424"/>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2CBB63-F056-6B43-A814-168EBB7E6A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5592" r="-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E2FD2210-012C-9848-8878-5451848BED89}"/>
              </a:ext>
            </a:extLst>
          </p:cNvPr>
          <p:cNvSpPr/>
          <p:nvPr/>
        </p:nvSpPr>
        <p:spPr>
          <a:xfrm>
            <a:off x="6096000" y="1936348"/>
            <a:ext cx="5499279" cy="37045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5CD898-6481-47FF-8589-56CDA2B85912}"/>
              </a:ext>
            </a:extLst>
          </p:cNvPr>
          <p:cNvSpPr>
            <a:spLocks noGrp="1"/>
          </p:cNvSpPr>
          <p:nvPr>
            <p:ph type="title"/>
          </p:nvPr>
        </p:nvSpPr>
        <p:spPr>
          <a:xfrm>
            <a:off x="6304744" y="2078016"/>
            <a:ext cx="5081789" cy="1785647"/>
          </a:xfrm>
        </p:spPr>
        <p:txBody>
          <a:bodyPr>
            <a:normAutofit fontScale="90000"/>
          </a:bodyPr>
          <a:lstStyle/>
          <a:p>
            <a:pPr algn="ctr"/>
            <a:r>
              <a:rPr lang="en-US" spc="9" dirty="0">
                <a:solidFill>
                  <a:srgbClr val="204279"/>
                </a:solidFill>
                <a:latin typeface="Proxima Nova Black"/>
              </a:rPr>
              <a:t>Innovative Efforts to Support Students</a:t>
            </a:r>
          </a:p>
        </p:txBody>
      </p:sp>
      <p:sp>
        <p:nvSpPr>
          <p:cNvPr id="3" name="Content Placeholder 2">
            <a:extLst>
              <a:ext uri="{FF2B5EF4-FFF2-40B4-BE49-F238E27FC236}">
                <a16:creationId xmlns:a16="http://schemas.microsoft.com/office/drawing/2014/main" id="{1F10C8DB-632A-41A5-9901-20C7F8CD4D58}"/>
              </a:ext>
            </a:extLst>
          </p:cNvPr>
          <p:cNvSpPr>
            <a:spLocks noGrp="1"/>
          </p:cNvSpPr>
          <p:nvPr>
            <p:ph idx="1"/>
          </p:nvPr>
        </p:nvSpPr>
        <p:spPr>
          <a:xfrm>
            <a:off x="6463583" y="3757457"/>
            <a:ext cx="4152902" cy="1785647"/>
          </a:xfrm>
        </p:spPr>
        <p:txBody>
          <a:bodyPr/>
          <a:lstStyle/>
          <a:p>
            <a:pPr marL="218526" indent="-207320">
              <a:buFont typeface="Arial"/>
              <a:buChar char="•"/>
              <a:tabLst>
                <a:tab pos="218526" algn="l"/>
                <a:tab pos="219087" algn="l"/>
              </a:tabLst>
            </a:pPr>
            <a:r>
              <a:rPr lang="en-US" sz="1800" b="1" dirty="0">
                <a:solidFill>
                  <a:srgbClr val="204279"/>
                </a:solidFill>
                <a:latin typeface="Proxima Nova" panose="02000506030000020004" pitchFamily="2" charset="0"/>
              </a:rPr>
              <a:t>Reduce hours required to work with higher wage jobs, increase ability to focus on academics</a:t>
            </a:r>
          </a:p>
          <a:p>
            <a:pPr marL="218526" indent="-207320">
              <a:buFont typeface="Arial"/>
              <a:buChar char="•"/>
              <a:tabLst>
                <a:tab pos="218526" algn="l"/>
                <a:tab pos="219087" algn="l"/>
              </a:tabLst>
            </a:pPr>
            <a:r>
              <a:rPr lang="en-US" sz="1800" b="1" dirty="0">
                <a:solidFill>
                  <a:srgbClr val="204279"/>
                </a:solidFill>
                <a:latin typeface="Proxima Nova" panose="02000506030000020004" pitchFamily="2" charset="0"/>
              </a:rPr>
              <a:t>UMRF Ventures</a:t>
            </a:r>
          </a:p>
          <a:p>
            <a:pPr marL="218526" indent="-207320">
              <a:buFont typeface="Arial"/>
              <a:buChar char="•"/>
              <a:tabLst>
                <a:tab pos="218526" algn="l"/>
                <a:tab pos="219087" algn="l"/>
              </a:tabLst>
            </a:pPr>
            <a:r>
              <a:rPr lang="en-US" sz="1800" b="1" dirty="0">
                <a:solidFill>
                  <a:srgbClr val="204279"/>
                </a:solidFill>
                <a:latin typeface="Proxima Nova" panose="02000506030000020004" pitchFamily="2" charset="0"/>
              </a:rPr>
              <a:t>Peer Power Institute</a:t>
            </a:r>
          </a:p>
        </p:txBody>
      </p:sp>
    </p:spTree>
    <p:extLst>
      <p:ext uri="{BB962C8B-B14F-4D97-AF65-F5344CB8AC3E}">
        <p14:creationId xmlns:p14="http://schemas.microsoft.com/office/powerpoint/2010/main" val="18028741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86D6A8-3A41-45BC-9A15-6BBE896FA0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6"/>
          <a:stretch/>
        </p:blipFill>
        <p:spPr>
          <a:xfrm>
            <a:off x="8794923" y="4377736"/>
            <a:ext cx="2504132" cy="1291040"/>
          </a:xfrm>
          <a:prstGeom prst="rect">
            <a:avLst/>
          </a:prstGeom>
        </p:spPr>
      </p:pic>
      <p:sp>
        <p:nvSpPr>
          <p:cNvPr id="9" name="TextBox 8">
            <a:extLst>
              <a:ext uri="{FF2B5EF4-FFF2-40B4-BE49-F238E27FC236}">
                <a16:creationId xmlns:a16="http://schemas.microsoft.com/office/drawing/2014/main" id="{BAF091E7-19DC-45A2-B2B8-4FBC76E2557F}"/>
              </a:ext>
            </a:extLst>
          </p:cNvPr>
          <p:cNvSpPr txBox="1"/>
          <p:nvPr/>
        </p:nvSpPr>
        <p:spPr>
          <a:xfrm>
            <a:off x="685644" y="1873035"/>
            <a:ext cx="6625710" cy="3697168"/>
          </a:xfrm>
          <a:prstGeom prst="rect">
            <a:avLst/>
          </a:prstGeom>
        </p:spPr>
        <p:txBody>
          <a:bodyPr vert="horz" lIns="68580" tIns="34290" rIns="68580" bIns="34290" rtlCol="0" anchor="ctr">
            <a:normAutofit fontScale="92500"/>
          </a:bodyPr>
          <a:lstStyle/>
          <a:p>
            <a:pPr defTabSz="514350">
              <a:lnSpc>
                <a:spcPct val="90000"/>
              </a:lnSpc>
              <a:spcAft>
                <a:spcPts val="450"/>
              </a:spcAft>
            </a:pPr>
            <a:endParaRPr lang="en-US" sz="2400" b="1" dirty="0">
              <a:solidFill>
                <a:srgbClr val="275C9D"/>
              </a:solidFill>
              <a:cs typeface="Calibri"/>
            </a:endParaRPr>
          </a:p>
          <a:p>
            <a:pPr marL="218526" indent="-207320">
              <a:lnSpc>
                <a:spcPct val="90000"/>
              </a:lnSpc>
              <a:spcBef>
                <a:spcPts val="1000"/>
              </a:spcBef>
              <a:spcAft>
                <a:spcPts val="450"/>
              </a:spcAft>
              <a:buFont typeface="Arial"/>
              <a:buChar char="•"/>
              <a:tabLst>
                <a:tab pos="218526" algn="l"/>
                <a:tab pos="219087" algn="l"/>
              </a:tabLst>
            </a:pPr>
            <a:r>
              <a:rPr lang="en-US" sz="2000" b="1" dirty="0">
                <a:solidFill>
                  <a:srgbClr val="204279"/>
                </a:solidFill>
                <a:latin typeface="Proxima Nova" panose="02000506030000020004" pitchFamily="2" charset="0"/>
              </a:rPr>
              <a:t>Create good-paying part-time jobs for UofM students on their campus, so that they can meet their financial obligations, stay in school and graduate on time</a:t>
            </a:r>
          </a:p>
          <a:p>
            <a:pPr marL="218526" indent="-207320">
              <a:lnSpc>
                <a:spcPct val="90000"/>
              </a:lnSpc>
              <a:spcBef>
                <a:spcPts val="1000"/>
              </a:spcBef>
              <a:spcAft>
                <a:spcPts val="450"/>
              </a:spcAft>
              <a:buFont typeface="Arial"/>
              <a:buChar char="•"/>
              <a:tabLst>
                <a:tab pos="218526" algn="l"/>
                <a:tab pos="219087" algn="l"/>
              </a:tabLst>
            </a:pPr>
            <a:r>
              <a:rPr lang="en-US" sz="2000" b="1" dirty="0">
                <a:solidFill>
                  <a:srgbClr val="204279"/>
                </a:solidFill>
                <a:latin typeface="Proxima Nova" panose="02000506030000020004" pitchFamily="2" charset="0"/>
              </a:rPr>
              <a:t>Prepare students with excellent work experience and create pathways to future employment opportunities with our business partners</a:t>
            </a:r>
          </a:p>
          <a:p>
            <a:pPr marL="218526" indent="-207320">
              <a:lnSpc>
                <a:spcPct val="90000"/>
              </a:lnSpc>
              <a:spcBef>
                <a:spcPts val="1000"/>
              </a:spcBef>
              <a:spcAft>
                <a:spcPts val="450"/>
              </a:spcAft>
              <a:buFont typeface="Arial"/>
              <a:buChar char="•"/>
              <a:tabLst>
                <a:tab pos="218526" algn="l"/>
                <a:tab pos="219087" algn="l"/>
              </a:tabLst>
            </a:pPr>
            <a:r>
              <a:rPr lang="en-US" sz="2000" b="1" dirty="0">
                <a:solidFill>
                  <a:srgbClr val="204279"/>
                </a:solidFill>
                <a:latin typeface="Proxima Nova" panose="02000506030000020004" pitchFamily="2" charset="0"/>
              </a:rPr>
              <a:t>Become a sustainably profitable, growing enterprise</a:t>
            </a:r>
          </a:p>
          <a:p>
            <a:pPr marL="218526" indent="-207320">
              <a:lnSpc>
                <a:spcPct val="90000"/>
              </a:lnSpc>
              <a:spcBef>
                <a:spcPts val="1000"/>
              </a:spcBef>
              <a:spcAft>
                <a:spcPts val="450"/>
              </a:spcAft>
              <a:buFont typeface="Arial"/>
              <a:buChar char="•"/>
              <a:tabLst>
                <a:tab pos="218526" algn="l"/>
                <a:tab pos="219087" algn="l"/>
              </a:tabLst>
            </a:pPr>
            <a:r>
              <a:rPr lang="en-US" sz="2000" b="1" dirty="0">
                <a:solidFill>
                  <a:srgbClr val="204279"/>
                </a:solidFill>
                <a:latin typeface="Proxima Nova" panose="02000506030000020004" pitchFamily="2" charset="0"/>
              </a:rPr>
              <a:t>Profits returned to the University’s Research Foundation</a:t>
            </a:r>
          </a:p>
          <a:p>
            <a:pPr indent="-128270" defTabSz="514350">
              <a:lnSpc>
                <a:spcPct val="90000"/>
              </a:lnSpc>
              <a:spcAft>
                <a:spcPts val="450"/>
              </a:spcAft>
              <a:buFont typeface="Arial" panose="020B0604020202020204" pitchFamily="34" charset="0"/>
              <a:buChar char="•"/>
            </a:pPr>
            <a:endParaRPr lang="en-US" sz="1000" b="1" dirty="0">
              <a:solidFill>
                <a:srgbClr val="000000"/>
              </a:solidFill>
              <a:cs typeface="Calibri"/>
            </a:endParaRPr>
          </a:p>
          <a:p>
            <a:pPr marL="213995" indent="-128270" defTabSz="514350">
              <a:lnSpc>
                <a:spcPct val="90000"/>
              </a:lnSpc>
              <a:spcAft>
                <a:spcPts val="450"/>
              </a:spcAft>
              <a:buFont typeface="Arial" panose="020B0604020202020204" pitchFamily="34" charset="0"/>
              <a:buChar char="•"/>
            </a:pPr>
            <a:endParaRPr lang="en-US" sz="1400" dirty="0">
              <a:solidFill>
                <a:srgbClr val="000000"/>
              </a:solidFill>
              <a:cs typeface="Calibri"/>
            </a:endParaRPr>
          </a:p>
          <a:p>
            <a:pPr marL="213995" indent="-128270" defTabSz="514350">
              <a:lnSpc>
                <a:spcPct val="90000"/>
              </a:lnSpc>
              <a:spcAft>
                <a:spcPts val="450"/>
              </a:spcAft>
              <a:buFont typeface="Arial" panose="020B0604020202020204" pitchFamily="34" charset="0"/>
              <a:buChar char="•"/>
            </a:pPr>
            <a:endParaRPr lang="en-US" sz="1000" dirty="0">
              <a:solidFill>
                <a:srgbClr val="000000"/>
              </a:solidFill>
              <a:cs typeface="Calibri"/>
            </a:endParaRPr>
          </a:p>
        </p:txBody>
      </p:sp>
      <p:pic>
        <p:nvPicPr>
          <p:cNvPr id="3" name="Picture 2">
            <a:extLst>
              <a:ext uri="{FF2B5EF4-FFF2-40B4-BE49-F238E27FC236}">
                <a16:creationId xmlns:a16="http://schemas.microsoft.com/office/drawing/2014/main" id="{C7845C91-EE67-1C44-81E5-3803B3B34F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3467" y="1753767"/>
            <a:ext cx="3642889" cy="2427668"/>
          </a:xfrm>
          <a:prstGeom prst="rect">
            <a:avLst/>
          </a:prstGeom>
        </p:spPr>
      </p:pic>
      <p:sp>
        <p:nvSpPr>
          <p:cNvPr id="10" name="Rectangle 9">
            <a:extLst>
              <a:ext uri="{FF2B5EF4-FFF2-40B4-BE49-F238E27FC236}">
                <a16:creationId xmlns:a16="http://schemas.microsoft.com/office/drawing/2014/main" id="{CB29A81B-2314-4BC9-9156-9EB7716336C1}"/>
              </a:ext>
            </a:extLst>
          </p:cNvPr>
          <p:cNvSpPr/>
          <p:nvPr/>
        </p:nvSpPr>
        <p:spPr>
          <a:xfrm>
            <a:off x="-40888" y="0"/>
            <a:ext cx="12273775" cy="1194057"/>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B739711-7B62-401F-A740-7015308D1F9B}"/>
              </a:ext>
            </a:extLst>
          </p:cNvPr>
          <p:cNvSpPr txBox="1"/>
          <p:nvPr/>
        </p:nvSpPr>
        <p:spPr>
          <a:xfrm>
            <a:off x="2389314" y="212307"/>
            <a:ext cx="8066128" cy="769441"/>
          </a:xfrm>
          <a:prstGeom prst="rect">
            <a:avLst/>
          </a:prstGeom>
          <a:noFill/>
        </p:spPr>
        <p:txBody>
          <a:bodyPr wrap="square" rtlCol="0">
            <a:spAutoFit/>
          </a:bodyPr>
          <a:lstStyle/>
          <a:p>
            <a:r>
              <a:rPr lang="en-US" sz="4400" b="1" dirty="0">
                <a:solidFill>
                  <a:schemeClr val="bg1"/>
                </a:solidFill>
                <a:latin typeface="Proxima Nova" panose="020B0604020202020204" charset="0"/>
              </a:rPr>
              <a:t>UMRF VENTURES Mission</a:t>
            </a:r>
          </a:p>
        </p:txBody>
      </p:sp>
    </p:spTree>
    <p:extLst>
      <p:ext uri="{BB962C8B-B14F-4D97-AF65-F5344CB8AC3E}">
        <p14:creationId xmlns:p14="http://schemas.microsoft.com/office/powerpoint/2010/main" val="2950639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41C55C-A39B-41A5-B897-D0D8A95CA2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692" y="1494923"/>
            <a:ext cx="3189782" cy="4784673"/>
          </a:xfrm>
          <a:prstGeom prst="rect">
            <a:avLst/>
          </a:prstGeom>
        </p:spPr>
      </p:pic>
      <p:sp>
        <p:nvSpPr>
          <p:cNvPr id="6" name="TextBox 5">
            <a:extLst>
              <a:ext uri="{FF2B5EF4-FFF2-40B4-BE49-F238E27FC236}">
                <a16:creationId xmlns:a16="http://schemas.microsoft.com/office/drawing/2014/main" id="{62C190B5-D4EC-4154-8272-1A4C86DF00A6}"/>
              </a:ext>
            </a:extLst>
          </p:cNvPr>
          <p:cNvSpPr txBox="1"/>
          <p:nvPr/>
        </p:nvSpPr>
        <p:spPr>
          <a:xfrm>
            <a:off x="8931966" y="6080604"/>
            <a:ext cx="1590261" cy="369332"/>
          </a:xfrm>
          <a:prstGeom prst="rect">
            <a:avLst/>
          </a:prstGeom>
          <a:solidFill>
            <a:schemeClr val="bg1"/>
          </a:solidFill>
        </p:spPr>
        <p:txBody>
          <a:bodyPr wrap="square" rtlCol="0">
            <a:spAutoFit/>
          </a:bodyPr>
          <a:lstStyle/>
          <a:p>
            <a:pPr defTabSz="457200">
              <a:defRPr/>
            </a:pPr>
            <a:endParaRPr lang="en-US">
              <a:solidFill>
                <a:prstClr val="black"/>
              </a:solidFill>
              <a:latin typeface="Calibri"/>
            </a:endParaRPr>
          </a:p>
        </p:txBody>
      </p:sp>
      <p:sp>
        <p:nvSpPr>
          <p:cNvPr id="10" name="Oval 9">
            <a:extLst>
              <a:ext uri="{FF2B5EF4-FFF2-40B4-BE49-F238E27FC236}">
                <a16:creationId xmlns:a16="http://schemas.microsoft.com/office/drawing/2014/main" id="{938328DE-25A1-4F7A-A28F-497B6CF1D032}"/>
              </a:ext>
            </a:extLst>
          </p:cNvPr>
          <p:cNvSpPr/>
          <p:nvPr/>
        </p:nvSpPr>
        <p:spPr>
          <a:xfrm>
            <a:off x="4539813" y="1373596"/>
            <a:ext cx="1990281" cy="20827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Proxima Nova Light" panose="020B0604020202020204"/>
              </a:rPr>
              <a:t>Revenue has grown from </a:t>
            </a:r>
            <a:r>
              <a:rPr lang="en-US" sz="1600" b="1" dirty="0">
                <a:solidFill>
                  <a:srgbClr val="204279"/>
                </a:solidFill>
                <a:latin typeface="Proxima Nova Black" panose="02000506030000020004" pitchFamily="2" charset="0"/>
              </a:rPr>
              <a:t>$800,000 </a:t>
            </a:r>
          </a:p>
          <a:p>
            <a:pPr algn="ctr"/>
            <a:r>
              <a:rPr lang="en-US" sz="1600" b="1" dirty="0">
                <a:solidFill>
                  <a:schemeClr val="bg1"/>
                </a:solidFill>
                <a:latin typeface="Proxima Nova Light" panose="020B0604020202020204"/>
              </a:rPr>
              <a:t>in year 1</a:t>
            </a:r>
            <a:endParaRPr lang="en-US" sz="1600" dirty="0">
              <a:solidFill>
                <a:schemeClr val="bg1"/>
              </a:solidFill>
            </a:endParaRPr>
          </a:p>
        </p:txBody>
      </p:sp>
      <p:sp>
        <p:nvSpPr>
          <p:cNvPr id="12" name="Oval 11">
            <a:extLst>
              <a:ext uri="{FF2B5EF4-FFF2-40B4-BE49-F238E27FC236}">
                <a16:creationId xmlns:a16="http://schemas.microsoft.com/office/drawing/2014/main" id="{F66899C1-E853-419E-9391-8B50046935EE}"/>
              </a:ext>
            </a:extLst>
          </p:cNvPr>
          <p:cNvSpPr/>
          <p:nvPr/>
        </p:nvSpPr>
        <p:spPr>
          <a:xfrm>
            <a:off x="7178433" y="1373596"/>
            <a:ext cx="1990281" cy="20827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Proxima Nova Light" panose="020B0604020202020204"/>
              </a:rPr>
              <a:t>Employed more than </a:t>
            </a:r>
            <a:r>
              <a:rPr lang="en-US" sz="1600" b="1" dirty="0">
                <a:solidFill>
                  <a:srgbClr val="204279"/>
                </a:solidFill>
                <a:latin typeface="Proxima Nova Black" panose="02000506030000020004" pitchFamily="2" charset="0"/>
              </a:rPr>
              <a:t>400</a:t>
            </a:r>
            <a:r>
              <a:rPr lang="en-US" sz="1600" b="1" dirty="0">
                <a:solidFill>
                  <a:schemeClr val="bg1"/>
                </a:solidFill>
                <a:latin typeface="Proxima Nova Light" panose="020B0604020202020204"/>
              </a:rPr>
              <a:t> </a:t>
            </a:r>
          </a:p>
          <a:p>
            <a:pPr algn="ctr"/>
            <a:r>
              <a:rPr lang="en-US" sz="1600" b="1" dirty="0">
                <a:solidFill>
                  <a:schemeClr val="bg1"/>
                </a:solidFill>
                <a:latin typeface="Proxima Nova Light" panose="020B0604020202020204"/>
              </a:rPr>
              <a:t>students</a:t>
            </a:r>
            <a:endParaRPr lang="en-US" sz="1600" dirty="0">
              <a:solidFill>
                <a:schemeClr val="bg1"/>
              </a:solidFill>
            </a:endParaRPr>
          </a:p>
        </p:txBody>
      </p:sp>
      <p:sp>
        <p:nvSpPr>
          <p:cNvPr id="13" name="Oval 12">
            <a:extLst>
              <a:ext uri="{FF2B5EF4-FFF2-40B4-BE49-F238E27FC236}">
                <a16:creationId xmlns:a16="http://schemas.microsoft.com/office/drawing/2014/main" id="{E4803B4D-5F36-407D-867F-D50E8D60D709}"/>
              </a:ext>
            </a:extLst>
          </p:cNvPr>
          <p:cNvSpPr/>
          <p:nvPr/>
        </p:nvSpPr>
        <p:spPr>
          <a:xfrm>
            <a:off x="9815650" y="1373596"/>
            <a:ext cx="1990281" cy="20827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Proxima Nova Light" panose="020B0604020202020204"/>
              </a:rPr>
              <a:t>Anticipates</a:t>
            </a:r>
          </a:p>
          <a:p>
            <a:pPr algn="ctr"/>
            <a:r>
              <a:rPr lang="en-US" sz="1600" b="1" dirty="0">
                <a:solidFill>
                  <a:srgbClr val="204279"/>
                </a:solidFill>
                <a:latin typeface="Proxima Nova Black" panose="02000506030000020004" pitchFamily="2" charset="0"/>
              </a:rPr>
              <a:t>$5,000,000</a:t>
            </a:r>
            <a:r>
              <a:rPr lang="en-US" sz="1600" b="1" dirty="0">
                <a:solidFill>
                  <a:schemeClr val="bg1"/>
                </a:solidFill>
                <a:latin typeface="Proxima Nova Light" panose="020B0604020202020204"/>
              </a:rPr>
              <a:t>Revenue in 3 years</a:t>
            </a:r>
            <a:endParaRPr lang="en-US" sz="1600" dirty="0">
              <a:solidFill>
                <a:schemeClr val="bg1"/>
              </a:solidFill>
            </a:endParaRPr>
          </a:p>
        </p:txBody>
      </p:sp>
      <p:sp>
        <p:nvSpPr>
          <p:cNvPr id="14" name="Oval 13">
            <a:extLst>
              <a:ext uri="{FF2B5EF4-FFF2-40B4-BE49-F238E27FC236}">
                <a16:creationId xmlns:a16="http://schemas.microsoft.com/office/drawing/2014/main" id="{06932D6C-EB30-4760-93B1-6E3C772431C4}"/>
              </a:ext>
            </a:extLst>
          </p:cNvPr>
          <p:cNvSpPr/>
          <p:nvPr/>
        </p:nvSpPr>
        <p:spPr>
          <a:xfrm>
            <a:off x="4539813" y="3531358"/>
            <a:ext cx="1990281" cy="20827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Proxima Nova Light" panose="020B0604020202020204"/>
              </a:rPr>
              <a:t>Paid </a:t>
            </a:r>
          </a:p>
          <a:p>
            <a:pPr algn="ctr"/>
            <a:r>
              <a:rPr lang="en-US" sz="1600" b="1" dirty="0">
                <a:solidFill>
                  <a:schemeClr val="bg1"/>
                </a:solidFill>
                <a:latin typeface="Proxima Nova Light" panose="020B0604020202020204"/>
              </a:rPr>
              <a:t>more than</a:t>
            </a:r>
          </a:p>
          <a:p>
            <a:pPr algn="ctr"/>
            <a:r>
              <a:rPr lang="en-US" sz="1600" b="1" dirty="0">
                <a:solidFill>
                  <a:srgbClr val="204279"/>
                </a:solidFill>
                <a:latin typeface="Proxima Nova Black" panose="02000506030000020004" pitchFamily="2" charset="0"/>
              </a:rPr>
              <a:t>$4,000,000 </a:t>
            </a:r>
            <a:r>
              <a:rPr lang="en-US" sz="1600" b="1" dirty="0">
                <a:solidFill>
                  <a:schemeClr val="bg1"/>
                </a:solidFill>
                <a:latin typeface="Proxima Nova Light" panose="020B0604020202020204"/>
              </a:rPr>
              <a:t>in student wages</a:t>
            </a:r>
          </a:p>
        </p:txBody>
      </p:sp>
      <p:sp>
        <p:nvSpPr>
          <p:cNvPr id="15" name="Oval 14">
            <a:extLst>
              <a:ext uri="{FF2B5EF4-FFF2-40B4-BE49-F238E27FC236}">
                <a16:creationId xmlns:a16="http://schemas.microsoft.com/office/drawing/2014/main" id="{5C008F18-456D-4337-860B-8238657BE865}"/>
              </a:ext>
            </a:extLst>
          </p:cNvPr>
          <p:cNvSpPr/>
          <p:nvPr/>
        </p:nvSpPr>
        <p:spPr>
          <a:xfrm>
            <a:off x="7178433" y="3531358"/>
            <a:ext cx="1990281" cy="20827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Proxima Nova Light" panose="020B0604020202020204"/>
              </a:rPr>
              <a:t>Paid </a:t>
            </a:r>
          </a:p>
          <a:p>
            <a:pPr algn="ctr"/>
            <a:r>
              <a:rPr lang="en-US" sz="1600" b="1" dirty="0">
                <a:solidFill>
                  <a:schemeClr val="bg1"/>
                </a:solidFill>
                <a:latin typeface="Proxima Nova Light" panose="020B0604020202020204"/>
              </a:rPr>
              <a:t> </a:t>
            </a:r>
            <a:r>
              <a:rPr lang="en-US" sz="1600" b="1" dirty="0">
                <a:solidFill>
                  <a:srgbClr val="204279"/>
                </a:solidFill>
                <a:latin typeface="Proxima Nova Black" panose="02000506030000020004" pitchFamily="2" charset="0"/>
              </a:rPr>
              <a:t>$300,000+ </a:t>
            </a:r>
            <a:r>
              <a:rPr lang="en-US" sz="1600" b="1" dirty="0">
                <a:solidFill>
                  <a:schemeClr val="bg1"/>
                </a:solidFill>
                <a:latin typeface="Proxima Nova Light" panose="020B0604020202020204"/>
              </a:rPr>
              <a:t>in rent and fees to the University</a:t>
            </a:r>
          </a:p>
        </p:txBody>
      </p:sp>
      <p:sp>
        <p:nvSpPr>
          <p:cNvPr id="16" name="Oval 15">
            <a:extLst>
              <a:ext uri="{FF2B5EF4-FFF2-40B4-BE49-F238E27FC236}">
                <a16:creationId xmlns:a16="http://schemas.microsoft.com/office/drawing/2014/main" id="{B2E5A904-A0F3-44D1-B896-DFC2A43AACDF}"/>
              </a:ext>
            </a:extLst>
          </p:cNvPr>
          <p:cNvSpPr/>
          <p:nvPr/>
        </p:nvSpPr>
        <p:spPr>
          <a:xfrm>
            <a:off x="9815650" y="3531358"/>
            <a:ext cx="1990281" cy="20827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Proxima Nova Light" panose="020B0604020202020204"/>
              </a:rPr>
              <a:t>Paid </a:t>
            </a:r>
          </a:p>
          <a:p>
            <a:pPr algn="ctr"/>
            <a:r>
              <a:rPr lang="en-US" sz="1600" b="1" dirty="0">
                <a:solidFill>
                  <a:schemeClr val="bg1"/>
                </a:solidFill>
                <a:latin typeface="Proxima Nova Light" panose="020B0604020202020204"/>
              </a:rPr>
              <a:t> </a:t>
            </a:r>
            <a:r>
              <a:rPr lang="en-US" sz="1600" b="1" dirty="0">
                <a:solidFill>
                  <a:srgbClr val="204279"/>
                </a:solidFill>
                <a:latin typeface="Proxima Nova Black" panose="02000506030000020004" pitchFamily="2" charset="0"/>
              </a:rPr>
              <a:t>$50,000 </a:t>
            </a:r>
          </a:p>
          <a:p>
            <a:pPr algn="ctr"/>
            <a:r>
              <a:rPr lang="en-US" sz="1600" b="1" dirty="0">
                <a:solidFill>
                  <a:schemeClr val="bg1"/>
                </a:solidFill>
                <a:latin typeface="Proxima Nova Light" panose="020B0604020202020204"/>
              </a:rPr>
              <a:t>of Dividends to UofM Research Foundation</a:t>
            </a:r>
          </a:p>
        </p:txBody>
      </p:sp>
      <p:sp>
        <p:nvSpPr>
          <p:cNvPr id="18" name="Rectangle 17">
            <a:extLst>
              <a:ext uri="{FF2B5EF4-FFF2-40B4-BE49-F238E27FC236}">
                <a16:creationId xmlns:a16="http://schemas.microsoft.com/office/drawing/2014/main" id="{355EB4E4-5B11-4340-9558-1C5DF08BB425}"/>
              </a:ext>
            </a:extLst>
          </p:cNvPr>
          <p:cNvSpPr/>
          <p:nvPr/>
        </p:nvSpPr>
        <p:spPr>
          <a:xfrm>
            <a:off x="-40888" y="0"/>
            <a:ext cx="12273775" cy="1194057"/>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F2C2AFA-93B9-4D67-B61F-A0F590CFCAFD}"/>
              </a:ext>
            </a:extLst>
          </p:cNvPr>
          <p:cNvSpPr txBox="1"/>
          <p:nvPr/>
        </p:nvSpPr>
        <p:spPr>
          <a:xfrm>
            <a:off x="2123659" y="228566"/>
            <a:ext cx="7944679" cy="769441"/>
          </a:xfrm>
          <a:prstGeom prst="rect">
            <a:avLst/>
          </a:prstGeom>
          <a:noFill/>
        </p:spPr>
        <p:txBody>
          <a:bodyPr wrap="square" rtlCol="0">
            <a:spAutoFit/>
          </a:bodyPr>
          <a:lstStyle/>
          <a:p>
            <a:pPr algn="ctr" defTabSz="457200">
              <a:defRPr/>
            </a:pPr>
            <a:r>
              <a:rPr lang="en-US" sz="4400" b="1" dirty="0">
                <a:solidFill>
                  <a:schemeClr val="bg1"/>
                </a:solidFill>
                <a:latin typeface="Proxima Nova Black"/>
              </a:rPr>
              <a:t>UMRF Since August 2017</a:t>
            </a:r>
          </a:p>
        </p:txBody>
      </p:sp>
      <p:sp>
        <p:nvSpPr>
          <p:cNvPr id="2" name="Rectangle 1">
            <a:extLst>
              <a:ext uri="{FF2B5EF4-FFF2-40B4-BE49-F238E27FC236}">
                <a16:creationId xmlns:a16="http://schemas.microsoft.com/office/drawing/2014/main" id="{8F950099-2188-774B-9294-4519254D85A4}"/>
              </a:ext>
            </a:extLst>
          </p:cNvPr>
          <p:cNvSpPr/>
          <p:nvPr/>
        </p:nvSpPr>
        <p:spPr>
          <a:xfrm>
            <a:off x="4951937" y="5849771"/>
            <a:ext cx="6096000" cy="830997"/>
          </a:xfrm>
          <a:prstGeom prst="rect">
            <a:avLst/>
          </a:prstGeom>
        </p:spPr>
        <p:txBody>
          <a:bodyPr>
            <a:spAutoFit/>
          </a:bodyPr>
          <a:lstStyle/>
          <a:p>
            <a:pPr algn="ctr"/>
            <a:r>
              <a:rPr lang="en-US" sz="2400" spc="9" dirty="0">
                <a:solidFill>
                  <a:srgbClr val="204279"/>
                </a:solidFill>
                <a:latin typeface="Proxima Nova Black"/>
                <a:ea typeface="+mj-ea"/>
                <a:cs typeface="+mj-cs"/>
              </a:rPr>
              <a:t>Helped place 20 students into full-time positions with partner companies</a:t>
            </a:r>
          </a:p>
        </p:txBody>
      </p:sp>
    </p:spTree>
    <p:extLst>
      <p:ext uri="{BB962C8B-B14F-4D97-AF65-F5344CB8AC3E}">
        <p14:creationId xmlns:p14="http://schemas.microsoft.com/office/powerpoint/2010/main" val="276873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1000" fill="hold"/>
                                        <p:tgtEl>
                                          <p:spTgt spid="16"/>
                                        </p:tgtEl>
                                        <p:attrNameLst>
                                          <p:attrName>ppt_x</p:attrName>
                                        </p:attrNameLst>
                                      </p:cBhvr>
                                      <p:tavLst>
                                        <p:tav tm="0">
                                          <p:val>
                                            <p:strVal val="#ppt_x"/>
                                          </p:val>
                                        </p:tav>
                                        <p:tav tm="100000">
                                          <p:val>
                                            <p:strVal val="#ppt_x"/>
                                          </p:val>
                                        </p:tav>
                                      </p:tavLst>
                                    </p:anim>
                                    <p:anim calcmode="lin" valueType="num">
                                      <p:cBhvr additive="base">
                                        <p:cTn id="33"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728ED2-B6D2-4A9A-9125-308DAD4B517B}"/>
              </a:ext>
            </a:extLst>
          </p:cNvPr>
          <p:cNvSpPr>
            <a:spLocks noGrp="1"/>
          </p:cNvSpPr>
          <p:nvPr>
            <p:ph idx="1"/>
          </p:nvPr>
        </p:nvSpPr>
        <p:spPr>
          <a:xfrm>
            <a:off x="838200" y="4083271"/>
            <a:ext cx="10515600" cy="732011"/>
          </a:xfrm>
        </p:spPr>
        <p:txBody>
          <a:bodyPr/>
          <a:lstStyle/>
          <a:p>
            <a:pPr marL="0" indent="0" algn="ctr">
              <a:buNone/>
            </a:pPr>
            <a:r>
              <a:rPr lang="en-US" sz="2400" dirty="0"/>
              <a:t>Comptroller Justin P. Wilson</a:t>
            </a:r>
          </a:p>
        </p:txBody>
      </p:sp>
      <p:sp>
        <p:nvSpPr>
          <p:cNvPr id="3" name="Title 2">
            <a:extLst>
              <a:ext uri="{FF2B5EF4-FFF2-40B4-BE49-F238E27FC236}">
                <a16:creationId xmlns:a16="http://schemas.microsoft.com/office/drawing/2014/main" id="{4280171E-2AB1-4C69-91E5-1AB2BA2BDAD4}"/>
              </a:ext>
            </a:extLst>
          </p:cNvPr>
          <p:cNvSpPr>
            <a:spLocks noGrp="1"/>
          </p:cNvSpPr>
          <p:nvPr>
            <p:ph type="title"/>
          </p:nvPr>
        </p:nvSpPr>
        <p:spPr>
          <a:xfrm>
            <a:off x="972424" y="2572436"/>
            <a:ext cx="10515600" cy="1325563"/>
          </a:xfrm>
        </p:spPr>
        <p:txBody>
          <a:bodyPr/>
          <a:lstStyle/>
          <a:p>
            <a:pPr algn="ctr"/>
            <a:r>
              <a:rPr lang="en-US" sz="6000" dirty="0"/>
              <a:t>Comptroller’s Presentation</a:t>
            </a:r>
          </a:p>
        </p:txBody>
      </p:sp>
    </p:spTree>
    <p:extLst>
      <p:ext uri="{BB962C8B-B14F-4D97-AF65-F5344CB8AC3E}">
        <p14:creationId xmlns:p14="http://schemas.microsoft.com/office/powerpoint/2010/main" val="4195634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523EE53E-1557-423B-AE57-FEFA701B0D57}"/>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t="8692" r="1199"/>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DA74FA6-EB51-4D7D-BCB5-D9B02ED85D98}"/>
              </a:ext>
            </a:extLst>
          </p:cNvPr>
          <p:cNvSpPr txBox="1"/>
          <p:nvPr/>
        </p:nvSpPr>
        <p:spPr>
          <a:xfrm>
            <a:off x="9987405" y="5313374"/>
            <a:ext cx="109330" cy="300082"/>
          </a:xfrm>
          <a:prstGeom prst="rect">
            <a:avLst/>
          </a:prstGeom>
          <a:solidFill>
            <a:schemeClr val="bg1"/>
          </a:solidFill>
        </p:spPr>
        <p:txBody>
          <a:bodyPr wrap="square" rtlCol="0">
            <a:spAutoFit/>
          </a:bodyPr>
          <a:lstStyle/>
          <a:p>
            <a:endParaRPr lang="en-US" sz="1350"/>
          </a:p>
        </p:txBody>
      </p:sp>
      <p:sp>
        <p:nvSpPr>
          <p:cNvPr id="7" name="TextBox 6">
            <a:extLst>
              <a:ext uri="{FF2B5EF4-FFF2-40B4-BE49-F238E27FC236}">
                <a16:creationId xmlns:a16="http://schemas.microsoft.com/office/drawing/2014/main" id="{0583EBFC-1F17-4998-BADB-6BD5DC786649}"/>
              </a:ext>
            </a:extLst>
          </p:cNvPr>
          <p:cNvSpPr txBox="1"/>
          <p:nvPr/>
        </p:nvSpPr>
        <p:spPr>
          <a:xfrm>
            <a:off x="9721509" y="5417054"/>
            <a:ext cx="178906" cy="300082"/>
          </a:xfrm>
          <a:prstGeom prst="rect">
            <a:avLst/>
          </a:prstGeom>
          <a:solidFill>
            <a:schemeClr val="bg1"/>
          </a:solidFill>
        </p:spPr>
        <p:txBody>
          <a:bodyPr wrap="square" rtlCol="0">
            <a:spAutoFit/>
          </a:bodyPr>
          <a:lstStyle/>
          <a:p>
            <a:endParaRPr lang="en-US" sz="1350"/>
          </a:p>
        </p:txBody>
      </p:sp>
      <p:pic>
        <p:nvPicPr>
          <p:cNvPr id="12" name="Picture Placeholder 9" descr="A picture containing large, sitting, blue, umbrella&#10;&#10;Description automatically generated">
            <a:extLst>
              <a:ext uri="{FF2B5EF4-FFF2-40B4-BE49-F238E27FC236}">
                <a16:creationId xmlns:a16="http://schemas.microsoft.com/office/drawing/2014/main" id="{A363B585-FF59-4801-89FC-699A1B692B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471"/>
          <a:stretch/>
        </p:blipFill>
        <p:spPr>
          <a:xfrm>
            <a:off x="-46357" y="-13675"/>
            <a:ext cx="12331121" cy="1272576"/>
          </a:xfrm>
          <a:prstGeom prst="rect">
            <a:avLst/>
          </a:prstGeom>
        </p:spPr>
      </p:pic>
      <p:sp>
        <p:nvSpPr>
          <p:cNvPr id="10" name="Title 9">
            <a:extLst>
              <a:ext uri="{FF2B5EF4-FFF2-40B4-BE49-F238E27FC236}">
                <a16:creationId xmlns:a16="http://schemas.microsoft.com/office/drawing/2014/main" id="{BEB9D1FA-CCF5-468C-8671-6C43BDBD2A40}"/>
              </a:ext>
            </a:extLst>
          </p:cNvPr>
          <p:cNvSpPr>
            <a:spLocks noGrp="1"/>
          </p:cNvSpPr>
          <p:nvPr>
            <p:ph type="title"/>
          </p:nvPr>
        </p:nvSpPr>
        <p:spPr>
          <a:xfrm>
            <a:off x="1401995" y="43935"/>
            <a:ext cx="9604213" cy="1143000"/>
          </a:xfrm>
        </p:spPr>
        <p:txBody>
          <a:bodyPr>
            <a:normAutofit/>
          </a:bodyPr>
          <a:lstStyle/>
          <a:p>
            <a:r>
              <a:rPr lang="en-US" sz="4500" b="1" dirty="0">
                <a:solidFill>
                  <a:schemeClr val="bg1"/>
                </a:solidFill>
                <a:latin typeface="Proxima Nova Black"/>
              </a:rPr>
              <a:t>Expanding Student Opportunities</a:t>
            </a:r>
          </a:p>
        </p:txBody>
      </p:sp>
      <p:sp>
        <p:nvSpPr>
          <p:cNvPr id="13" name="Rectangle 12">
            <a:extLst>
              <a:ext uri="{FF2B5EF4-FFF2-40B4-BE49-F238E27FC236}">
                <a16:creationId xmlns:a16="http://schemas.microsoft.com/office/drawing/2014/main" id="{88CAA316-FB3A-6C4D-9F5B-51B2ECDCA65F}"/>
              </a:ext>
            </a:extLst>
          </p:cNvPr>
          <p:cNvSpPr/>
          <p:nvPr/>
        </p:nvSpPr>
        <p:spPr>
          <a:xfrm>
            <a:off x="5889552" y="1882024"/>
            <a:ext cx="5116656" cy="393913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D2DF9BFD-5824-479A-B2C7-F8D2962F70A0}"/>
              </a:ext>
            </a:extLst>
          </p:cNvPr>
          <p:cNvSpPr>
            <a:spLocks noGrp="1"/>
          </p:cNvSpPr>
          <p:nvPr>
            <p:ph sz="half" idx="1"/>
          </p:nvPr>
        </p:nvSpPr>
        <p:spPr>
          <a:xfrm>
            <a:off x="6080862" y="2280985"/>
            <a:ext cx="4925346" cy="4247424"/>
          </a:xfrm>
        </p:spPr>
        <p:txBody>
          <a:bodyPr vert="horz" lIns="91440" tIns="45720" rIns="91440" bIns="45720" rtlCol="0" anchor="t">
            <a:normAutofit/>
          </a:bodyPr>
          <a:lstStyle/>
          <a:p>
            <a:r>
              <a:rPr lang="en-US" sz="1900" b="1" dirty="0">
                <a:solidFill>
                  <a:srgbClr val="204279"/>
                </a:solidFill>
                <a:latin typeface="Proxima Nova" panose="02000506030000020004" pitchFamily="2" charset="0"/>
              </a:rPr>
              <a:t>Operations now in FedEx Institute, on South Campus and on </a:t>
            </a:r>
            <a:r>
              <a:rPr lang="en-US" sz="1900" b="1" dirty="0" err="1">
                <a:solidFill>
                  <a:srgbClr val="204279"/>
                </a:solidFill>
                <a:latin typeface="Proxima Nova" panose="02000506030000020004" pitchFamily="2" charset="0"/>
              </a:rPr>
              <a:t>Lambuth</a:t>
            </a:r>
            <a:r>
              <a:rPr lang="en-US" sz="1900" b="1" dirty="0">
                <a:solidFill>
                  <a:srgbClr val="204279"/>
                </a:solidFill>
                <a:latin typeface="Proxima Nova" panose="02000506030000020004" pitchFamily="2" charset="0"/>
              </a:rPr>
              <a:t> Campus</a:t>
            </a:r>
          </a:p>
          <a:p>
            <a:r>
              <a:rPr lang="en-US" sz="1900" b="1" dirty="0">
                <a:solidFill>
                  <a:srgbClr val="204279"/>
                </a:solidFill>
                <a:latin typeface="Proxima Nova" panose="02000506030000020004" pitchFamily="2" charset="0"/>
              </a:rPr>
              <a:t>Four separate Ventures with FedEx</a:t>
            </a:r>
          </a:p>
          <a:p>
            <a:r>
              <a:rPr lang="en-US" sz="1900" b="1" dirty="0">
                <a:solidFill>
                  <a:srgbClr val="204279"/>
                </a:solidFill>
                <a:latin typeface="Proxima Nova" panose="02000506030000020004" pitchFamily="2" charset="0"/>
              </a:rPr>
              <a:t>Expanding to other partner companies</a:t>
            </a:r>
          </a:p>
          <a:p>
            <a:pPr lvl="2"/>
            <a:r>
              <a:rPr lang="en-US" sz="1600" dirty="0">
                <a:solidFill>
                  <a:srgbClr val="142A4E"/>
                </a:solidFill>
                <a:latin typeface="Proxima Nova" panose="02000506030000020004" pitchFamily="2" charset="0"/>
              </a:rPr>
              <a:t>Memphis Symphony Orchestra</a:t>
            </a:r>
          </a:p>
          <a:p>
            <a:pPr lvl="2"/>
            <a:r>
              <a:rPr lang="en-US" sz="1600" dirty="0" err="1">
                <a:solidFill>
                  <a:srgbClr val="142A4E"/>
                </a:solidFill>
                <a:latin typeface="Proxima Nova" panose="02000506030000020004" pitchFamily="2" charset="0"/>
              </a:rPr>
              <a:t>Northstar</a:t>
            </a:r>
            <a:r>
              <a:rPr lang="en-US" sz="1600" dirty="0">
                <a:solidFill>
                  <a:srgbClr val="142A4E"/>
                </a:solidFill>
                <a:latin typeface="Proxima Nova" panose="02000506030000020004" pitchFamily="2" charset="0"/>
              </a:rPr>
              <a:t> Partners</a:t>
            </a:r>
          </a:p>
          <a:p>
            <a:pPr lvl="2"/>
            <a:r>
              <a:rPr lang="en-US" sz="1600" dirty="0">
                <a:solidFill>
                  <a:srgbClr val="142A4E"/>
                </a:solidFill>
                <a:latin typeface="Proxima Nova" panose="02000506030000020004" pitchFamily="2" charset="0"/>
              </a:rPr>
              <a:t>Sedgwick Claims Management </a:t>
            </a:r>
            <a:br>
              <a:rPr lang="en-US" sz="1600" dirty="0">
                <a:solidFill>
                  <a:srgbClr val="142A4E"/>
                </a:solidFill>
                <a:latin typeface="Proxima Nova" panose="02000506030000020004" pitchFamily="2" charset="0"/>
              </a:rPr>
            </a:br>
            <a:r>
              <a:rPr lang="en-US" sz="1600" dirty="0">
                <a:solidFill>
                  <a:srgbClr val="142A4E"/>
                </a:solidFill>
                <a:latin typeface="Proxima Nova" panose="02000506030000020004" pitchFamily="2" charset="0"/>
              </a:rPr>
              <a:t>(new partnership)</a:t>
            </a:r>
          </a:p>
          <a:p>
            <a:r>
              <a:rPr lang="en-US" sz="1900" b="1" dirty="0">
                <a:solidFill>
                  <a:srgbClr val="204279"/>
                </a:solidFill>
                <a:latin typeface="Proxima Nova" panose="02000506030000020004" pitchFamily="2" charset="0"/>
              </a:rPr>
              <a:t>Plans to build out and expand onto the rest of the Student Ventures Building</a:t>
            </a:r>
          </a:p>
          <a:p>
            <a:endParaRPr lang="en-US" sz="2100" dirty="0">
              <a:cs typeface="Calibri"/>
            </a:endParaRPr>
          </a:p>
          <a:p>
            <a:pPr marL="0" indent="0">
              <a:buNone/>
            </a:pPr>
            <a:endParaRPr lang="en-US" sz="1800" dirty="0"/>
          </a:p>
        </p:txBody>
      </p:sp>
    </p:spTree>
    <p:extLst>
      <p:ext uri="{BB962C8B-B14F-4D97-AF65-F5344CB8AC3E}">
        <p14:creationId xmlns:p14="http://schemas.microsoft.com/office/powerpoint/2010/main" val="36482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AF6847-E3DE-F14C-8A37-27A6E1DFB0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8" t="11871" r="2207" b="7078"/>
          <a:stretch/>
        </p:blipFill>
        <p:spPr>
          <a:xfrm>
            <a:off x="-9739" y="-51941"/>
            <a:ext cx="12351026" cy="6961881"/>
          </a:xfrm>
          <a:prstGeom prst="rect">
            <a:avLst/>
          </a:prstGeom>
        </p:spPr>
      </p:pic>
      <p:pic>
        <p:nvPicPr>
          <p:cNvPr id="3" name="Picture 2">
            <a:extLst>
              <a:ext uri="{FF2B5EF4-FFF2-40B4-BE49-F238E27FC236}">
                <a16:creationId xmlns:a16="http://schemas.microsoft.com/office/drawing/2014/main" id="{A0413C2A-F0A6-464C-A726-25EE8B3831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748" y="1025650"/>
            <a:ext cx="3632947" cy="1992593"/>
          </a:xfrm>
          <a:prstGeom prst="rect">
            <a:avLst/>
          </a:prstGeom>
        </p:spPr>
      </p:pic>
      <p:sp>
        <p:nvSpPr>
          <p:cNvPr id="8" name="Rectangle 7">
            <a:extLst>
              <a:ext uri="{FF2B5EF4-FFF2-40B4-BE49-F238E27FC236}">
                <a16:creationId xmlns:a16="http://schemas.microsoft.com/office/drawing/2014/main" id="{133908A8-7C59-B14C-96E5-DCC4767789A2}"/>
              </a:ext>
            </a:extLst>
          </p:cNvPr>
          <p:cNvSpPr/>
          <p:nvPr/>
        </p:nvSpPr>
        <p:spPr>
          <a:xfrm>
            <a:off x="918693" y="811370"/>
            <a:ext cx="5499279" cy="523526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1170889" y="2399374"/>
            <a:ext cx="4994885" cy="3374279"/>
          </a:xfrm>
        </p:spPr>
        <p:txBody>
          <a:bodyPr>
            <a:normAutofit/>
          </a:bodyPr>
          <a:lstStyle/>
          <a:p>
            <a:r>
              <a:rPr lang="en-US" sz="1900" b="1" dirty="0">
                <a:solidFill>
                  <a:srgbClr val="204279"/>
                </a:solidFill>
                <a:latin typeface="Proxima Nova" panose="02000506030000020004" pitchFamily="2" charset="0"/>
              </a:rPr>
              <a:t>Peer Power is a nonprofit organization that recruits and trains high-performing college students to tutor in public school classrooms and mentor high school students</a:t>
            </a:r>
          </a:p>
          <a:p>
            <a:r>
              <a:rPr lang="en-US" sz="1900" b="1" dirty="0">
                <a:solidFill>
                  <a:srgbClr val="204279"/>
                </a:solidFill>
                <a:latin typeface="Proxima Nova" panose="02000506030000020004" pitchFamily="2" charset="0"/>
              </a:rPr>
              <a:t>Peer Power Institute at the UofM has employed more than 600 students as Success Coaches since its launch</a:t>
            </a:r>
          </a:p>
          <a:p>
            <a:r>
              <a:rPr lang="en-US" sz="1900" b="1" dirty="0">
                <a:solidFill>
                  <a:srgbClr val="204279"/>
                </a:solidFill>
                <a:latin typeface="Proxima Nova" panose="02000506030000020004" pitchFamily="2" charset="0"/>
              </a:rPr>
              <a:t>Currently employs more than 150 UofM students in positions that allow them to serve, learn and earn </a:t>
            </a:r>
          </a:p>
          <a:p>
            <a:endParaRPr lang="en-US" dirty="0">
              <a:solidFill>
                <a:schemeClr val="accent1"/>
              </a:solidFill>
              <a:latin typeface="Mission Gothic Regular"/>
              <a:cs typeface="Mission Gothic Regular"/>
            </a:endParaRPr>
          </a:p>
        </p:txBody>
      </p:sp>
      <p:sp>
        <p:nvSpPr>
          <p:cNvPr id="5" name="Title 1"/>
          <p:cNvSpPr>
            <a:spLocks noGrp="1"/>
          </p:cNvSpPr>
          <p:nvPr>
            <p:ph type="title"/>
          </p:nvPr>
        </p:nvSpPr>
        <p:spPr>
          <a:xfrm>
            <a:off x="1170889" y="811370"/>
            <a:ext cx="4994885" cy="1749675"/>
          </a:xfrm>
        </p:spPr>
        <p:txBody>
          <a:bodyPr>
            <a:normAutofit/>
          </a:bodyPr>
          <a:lstStyle/>
          <a:p>
            <a:pPr algn="ctr"/>
            <a:r>
              <a:rPr lang="en-US" sz="3600" b="1" dirty="0">
                <a:solidFill>
                  <a:srgbClr val="204279"/>
                </a:solidFill>
                <a:latin typeface="Proxima Nova Black" panose="020B0604020202020204" charset="0"/>
                <a:cs typeface="Bitter"/>
              </a:rPr>
              <a:t>Key Community Partnerships</a:t>
            </a:r>
          </a:p>
        </p:txBody>
      </p:sp>
    </p:spTree>
    <p:extLst>
      <p:ext uri="{BB962C8B-B14F-4D97-AF65-F5344CB8AC3E}">
        <p14:creationId xmlns:p14="http://schemas.microsoft.com/office/powerpoint/2010/main" val="3364264469"/>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D0073-AEAA-474B-8530-98F1519035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28" t="22232" r="7251" b="23617"/>
          <a:stretch/>
        </p:blipFill>
        <p:spPr>
          <a:xfrm>
            <a:off x="0" y="1664205"/>
            <a:ext cx="6443729" cy="3107296"/>
          </a:xfrm>
          <a:prstGeom prst="rect">
            <a:avLst/>
          </a:prstGeom>
        </p:spPr>
      </p:pic>
      <p:sp>
        <p:nvSpPr>
          <p:cNvPr id="6" name="Content Placeholder 2"/>
          <p:cNvSpPr>
            <a:spLocks noGrp="1"/>
          </p:cNvSpPr>
          <p:nvPr>
            <p:ph idx="1"/>
          </p:nvPr>
        </p:nvSpPr>
        <p:spPr>
          <a:xfrm>
            <a:off x="6875897" y="2165849"/>
            <a:ext cx="4569617" cy="4925504"/>
          </a:xfrm>
        </p:spPr>
        <p:txBody>
          <a:bodyPr>
            <a:normAutofit/>
          </a:bodyPr>
          <a:lstStyle/>
          <a:p>
            <a:r>
              <a:rPr lang="en-US" sz="1900" b="1" dirty="0">
                <a:solidFill>
                  <a:srgbClr val="204279"/>
                </a:solidFill>
                <a:latin typeface="Proxima Nova" panose="02000506030000020004" pitchFamily="2" charset="0"/>
              </a:rPr>
              <a:t>Partners: Shelby County Schools and local charter schools</a:t>
            </a:r>
          </a:p>
          <a:p>
            <a:r>
              <a:rPr lang="en-US" sz="1900" b="1" dirty="0">
                <a:solidFill>
                  <a:srgbClr val="204279"/>
                </a:solidFill>
                <a:latin typeface="Proxima Nova" panose="02000506030000020004" pitchFamily="2" charset="0"/>
              </a:rPr>
              <a:t>River City Partnership is an urban education-focused program to prepare local future educators to practice and promote social justice, equity and inclusion</a:t>
            </a:r>
          </a:p>
          <a:p>
            <a:r>
              <a:rPr lang="en-US" sz="1900" b="1" dirty="0">
                <a:solidFill>
                  <a:srgbClr val="204279"/>
                </a:solidFill>
                <a:latin typeface="Proxima Nova" panose="02000506030000020004" pitchFamily="2" charset="0"/>
              </a:rPr>
              <a:t>More than $6 million raised for student scholarships, programming and support</a:t>
            </a:r>
          </a:p>
          <a:p>
            <a:r>
              <a:rPr lang="en-US" sz="1900" b="1" dirty="0">
                <a:solidFill>
                  <a:srgbClr val="204279"/>
                </a:solidFill>
                <a:latin typeface="Proxima Nova" panose="02000506030000020004" pitchFamily="2" charset="0"/>
              </a:rPr>
              <a:t>18 undergraduate students and 33 graduate students in the first cohort</a:t>
            </a:r>
          </a:p>
          <a:p>
            <a:endParaRPr lang="en-US" dirty="0">
              <a:solidFill>
                <a:schemeClr val="accent1"/>
              </a:solidFill>
              <a:latin typeface="Proxima Nova Light" panose="020B0604020202020204" charset="0"/>
            </a:endParaRPr>
          </a:p>
          <a:p>
            <a:endParaRPr lang="en-US" dirty="0">
              <a:solidFill>
                <a:schemeClr val="accent1"/>
              </a:solidFill>
              <a:latin typeface="Mission Gothic Regular"/>
              <a:cs typeface="Mission Gothic Regular"/>
            </a:endParaRPr>
          </a:p>
        </p:txBody>
      </p:sp>
      <p:pic>
        <p:nvPicPr>
          <p:cNvPr id="3" name="Picture 2">
            <a:extLst>
              <a:ext uri="{FF2B5EF4-FFF2-40B4-BE49-F238E27FC236}">
                <a16:creationId xmlns:a16="http://schemas.microsoft.com/office/drawing/2014/main" id="{A0413C2A-F0A6-464C-A726-25EE8B3831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86" y="5013262"/>
            <a:ext cx="1970956" cy="1560516"/>
          </a:xfrm>
          <a:prstGeom prst="rect">
            <a:avLst/>
          </a:prstGeom>
        </p:spPr>
      </p:pic>
      <p:sp>
        <p:nvSpPr>
          <p:cNvPr id="8" name="Rectangle 7">
            <a:extLst>
              <a:ext uri="{FF2B5EF4-FFF2-40B4-BE49-F238E27FC236}">
                <a16:creationId xmlns:a16="http://schemas.microsoft.com/office/drawing/2014/main" id="{603A50EA-775E-2B41-ACF7-1FB0EB980C9F}"/>
              </a:ext>
            </a:extLst>
          </p:cNvPr>
          <p:cNvSpPr/>
          <p:nvPr/>
        </p:nvSpPr>
        <p:spPr>
          <a:xfrm>
            <a:off x="-81775" y="0"/>
            <a:ext cx="12273775" cy="1664205"/>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510863" y="241860"/>
            <a:ext cx="8956089" cy="1243901"/>
          </a:xfrm>
        </p:spPr>
        <p:txBody>
          <a:bodyPr>
            <a:normAutofit/>
          </a:bodyPr>
          <a:lstStyle/>
          <a:p>
            <a:r>
              <a:rPr lang="en-US" sz="3600" b="1" dirty="0">
                <a:solidFill>
                  <a:schemeClr val="bg1"/>
                </a:solidFill>
                <a:latin typeface="Proxima Nova Black" panose="020B0604020202020204" charset="0"/>
                <a:cs typeface="Bitter"/>
              </a:rPr>
              <a:t>Key Community Partnerships</a:t>
            </a:r>
          </a:p>
        </p:txBody>
      </p:sp>
      <p:pic>
        <p:nvPicPr>
          <p:cNvPr id="9" name="Picture Placeholder 9" descr="A picture containing large, sitting, blue, umbrella&#10;&#10;Description automatically generated">
            <a:extLst>
              <a:ext uri="{FF2B5EF4-FFF2-40B4-BE49-F238E27FC236}">
                <a16:creationId xmlns:a16="http://schemas.microsoft.com/office/drawing/2014/main" id="{65BBA787-B91B-284A-AEBD-C672FBD154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71" t="6248" b="55330"/>
          <a:stretch/>
        </p:blipFill>
        <p:spPr>
          <a:xfrm>
            <a:off x="-764146" y="4628601"/>
            <a:ext cx="7207875" cy="285801"/>
          </a:xfrm>
          <a:prstGeom prst="rect">
            <a:avLst/>
          </a:prstGeom>
        </p:spPr>
      </p:pic>
    </p:spTree>
    <p:extLst>
      <p:ext uri="{BB962C8B-B14F-4D97-AF65-F5344CB8AC3E}">
        <p14:creationId xmlns:p14="http://schemas.microsoft.com/office/powerpoint/2010/main" val="3711119290"/>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46C878-9498-B54F-826E-BB794224FB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1" t="11956" r="36156" b="5769"/>
          <a:stretch/>
        </p:blipFill>
        <p:spPr>
          <a:xfrm>
            <a:off x="0" y="704638"/>
            <a:ext cx="6904473" cy="6153362"/>
          </a:xfrm>
          <a:prstGeom prst="rect">
            <a:avLst/>
          </a:prstGeom>
        </p:spPr>
      </p:pic>
      <p:sp>
        <p:nvSpPr>
          <p:cNvPr id="6" name="Rectangle 5">
            <a:extLst>
              <a:ext uri="{FF2B5EF4-FFF2-40B4-BE49-F238E27FC236}">
                <a16:creationId xmlns:a16="http://schemas.microsoft.com/office/drawing/2014/main" id="{2E3B224C-8D30-0A4A-87DA-AA573AE68F81}"/>
              </a:ext>
            </a:extLst>
          </p:cNvPr>
          <p:cNvSpPr/>
          <p:nvPr/>
        </p:nvSpPr>
        <p:spPr>
          <a:xfrm>
            <a:off x="6310649" y="811370"/>
            <a:ext cx="5881352" cy="6046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9" descr="A picture containing large, sitting, blue, umbrella&#10;&#10;Description automatically generated">
            <a:extLst>
              <a:ext uri="{FF2B5EF4-FFF2-40B4-BE49-F238E27FC236}">
                <a16:creationId xmlns:a16="http://schemas.microsoft.com/office/drawing/2014/main" id="{72E5B927-49F4-6C4B-879A-FAF01C4315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90" t="1" r="-1315" b="34666"/>
          <a:stretch/>
        </p:blipFill>
        <p:spPr>
          <a:xfrm>
            <a:off x="0" y="-2"/>
            <a:ext cx="12354147" cy="1146222"/>
          </a:xfrm>
          <a:prstGeom prst="rect">
            <a:avLst/>
          </a:prstGeom>
        </p:spPr>
      </p:pic>
      <p:sp>
        <p:nvSpPr>
          <p:cNvPr id="2" name="Title 1">
            <a:extLst>
              <a:ext uri="{FF2B5EF4-FFF2-40B4-BE49-F238E27FC236}">
                <a16:creationId xmlns:a16="http://schemas.microsoft.com/office/drawing/2014/main" id="{7F046737-D466-408A-95B1-A8AAD87D9D9F}"/>
              </a:ext>
            </a:extLst>
          </p:cNvPr>
          <p:cNvSpPr>
            <a:spLocks noGrp="1"/>
          </p:cNvSpPr>
          <p:nvPr>
            <p:ph type="title"/>
          </p:nvPr>
        </p:nvSpPr>
        <p:spPr>
          <a:xfrm>
            <a:off x="0" y="215239"/>
            <a:ext cx="12192000" cy="808661"/>
          </a:xfrm>
        </p:spPr>
        <p:txBody>
          <a:bodyPr/>
          <a:lstStyle/>
          <a:p>
            <a:pPr algn="ctr"/>
            <a:r>
              <a:rPr lang="en-US" sz="3600" b="1" dirty="0">
                <a:solidFill>
                  <a:schemeClr val="bg1"/>
                </a:solidFill>
                <a:latin typeface="Proxima Nova Black" panose="020B0604020202020204" charset="0"/>
              </a:rPr>
              <a:t>A Campus that Supports our Families</a:t>
            </a:r>
          </a:p>
        </p:txBody>
      </p:sp>
      <p:sp>
        <p:nvSpPr>
          <p:cNvPr id="3" name="Content Placeholder 2">
            <a:extLst>
              <a:ext uri="{FF2B5EF4-FFF2-40B4-BE49-F238E27FC236}">
                <a16:creationId xmlns:a16="http://schemas.microsoft.com/office/drawing/2014/main" id="{D5AC6922-9B86-4CCA-BCA6-0FB244AEC114}"/>
              </a:ext>
            </a:extLst>
          </p:cNvPr>
          <p:cNvSpPr>
            <a:spLocks noGrp="1"/>
          </p:cNvSpPr>
          <p:nvPr>
            <p:ph idx="1"/>
          </p:nvPr>
        </p:nvSpPr>
        <p:spPr>
          <a:xfrm>
            <a:off x="6478073" y="1513299"/>
            <a:ext cx="5713927" cy="5834099"/>
          </a:xfrm>
        </p:spPr>
        <p:txBody>
          <a:bodyPr>
            <a:normAutofit/>
          </a:bodyPr>
          <a:lstStyle/>
          <a:p>
            <a:pPr>
              <a:lnSpc>
                <a:spcPct val="100000"/>
              </a:lnSpc>
            </a:pPr>
            <a:r>
              <a:rPr lang="en-US" sz="1900" b="1" dirty="0">
                <a:solidFill>
                  <a:srgbClr val="204279"/>
                </a:solidFill>
                <a:latin typeface="Proxima Nova" panose="02000506030000020004" pitchFamily="2" charset="0"/>
              </a:rPr>
              <a:t>Parental leave enacted</a:t>
            </a:r>
          </a:p>
          <a:p>
            <a:pPr>
              <a:lnSpc>
                <a:spcPct val="100000"/>
              </a:lnSpc>
            </a:pPr>
            <a:r>
              <a:rPr lang="en-US" sz="1900" b="1" dirty="0">
                <a:solidFill>
                  <a:srgbClr val="204279"/>
                </a:solidFill>
                <a:latin typeface="Proxima Nova" panose="02000506030000020004" pitchFamily="2" charset="0"/>
              </a:rPr>
              <a:t>ELRC expanded</a:t>
            </a:r>
          </a:p>
          <a:p>
            <a:pPr lvl="1">
              <a:lnSpc>
                <a:spcPct val="100000"/>
              </a:lnSpc>
            </a:pPr>
            <a:r>
              <a:rPr lang="en-US" sz="1200" dirty="0">
                <a:solidFill>
                  <a:srgbClr val="142A4E"/>
                </a:solidFill>
                <a:latin typeface="Proxima Nova" panose="02000506030000020004" pitchFamily="2" charset="0"/>
              </a:rPr>
              <a:t>Providing full-time services for students, faculty, staff with children</a:t>
            </a:r>
          </a:p>
          <a:p>
            <a:pPr lvl="1">
              <a:lnSpc>
                <a:spcPct val="100000"/>
              </a:lnSpc>
            </a:pPr>
            <a:r>
              <a:rPr lang="en-US" sz="1200" dirty="0">
                <a:solidFill>
                  <a:srgbClr val="142A4E"/>
                </a:solidFill>
                <a:latin typeface="Proxima Nova" panose="02000506030000020004" pitchFamily="2" charset="0"/>
              </a:rPr>
              <a:t>Expanded scholarships for students</a:t>
            </a:r>
          </a:p>
          <a:p>
            <a:pPr>
              <a:lnSpc>
                <a:spcPct val="100000"/>
              </a:lnSpc>
            </a:pPr>
            <a:r>
              <a:rPr lang="en-US" sz="1900" b="1" dirty="0">
                <a:solidFill>
                  <a:srgbClr val="204279"/>
                </a:solidFill>
                <a:latin typeface="Proxima Nova" panose="02000506030000020004" pitchFamily="2" charset="0"/>
              </a:rPr>
              <a:t>Kindergarten classes added to Campus School</a:t>
            </a:r>
          </a:p>
          <a:p>
            <a:pPr>
              <a:lnSpc>
                <a:spcPct val="100000"/>
              </a:lnSpc>
            </a:pPr>
            <a:r>
              <a:rPr lang="en-US" sz="1900" b="1" dirty="0">
                <a:solidFill>
                  <a:srgbClr val="204279"/>
                </a:solidFill>
                <a:latin typeface="Proxima Nova" panose="02000506030000020004" pitchFamily="2" charset="0"/>
              </a:rPr>
              <a:t>University Middle opened</a:t>
            </a:r>
          </a:p>
          <a:p>
            <a:pPr>
              <a:lnSpc>
                <a:spcPct val="100000"/>
              </a:lnSpc>
            </a:pPr>
            <a:r>
              <a:rPr lang="en-US" sz="1900" b="1" dirty="0">
                <a:solidFill>
                  <a:srgbClr val="204279"/>
                </a:solidFill>
                <a:latin typeface="Proxima Nova" panose="02000506030000020004" pitchFamily="2" charset="0"/>
              </a:rPr>
              <a:t>Partnered with Porter-</a:t>
            </a:r>
            <a:r>
              <a:rPr lang="en-US" sz="1900" b="1" dirty="0" err="1">
                <a:solidFill>
                  <a:srgbClr val="204279"/>
                </a:solidFill>
                <a:latin typeface="Proxima Nova" panose="02000506030000020004" pitchFamily="2" charset="0"/>
              </a:rPr>
              <a:t>Leath</a:t>
            </a:r>
            <a:r>
              <a:rPr lang="en-US" sz="1900" b="1" dirty="0">
                <a:solidFill>
                  <a:srgbClr val="204279"/>
                </a:solidFill>
                <a:latin typeface="Proxima Nova" panose="02000506030000020004" pitchFamily="2" charset="0"/>
              </a:rPr>
              <a:t> to open a 0-3 childcare facility</a:t>
            </a:r>
          </a:p>
          <a:p>
            <a:pPr lvl="1">
              <a:lnSpc>
                <a:spcPct val="100000"/>
              </a:lnSpc>
            </a:pPr>
            <a:r>
              <a:rPr lang="en-US" sz="1200" dirty="0">
                <a:solidFill>
                  <a:srgbClr val="142A4E"/>
                </a:solidFill>
                <a:latin typeface="Proxima Nova" panose="02000506030000020004" pitchFamily="2" charset="0"/>
              </a:rPr>
              <a:t>Fully funded, groundbreaking will be in summer</a:t>
            </a:r>
          </a:p>
          <a:p>
            <a:pPr lvl="1">
              <a:lnSpc>
                <a:spcPct val="100000"/>
              </a:lnSpc>
            </a:pPr>
            <a:r>
              <a:rPr lang="en-US" sz="1200" dirty="0">
                <a:solidFill>
                  <a:srgbClr val="142A4E"/>
                </a:solidFill>
                <a:latin typeface="Proxima Nova" panose="02000506030000020004" pitchFamily="2" charset="0"/>
              </a:rPr>
              <a:t>UofM raised $3.5M for our portion</a:t>
            </a:r>
          </a:p>
          <a:p>
            <a:pPr>
              <a:lnSpc>
                <a:spcPct val="100000"/>
              </a:lnSpc>
            </a:pPr>
            <a:r>
              <a:rPr lang="en-US" sz="1900" b="1" dirty="0">
                <a:solidFill>
                  <a:srgbClr val="204279"/>
                </a:solidFill>
                <a:latin typeface="Proxima Nova" panose="02000506030000020004" pitchFamily="2" charset="0"/>
              </a:rPr>
              <a:t>Exploration of University High</a:t>
            </a:r>
          </a:p>
          <a:p>
            <a:pPr>
              <a:lnSpc>
                <a:spcPct val="100000"/>
              </a:lnSpc>
            </a:pPr>
            <a:r>
              <a:rPr lang="en-US" sz="1900" b="1" dirty="0">
                <a:solidFill>
                  <a:srgbClr val="204279"/>
                </a:solidFill>
                <a:latin typeface="Proxima Nova" panose="02000506030000020004" pitchFamily="2" charset="0"/>
              </a:rPr>
              <a:t>Madison Academic Dual Enrollment HS </a:t>
            </a:r>
            <a:br>
              <a:rPr lang="en-US" sz="1900" b="1" dirty="0">
                <a:solidFill>
                  <a:srgbClr val="204279"/>
                </a:solidFill>
                <a:latin typeface="Proxima Nova" panose="02000506030000020004" pitchFamily="2" charset="0"/>
              </a:rPr>
            </a:br>
            <a:r>
              <a:rPr lang="en-US" sz="1900" b="1" dirty="0" err="1">
                <a:solidFill>
                  <a:srgbClr val="204279"/>
                </a:solidFill>
                <a:latin typeface="Proxima Nova" panose="02000506030000020004" pitchFamily="2" charset="0"/>
              </a:rPr>
              <a:t>Lambuth</a:t>
            </a:r>
            <a:r>
              <a:rPr lang="en-US" sz="1900" b="1" dirty="0">
                <a:solidFill>
                  <a:srgbClr val="204279"/>
                </a:solidFill>
                <a:latin typeface="Proxima Nova" panose="02000506030000020004" pitchFamily="2" charset="0"/>
              </a:rPr>
              <a:t> to break ground in April</a:t>
            </a:r>
          </a:p>
          <a:p>
            <a:pPr lvl="1">
              <a:lnSpc>
                <a:spcPct val="100000"/>
              </a:lnSpc>
            </a:pPr>
            <a:r>
              <a:rPr lang="en-US" sz="1200" dirty="0">
                <a:solidFill>
                  <a:srgbClr val="142A4E"/>
                </a:solidFill>
                <a:latin typeface="Proxima Nova" panose="02000506030000020004" pitchFamily="2" charset="0"/>
              </a:rPr>
              <a:t>Fully funded through City of Jackson</a:t>
            </a:r>
          </a:p>
        </p:txBody>
      </p:sp>
    </p:spTree>
    <p:extLst>
      <p:ext uri="{BB962C8B-B14F-4D97-AF65-F5344CB8AC3E}">
        <p14:creationId xmlns:p14="http://schemas.microsoft.com/office/powerpoint/2010/main" val="204692723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descr="A picture containing large, sitting, blue, umbrella&#10;&#10;Description automatically generated">
            <a:extLst>
              <a:ext uri="{FF2B5EF4-FFF2-40B4-BE49-F238E27FC236}">
                <a16:creationId xmlns:a16="http://schemas.microsoft.com/office/drawing/2014/main" id="{7A71E886-F115-4DFA-B175-C95A4582BB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589" y="0"/>
            <a:ext cx="12500919" cy="1258219"/>
          </a:xfrm>
          <a:prstGeom prst="rect">
            <a:avLst/>
          </a:prstGeom>
        </p:spPr>
      </p:pic>
      <p:sp>
        <p:nvSpPr>
          <p:cNvPr id="5" name="Title 1"/>
          <p:cNvSpPr>
            <a:spLocks noGrp="1"/>
          </p:cNvSpPr>
          <p:nvPr>
            <p:ph type="title"/>
          </p:nvPr>
        </p:nvSpPr>
        <p:spPr>
          <a:xfrm>
            <a:off x="1617955" y="0"/>
            <a:ext cx="8956089" cy="1243901"/>
          </a:xfrm>
        </p:spPr>
        <p:txBody>
          <a:bodyPr>
            <a:normAutofit/>
          </a:bodyPr>
          <a:lstStyle/>
          <a:p>
            <a:pPr algn="ctr"/>
            <a:r>
              <a:rPr lang="en-US" sz="3600" b="1" dirty="0">
                <a:solidFill>
                  <a:schemeClr val="bg1"/>
                </a:solidFill>
                <a:latin typeface="Proxima Nova Black" panose="020B0604020202020204" charset="0"/>
                <a:cs typeface="Bitter"/>
              </a:rPr>
              <a:t>Key Community Partnerships</a:t>
            </a:r>
          </a:p>
        </p:txBody>
      </p:sp>
      <p:pic>
        <p:nvPicPr>
          <p:cNvPr id="3" name="Picture 2">
            <a:extLst>
              <a:ext uri="{FF2B5EF4-FFF2-40B4-BE49-F238E27FC236}">
                <a16:creationId xmlns:a16="http://schemas.microsoft.com/office/drawing/2014/main" id="{A0413C2A-F0A6-464C-A726-25EE8B3831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6676" y="5378313"/>
            <a:ext cx="2219530" cy="1479687"/>
          </a:xfrm>
          <a:prstGeom prst="rect">
            <a:avLst/>
          </a:prstGeom>
        </p:spPr>
      </p:pic>
      <p:pic>
        <p:nvPicPr>
          <p:cNvPr id="9" name="Picture 8">
            <a:extLst>
              <a:ext uri="{FF2B5EF4-FFF2-40B4-BE49-F238E27FC236}">
                <a16:creationId xmlns:a16="http://schemas.microsoft.com/office/drawing/2014/main" id="{9BE14B06-B6B1-42FF-A63D-59A254CAC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28" b="11963"/>
          <a:stretch/>
        </p:blipFill>
        <p:spPr>
          <a:xfrm>
            <a:off x="0" y="1959191"/>
            <a:ext cx="6507662" cy="3419122"/>
          </a:xfrm>
          <a:prstGeom prst="rect">
            <a:avLst/>
          </a:prstGeom>
        </p:spPr>
      </p:pic>
      <p:sp>
        <p:nvSpPr>
          <p:cNvPr id="2" name="Rectangle 1">
            <a:extLst>
              <a:ext uri="{FF2B5EF4-FFF2-40B4-BE49-F238E27FC236}">
                <a16:creationId xmlns:a16="http://schemas.microsoft.com/office/drawing/2014/main" id="{7971DFB9-DED6-7345-8F0B-9A5548449A1A}"/>
              </a:ext>
            </a:extLst>
          </p:cNvPr>
          <p:cNvSpPr/>
          <p:nvPr/>
        </p:nvSpPr>
        <p:spPr>
          <a:xfrm>
            <a:off x="6781926" y="1828777"/>
            <a:ext cx="4694458" cy="4289379"/>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1900" b="1" dirty="0">
                <a:solidFill>
                  <a:srgbClr val="204279"/>
                </a:solidFill>
                <a:latin typeface="Proxima Nova" panose="02000506030000020004" pitchFamily="2" charset="0"/>
              </a:rPr>
              <a:t>Collaborating to launch a state-of-the-art childcare facility close to the UofM for children 6-weeks through Pre-K</a:t>
            </a:r>
          </a:p>
          <a:p>
            <a:pPr marL="228600" lvl="0" indent="-228600">
              <a:lnSpc>
                <a:spcPct val="90000"/>
              </a:lnSpc>
              <a:spcBef>
                <a:spcPts val="1000"/>
              </a:spcBef>
              <a:buFont typeface="Arial" panose="020B0604020202020204" pitchFamily="34" charset="0"/>
              <a:buChar char="•"/>
            </a:pPr>
            <a:r>
              <a:rPr lang="en-US" sz="1900" b="1" dirty="0">
                <a:solidFill>
                  <a:srgbClr val="204279"/>
                </a:solidFill>
                <a:latin typeface="Proxima Nova" panose="02000506030000020004" pitchFamily="2" charset="0"/>
              </a:rPr>
              <a:t>Expands the University Schools educational compendium to infants </a:t>
            </a:r>
            <a:br>
              <a:rPr lang="en-US" sz="1900" b="1" dirty="0">
                <a:solidFill>
                  <a:srgbClr val="204279"/>
                </a:solidFill>
                <a:latin typeface="Proxima Nova" panose="02000506030000020004" pitchFamily="2" charset="0"/>
              </a:rPr>
            </a:br>
            <a:r>
              <a:rPr lang="en-US" sz="1900" b="1" dirty="0">
                <a:solidFill>
                  <a:srgbClr val="204279"/>
                </a:solidFill>
                <a:latin typeface="Proxima Nova" panose="02000506030000020004" pitchFamily="2" charset="0"/>
              </a:rPr>
              <a:t>and toddlers</a:t>
            </a:r>
          </a:p>
          <a:p>
            <a:pPr marL="228600" lvl="0" indent="-228600">
              <a:lnSpc>
                <a:spcPct val="90000"/>
              </a:lnSpc>
              <a:spcBef>
                <a:spcPts val="1000"/>
              </a:spcBef>
              <a:buFont typeface="Arial" panose="020B0604020202020204" pitchFamily="34" charset="0"/>
              <a:buChar char="•"/>
            </a:pPr>
            <a:r>
              <a:rPr lang="en-US" sz="1900" b="1" dirty="0">
                <a:solidFill>
                  <a:srgbClr val="204279"/>
                </a:solidFill>
                <a:latin typeface="Proxima Nova" panose="02000506030000020004" pitchFamily="2" charset="0"/>
              </a:rPr>
              <a:t>Porter-</a:t>
            </a:r>
            <a:r>
              <a:rPr lang="en-US" sz="1900" b="1" dirty="0" err="1">
                <a:solidFill>
                  <a:srgbClr val="204279"/>
                </a:solidFill>
                <a:latin typeface="Proxima Nova" panose="02000506030000020004" pitchFamily="2" charset="0"/>
              </a:rPr>
              <a:t>Leath</a:t>
            </a:r>
            <a:r>
              <a:rPr lang="en-US" sz="1900" b="1" dirty="0">
                <a:solidFill>
                  <a:srgbClr val="204279"/>
                </a:solidFill>
                <a:latin typeface="Proxima Nova" panose="02000506030000020004" pitchFamily="2" charset="0"/>
              </a:rPr>
              <a:t> serves over 10,000 children and families each year through its programs to meet developmental, health and social needs at the earliest opportunity </a:t>
            </a:r>
          </a:p>
          <a:p>
            <a:pPr marL="228600" lvl="0" indent="-228600">
              <a:lnSpc>
                <a:spcPct val="90000"/>
              </a:lnSpc>
              <a:spcBef>
                <a:spcPts val="1000"/>
              </a:spcBef>
              <a:buFont typeface="Arial" panose="020B0604020202020204" pitchFamily="34" charset="0"/>
              <a:buChar char="•"/>
            </a:pPr>
            <a:r>
              <a:rPr lang="en-US" sz="1900" b="1" dirty="0">
                <a:solidFill>
                  <a:srgbClr val="204279"/>
                </a:solidFill>
                <a:latin typeface="Proxima Nova" panose="02000506030000020004" pitchFamily="2" charset="0"/>
              </a:rPr>
              <a:t>January 2022 target open date</a:t>
            </a:r>
          </a:p>
          <a:p>
            <a:pPr marL="228600" lvl="0" indent="-228600">
              <a:lnSpc>
                <a:spcPct val="90000"/>
              </a:lnSpc>
              <a:spcBef>
                <a:spcPts val="1000"/>
              </a:spcBef>
              <a:buFont typeface="Arial" panose="020B0604020202020204" pitchFamily="34" charset="0"/>
              <a:buChar char="•"/>
            </a:pPr>
            <a:r>
              <a:rPr lang="en-US" sz="1900" b="1" dirty="0">
                <a:solidFill>
                  <a:srgbClr val="204279"/>
                </a:solidFill>
                <a:latin typeface="Proxima Nova" panose="02000506030000020004" pitchFamily="2" charset="0"/>
              </a:rPr>
              <a:t>Spaces reserved for UofM students, faculty and staff</a:t>
            </a:r>
          </a:p>
        </p:txBody>
      </p:sp>
    </p:spTree>
    <p:extLst>
      <p:ext uri="{BB962C8B-B14F-4D97-AF65-F5344CB8AC3E}">
        <p14:creationId xmlns:p14="http://schemas.microsoft.com/office/powerpoint/2010/main" val="1986981458"/>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054ADC-EB7F-C94F-A6F1-CC875899590F}"/>
              </a:ext>
            </a:extLst>
          </p:cNvPr>
          <p:cNvPicPr>
            <a:picLocks noChangeAspect="1"/>
          </p:cNvPicPr>
          <p:nvPr/>
        </p:nvPicPr>
        <p:blipFill rotWithShape="1">
          <a:blip r:embed="rId3">
            <a:extLst>
              <a:ext uri="{28A0092B-C50C-407E-A947-70E740481C1C}">
                <a14:useLocalDpi xmlns:a14="http://schemas.microsoft.com/office/drawing/2010/main" val="0"/>
              </a:ext>
            </a:extLst>
          </a:blip>
          <a:srcRect l="9631" t="25056" r="21143" b="16534"/>
          <a:stretch/>
        </p:blipFill>
        <p:spPr>
          <a:xfrm>
            <a:off x="0" y="-1"/>
            <a:ext cx="12192000" cy="6858001"/>
          </a:xfrm>
          <a:prstGeom prst="rect">
            <a:avLst/>
          </a:prstGeom>
        </p:spPr>
      </p:pic>
      <p:pic>
        <p:nvPicPr>
          <p:cNvPr id="7" name="Picture Placeholder 9" descr="A picture containing large, sitting, blue, umbrella&#10;&#10;Description automatically generated">
            <a:extLst>
              <a:ext uri="{FF2B5EF4-FFF2-40B4-BE49-F238E27FC236}">
                <a16:creationId xmlns:a16="http://schemas.microsoft.com/office/drawing/2014/main" id="{5D8DE56C-6632-DB4E-B204-CCD1543664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90" t="1" r="-1315" b="34666"/>
          <a:stretch/>
        </p:blipFill>
        <p:spPr>
          <a:xfrm>
            <a:off x="0" y="-3"/>
            <a:ext cx="12354147" cy="1298715"/>
          </a:xfrm>
          <a:prstGeom prst="rect">
            <a:avLst/>
          </a:prstGeom>
        </p:spPr>
      </p:pic>
      <p:sp>
        <p:nvSpPr>
          <p:cNvPr id="2" name="Title 1">
            <a:extLst>
              <a:ext uri="{FF2B5EF4-FFF2-40B4-BE49-F238E27FC236}">
                <a16:creationId xmlns:a16="http://schemas.microsoft.com/office/drawing/2014/main" id="{5D428A55-2A5C-48A3-9DD5-07E7EF6F9E51}"/>
              </a:ext>
            </a:extLst>
          </p:cNvPr>
          <p:cNvSpPr>
            <a:spLocks noGrp="1"/>
          </p:cNvSpPr>
          <p:nvPr>
            <p:ph type="title"/>
          </p:nvPr>
        </p:nvSpPr>
        <p:spPr>
          <a:xfrm>
            <a:off x="0" y="5323"/>
            <a:ext cx="12192000" cy="1140898"/>
          </a:xfrm>
        </p:spPr>
        <p:txBody>
          <a:bodyPr>
            <a:normAutofit/>
          </a:bodyPr>
          <a:lstStyle/>
          <a:p>
            <a:pPr algn="ctr"/>
            <a:r>
              <a:rPr lang="en-US" sz="3600" b="1" dirty="0">
                <a:solidFill>
                  <a:schemeClr val="bg1"/>
                </a:solidFill>
                <a:latin typeface="Proxima Nova Black" panose="020B0604020202020204" charset="0"/>
              </a:rPr>
              <a:t>Initiatives for AY 2020-2021</a:t>
            </a:r>
          </a:p>
        </p:txBody>
      </p:sp>
      <p:sp>
        <p:nvSpPr>
          <p:cNvPr id="9" name="Rectangle 8">
            <a:extLst>
              <a:ext uri="{FF2B5EF4-FFF2-40B4-BE49-F238E27FC236}">
                <a16:creationId xmlns:a16="http://schemas.microsoft.com/office/drawing/2014/main" id="{AA157FE5-6032-2142-9D2D-8134F114284C}"/>
              </a:ext>
            </a:extLst>
          </p:cNvPr>
          <p:cNvSpPr/>
          <p:nvPr/>
        </p:nvSpPr>
        <p:spPr>
          <a:xfrm>
            <a:off x="664169" y="2015254"/>
            <a:ext cx="4808979" cy="3717513"/>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C341E7-79A2-465A-825E-8928A9E71E1A}"/>
              </a:ext>
            </a:extLst>
          </p:cNvPr>
          <p:cNvSpPr>
            <a:spLocks noGrp="1"/>
          </p:cNvSpPr>
          <p:nvPr>
            <p:ph idx="1"/>
          </p:nvPr>
        </p:nvSpPr>
        <p:spPr>
          <a:xfrm>
            <a:off x="1116495" y="2271452"/>
            <a:ext cx="4502427" cy="3717513"/>
          </a:xfrm>
        </p:spPr>
        <p:txBody>
          <a:bodyPr/>
          <a:lstStyle/>
          <a:p>
            <a:pPr>
              <a:lnSpc>
                <a:spcPct val="100000"/>
              </a:lnSpc>
            </a:pPr>
            <a:r>
              <a:rPr lang="en-US" sz="1900" b="1" dirty="0">
                <a:solidFill>
                  <a:srgbClr val="204279"/>
                </a:solidFill>
                <a:latin typeface="Proxima Nova" panose="02000506030000020004" pitchFamily="2" charset="0"/>
              </a:rPr>
              <a:t>Student Service, Personnel Management</a:t>
            </a:r>
          </a:p>
          <a:p>
            <a:pPr>
              <a:lnSpc>
                <a:spcPct val="100000"/>
              </a:lnSpc>
            </a:pPr>
            <a:r>
              <a:rPr lang="en-US" sz="1900" b="1" dirty="0">
                <a:solidFill>
                  <a:srgbClr val="204279"/>
                </a:solidFill>
                <a:latin typeface="Proxima Nova" panose="02000506030000020004" pitchFamily="2" charset="0"/>
              </a:rPr>
              <a:t>Health and Safety</a:t>
            </a:r>
          </a:p>
          <a:p>
            <a:pPr>
              <a:lnSpc>
                <a:spcPct val="100000"/>
              </a:lnSpc>
            </a:pPr>
            <a:r>
              <a:rPr lang="en-US" sz="1900" b="1" dirty="0">
                <a:solidFill>
                  <a:srgbClr val="204279"/>
                </a:solidFill>
                <a:latin typeface="Proxima Nova" panose="02000506030000020004" pitchFamily="2" charset="0"/>
              </a:rPr>
              <a:t>TIF Expansion, grow external economic investment</a:t>
            </a:r>
          </a:p>
          <a:p>
            <a:pPr>
              <a:lnSpc>
                <a:spcPct val="100000"/>
              </a:lnSpc>
            </a:pPr>
            <a:r>
              <a:rPr lang="en-US" sz="1900" b="1" dirty="0">
                <a:solidFill>
                  <a:srgbClr val="204279"/>
                </a:solidFill>
                <a:latin typeface="Proxima Nova" panose="02000506030000020004" pitchFamily="2" charset="0"/>
              </a:rPr>
              <a:t>Internal leadership identification/training/retention</a:t>
            </a:r>
          </a:p>
          <a:p>
            <a:pPr>
              <a:lnSpc>
                <a:spcPct val="100000"/>
              </a:lnSpc>
            </a:pPr>
            <a:r>
              <a:rPr lang="en-US" sz="1900" b="1" dirty="0">
                <a:solidFill>
                  <a:srgbClr val="204279"/>
                </a:solidFill>
                <a:latin typeface="Proxima Nova" panose="02000506030000020004" pitchFamily="2" charset="0"/>
              </a:rPr>
              <a:t>Annual campus-wide survey </a:t>
            </a:r>
            <a:br>
              <a:rPr lang="en-US" sz="1900" b="1" dirty="0">
                <a:solidFill>
                  <a:srgbClr val="204279"/>
                </a:solidFill>
                <a:latin typeface="Proxima Nova" panose="02000506030000020004" pitchFamily="2" charset="0"/>
              </a:rPr>
            </a:br>
            <a:r>
              <a:rPr lang="en-US" sz="1900" b="1" dirty="0">
                <a:solidFill>
                  <a:srgbClr val="204279"/>
                </a:solidFill>
                <a:latin typeface="Proxima Nova" panose="02000506030000020004" pitchFamily="2" charset="0"/>
              </a:rPr>
              <a:t>re: strategic priorities</a:t>
            </a:r>
          </a:p>
          <a:p>
            <a:endParaRPr lang="en-US" dirty="0"/>
          </a:p>
        </p:txBody>
      </p:sp>
    </p:spTree>
    <p:extLst>
      <p:ext uri="{BB962C8B-B14F-4D97-AF65-F5344CB8AC3E}">
        <p14:creationId xmlns:p14="http://schemas.microsoft.com/office/powerpoint/2010/main" val="65201825"/>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23C91D-A68D-42F5-9E7D-C229F8583BF8}"/>
              </a:ext>
            </a:extLst>
          </p:cNvPr>
          <p:cNvSpPr>
            <a:spLocks noGrp="1"/>
          </p:cNvSpPr>
          <p:nvPr>
            <p:ph idx="1"/>
          </p:nvPr>
        </p:nvSpPr>
        <p:spPr>
          <a:xfrm>
            <a:off x="1081479" y="4477553"/>
            <a:ext cx="10515600" cy="841067"/>
          </a:xfrm>
        </p:spPr>
        <p:txBody>
          <a:bodyPr/>
          <a:lstStyle/>
          <a:p>
            <a:pPr marL="0" indent="0" algn="ctr">
              <a:buNone/>
            </a:pPr>
            <a:r>
              <a:rPr lang="en-US" dirty="0"/>
              <a:t>Dr. Karen Weddle-West</a:t>
            </a:r>
          </a:p>
          <a:p>
            <a:pPr marL="0" indent="0" algn="ctr">
              <a:buNone/>
            </a:pPr>
            <a:endParaRPr lang="en-US" dirty="0"/>
          </a:p>
        </p:txBody>
      </p:sp>
      <p:sp>
        <p:nvSpPr>
          <p:cNvPr id="3" name="Title 2">
            <a:extLst>
              <a:ext uri="{FF2B5EF4-FFF2-40B4-BE49-F238E27FC236}">
                <a16:creationId xmlns:a16="http://schemas.microsoft.com/office/drawing/2014/main" id="{A8DED8F5-6EAF-42A6-A0F2-3A5E3A2A37F4}"/>
              </a:ext>
            </a:extLst>
          </p:cNvPr>
          <p:cNvSpPr>
            <a:spLocks noGrp="1"/>
          </p:cNvSpPr>
          <p:nvPr>
            <p:ph type="title"/>
          </p:nvPr>
        </p:nvSpPr>
        <p:spPr>
          <a:xfrm>
            <a:off x="1140204" y="2547270"/>
            <a:ext cx="10515600" cy="1325563"/>
          </a:xfrm>
        </p:spPr>
        <p:txBody>
          <a:bodyPr/>
          <a:lstStyle/>
          <a:p>
            <a:pPr algn="ctr"/>
            <a:r>
              <a:rPr lang="en-US" sz="6000" dirty="0"/>
              <a:t>Vice President of Student Academic Success Update</a:t>
            </a:r>
          </a:p>
        </p:txBody>
      </p:sp>
    </p:spTree>
    <p:extLst>
      <p:ext uri="{BB962C8B-B14F-4D97-AF65-F5344CB8AC3E}">
        <p14:creationId xmlns:p14="http://schemas.microsoft.com/office/powerpoint/2010/main" val="2440799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413419-137A-4BCC-B8D3-11447007069A}"/>
              </a:ext>
            </a:extLst>
          </p:cNvPr>
          <p:cNvSpPr>
            <a:spLocks noGrp="1"/>
          </p:cNvSpPr>
          <p:nvPr>
            <p:ph idx="1"/>
          </p:nvPr>
        </p:nvSpPr>
        <p:spPr>
          <a:xfrm>
            <a:off x="838200" y="3229296"/>
            <a:ext cx="10515600" cy="3012479"/>
          </a:xfrm>
        </p:spPr>
        <p:txBody>
          <a:bodyPr/>
          <a:lstStyle/>
          <a:p>
            <a:pPr marL="0" indent="0" algn="ctr">
              <a:buNone/>
            </a:pPr>
            <a:r>
              <a:rPr lang="en-US" dirty="0"/>
              <a:t>KAREN WEDDLE-WEST, PH.D.</a:t>
            </a:r>
          </a:p>
          <a:p>
            <a:pPr marL="0" indent="0" algn="ctr">
              <a:buNone/>
            </a:pPr>
            <a:r>
              <a:rPr lang="en-US" sz="1800" dirty="0"/>
              <a:t>VICE PRESIDENT FOR STUDENT ACADEMIC SUCCESS</a:t>
            </a:r>
          </a:p>
          <a:p>
            <a:pPr marL="0" indent="0" algn="ctr">
              <a:buNone/>
            </a:pPr>
            <a:r>
              <a:rPr lang="en-US" sz="1800" dirty="0"/>
              <a:t>DIRECTOR OF DIVERSITY INITIATIVES</a:t>
            </a:r>
          </a:p>
          <a:p>
            <a:pPr marL="0" indent="0" algn="ctr">
              <a:buNone/>
            </a:pPr>
            <a:endParaRPr lang="en-US" sz="1800" dirty="0"/>
          </a:p>
          <a:p>
            <a:pPr marL="0" indent="0" algn="ctr">
              <a:buNone/>
            </a:pPr>
            <a:r>
              <a:rPr lang="en-US" dirty="0"/>
              <a:t>FERNANDEZ WEST</a:t>
            </a:r>
          </a:p>
          <a:p>
            <a:pPr marL="0" indent="0" algn="ctr">
              <a:buNone/>
            </a:pPr>
            <a:r>
              <a:rPr lang="en-US" sz="1800" dirty="0"/>
              <a:t>ASSOCIATE ATHLETIC DIRECTOR, ACADEMIC SERVICES</a:t>
            </a:r>
          </a:p>
        </p:txBody>
      </p:sp>
      <p:sp>
        <p:nvSpPr>
          <p:cNvPr id="2" name="Title 1">
            <a:extLst>
              <a:ext uri="{FF2B5EF4-FFF2-40B4-BE49-F238E27FC236}">
                <a16:creationId xmlns:a16="http://schemas.microsoft.com/office/drawing/2014/main" id="{47767ADF-E0EB-4471-AE95-9D81BF19AB25}"/>
              </a:ext>
            </a:extLst>
          </p:cNvPr>
          <p:cNvSpPr>
            <a:spLocks noGrp="1"/>
          </p:cNvSpPr>
          <p:nvPr>
            <p:ph type="title"/>
          </p:nvPr>
        </p:nvSpPr>
        <p:spPr>
          <a:xfrm>
            <a:off x="838200" y="1768796"/>
            <a:ext cx="10515600" cy="1325563"/>
          </a:xfrm>
        </p:spPr>
        <p:txBody>
          <a:bodyPr>
            <a:normAutofit/>
          </a:bodyPr>
          <a:lstStyle/>
          <a:p>
            <a:pPr algn="ctr"/>
            <a:r>
              <a:rPr lang="en-US" dirty="0"/>
              <a:t>CENTER FOR ATHLETIC ACADEMIC SERVICES (CAAS)</a:t>
            </a:r>
          </a:p>
        </p:txBody>
      </p:sp>
    </p:spTree>
    <p:extLst>
      <p:ext uri="{BB962C8B-B14F-4D97-AF65-F5344CB8AC3E}">
        <p14:creationId xmlns:p14="http://schemas.microsoft.com/office/powerpoint/2010/main" val="32474207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48E51-DB0E-44B6-9C68-C9405DF085E3}"/>
              </a:ext>
            </a:extLst>
          </p:cNvPr>
          <p:cNvSpPr>
            <a:spLocks noGrp="1"/>
          </p:cNvSpPr>
          <p:nvPr>
            <p:ph type="title" idx="4294967295"/>
          </p:nvPr>
        </p:nvSpPr>
        <p:spPr>
          <a:xfrm>
            <a:off x="0" y="161925"/>
            <a:ext cx="8229600" cy="742950"/>
          </a:xfrm>
        </p:spPr>
        <p:txBody>
          <a:bodyPr/>
          <a:lstStyle/>
          <a:p>
            <a:r>
              <a:rPr lang="en-US" sz="4800" dirty="0">
                <a:solidFill>
                  <a:schemeClr val="bg1"/>
                </a:solidFill>
                <a:latin typeface="Times New Roman" panose="02020603050405020304" pitchFamily="18" charset="0"/>
                <a:cs typeface="Times New Roman" panose="02020603050405020304" pitchFamily="18" charset="0"/>
              </a:rPr>
              <a:t>Fall 2019 Highlights</a:t>
            </a:r>
          </a:p>
        </p:txBody>
      </p:sp>
      <p:sp>
        <p:nvSpPr>
          <p:cNvPr id="3" name="Content Placeholder 2">
            <a:extLst>
              <a:ext uri="{FF2B5EF4-FFF2-40B4-BE49-F238E27FC236}">
                <a16:creationId xmlns:a16="http://schemas.microsoft.com/office/drawing/2014/main" id="{7E653FE1-ECC7-4CA6-851B-57AD598865CE}"/>
              </a:ext>
            </a:extLst>
          </p:cNvPr>
          <p:cNvSpPr>
            <a:spLocks noGrp="1"/>
          </p:cNvSpPr>
          <p:nvPr>
            <p:ph idx="4294967295"/>
          </p:nvPr>
        </p:nvSpPr>
        <p:spPr>
          <a:xfrm>
            <a:off x="2319130" y="1497495"/>
            <a:ext cx="9395792" cy="4800600"/>
          </a:xfrm>
        </p:spPr>
        <p:txBody>
          <a:bodyPr/>
          <a:lstStyle/>
          <a:p>
            <a:pPr marL="0" indent="0">
              <a:buNone/>
            </a:pPr>
            <a:r>
              <a:rPr lang="en-US" sz="3200" dirty="0">
                <a:latin typeface="Times New Roman" panose="02020603050405020304" pitchFamily="18" charset="0"/>
                <a:cs typeface="Times New Roman" panose="02020603050405020304" pitchFamily="18" charset="0"/>
              </a:rPr>
              <a:t>Department GPA: 3.171</a:t>
            </a:r>
          </a:p>
          <a:p>
            <a:pPr lvl="1"/>
            <a:r>
              <a:rPr lang="en-US" sz="1800" dirty="0">
                <a:latin typeface="Times New Roman" panose="02020603050405020304" pitchFamily="18" charset="0"/>
                <a:cs typeface="Times New Roman" panose="02020603050405020304" pitchFamily="18" charset="0"/>
              </a:rPr>
              <a:t>13</a:t>
            </a:r>
            <a:r>
              <a:rPr lang="en-US" sz="1800" baseline="30000" dirty="0">
                <a:latin typeface="Times New Roman" panose="02020603050405020304" pitchFamily="18" charset="0"/>
                <a:cs typeface="Times New Roman" panose="02020603050405020304" pitchFamily="18" charset="0"/>
              </a:rPr>
              <a:t>th</a:t>
            </a:r>
            <a:r>
              <a:rPr lang="en-US" sz="1800" dirty="0">
                <a:latin typeface="Times New Roman" panose="02020603050405020304" pitchFamily="18" charset="0"/>
                <a:cs typeface="Times New Roman" panose="02020603050405020304" pitchFamily="18" charset="0"/>
              </a:rPr>
              <a:t> consecutive term with a 3.0 or higher</a:t>
            </a:r>
          </a:p>
          <a:p>
            <a:pPr lvl="1"/>
            <a:r>
              <a:rPr lang="en-US" sz="1800" dirty="0">
                <a:latin typeface="Times New Roman" panose="02020603050405020304" pitchFamily="18" charset="0"/>
                <a:cs typeface="Times New Roman" panose="02020603050405020304" pitchFamily="18" charset="0"/>
              </a:rPr>
              <a:t>Tiger 3.0 GPA Club: 	259 (63%)</a:t>
            </a:r>
          </a:p>
          <a:p>
            <a:pPr lvl="1"/>
            <a:r>
              <a:rPr lang="en-US" sz="1800" dirty="0">
                <a:latin typeface="Times New Roman" panose="02020603050405020304" pitchFamily="18" charset="0"/>
                <a:cs typeface="Times New Roman" panose="02020603050405020304" pitchFamily="18" charset="0"/>
              </a:rPr>
              <a:t>Dean’s List: 		159 (39%)</a:t>
            </a:r>
          </a:p>
          <a:p>
            <a:pPr lvl="1"/>
            <a:r>
              <a:rPr lang="en-US" sz="1800" dirty="0">
                <a:latin typeface="Times New Roman" panose="02020603050405020304" pitchFamily="18" charset="0"/>
                <a:cs typeface="Times New Roman" panose="02020603050405020304" pitchFamily="18" charset="0"/>
              </a:rPr>
              <a:t>4.0 GPA Club		50 (12%)</a:t>
            </a:r>
          </a:p>
          <a:p>
            <a:pPr lvl="1"/>
            <a:r>
              <a:rPr lang="en-US" sz="1800" dirty="0">
                <a:latin typeface="Times New Roman" panose="02020603050405020304" pitchFamily="18" charset="0"/>
                <a:cs typeface="Times New Roman" panose="02020603050405020304" pitchFamily="18" charset="0"/>
              </a:rPr>
              <a:t>Highest Male GPA:	Men’s Golf: 3.48</a:t>
            </a:r>
          </a:p>
          <a:p>
            <a:pPr lvl="1"/>
            <a:r>
              <a:rPr lang="en-US" sz="1800" dirty="0">
                <a:latin typeface="Times New Roman" panose="02020603050405020304" pitchFamily="18" charset="0"/>
                <a:cs typeface="Times New Roman" panose="02020603050405020304" pitchFamily="18" charset="0"/>
              </a:rPr>
              <a:t>Highest Female GPA:	Women’s Golf: 3.72</a:t>
            </a:r>
          </a:p>
          <a:p>
            <a:pPr lvl="1"/>
            <a:r>
              <a:rPr lang="en-US" sz="1800" dirty="0">
                <a:latin typeface="Times New Roman" panose="02020603050405020304" pitchFamily="18" charset="0"/>
                <a:cs typeface="Times New Roman" panose="02020603050405020304" pitchFamily="18" charset="0"/>
              </a:rPr>
              <a:t>All-time high/GPA record broken</a:t>
            </a:r>
          </a:p>
          <a:p>
            <a:pPr lvl="2"/>
            <a:r>
              <a:rPr lang="en-US" sz="1400" dirty="0">
                <a:latin typeface="Times New Roman" panose="02020603050405020304" pitchFamily="18" charset="0"/>
                <a:cs typeface="Times New Roman" panose="02020603050405020304" pitchFamily="18" charset="0"/>
              </a:rPr>
              <a:t>Men’s Basketball GPA: 	3.02</a:t>
            </a:r>
          </a:p>
          <a:p>
            <a:pPr lvl="2"/>
            <a:r>
              <a:rPr lang="en-US" sz="1400" dirty="0">
                <a:latin typeface="Times New Roman" panose="02020603050405020304" pitchFamily="18" charset="0"/>
                <a:cs typeface="Times New Roman" panose="02020603050405020304" pitchFamily="18" charset="0"/>
              </a:rPr>
              <a:t>Freshmen: 		3.415</a:t>
            </a:r>
          </a:p>
          <a:p>
            <a:pPr lvl="2"/>
            <a:r>
              <a:rPr lang="en-US" sz="1400" dirty="0">
                <a:latin typeface="Times New Roman" panose="02020603050405020304" pitchFamily="18" charset="0"/>
                <a:cs typeface="Times New Roman" panose="02020603050405020304" pitchFamily="18" charset="0"/>
              </a:rPr>
              <a:t>Freshmen Women: 	3.622</a:t>
            </a:r>
          </a:p>
          <a:p>
            <a:pPr lvl="1"/>
            <a:r>
              <a:rPr lang="en-US" sz="1800" dirty="0">
                <a:latin typeface="Times New Roman" panose="02020603050405020304" pitchFamily="18" charset="0"/>
                <a:cs typeface="Times New Roman" panose="02020603050405020304" pitchFamily="18" charset="0"/>
              </a:rPr>
              <a:t>19 Graduates (11 different majors)</a:t>
            </a:r>
          </a:p>
          <a:p>
            <a:pPr lvl="2"/>
            <a:r>
              <a:rPr lang="en-US" sz="1400" dirty="0">
                <a:latin typeface="Times New Roman" panose="02020603050405020304" pitchFamily="18" charset="0"/>
                <a:cs typeface="Times New Roman" panose="02020603050405020304" pitchFamily="18" charset="0"/>
              </a:rPr>
              <a:t>3 Summa Cum Laude (3.8-4.00): Evan Bell (MBA), Adam Neely (MTR), Jessica Lamb (WSB)	</a:t>
            </a:r>
          </a:p>
          <a:p>
            <a:pPr lvl="2"/>
            <a:r>
              <a:rPr lang="en-US" sz="1400" dirty="0">
                <a:latin typeface="Times New Roman" panose="02020603050405020304" pitchFamily="18" charset="0"/>
                <a:cs typeface="Times New Roman" panose="02020603050405020304" pitchFamily="18" charset="0"/>
              </a:rPr>
              <a:t>3 Magna Cum Laude (3.50-3.79): Tyler Webb (MBA), </a:t>
            </a:r>
            <a:r>
              <a:rPr lang="en-US" sz="1400" dirty="0" err="1">
                <a:latin typeface="Times New Roman" panose="02020603050405020304" pitchFamily="18" charset="0"/>
                <a:cs typeface="Times New Roman" panose="02020603050405020304" pitchFamily="18" charset="0"/>
              </a:rPr>
              <a:t>Rodij</a:t>
            </a:r>
            <a:r>
              <a:rPr lang="en-US" sz="1400" dirty="0">
                <a:latin typeface="Times New Roman" panose="02020603050405020304" pitchFamily="18" charset="0"/>
                <a:cs typeface="Times New Roman" panose="02020603050405020304" pitchFamily="18" charset="0"/>
              </a:rPr>
              <a:t> Vlasveld (MGO), Isabel Youree (WGO)</a:t>
            </a:r>
          </a:p>
          <a:p>
            <a:pPr lvl="2"/>
            <a:r>
              <a:rPr lang="en-US" sz="1400" dirty="0">
                <a:latin typeface="Times New Roman" panose="02020603050405020304" pitchFamily="18" charset="0"/>
                <a:cs typeface="Times New Roman" panose="02020603050405020304" pitchFamily="18" charset="0"/>
              </a:rPr>
              <a:t>3 Cum Laude (3.25-3.49): Patrick Taylor (MFB), Dustin Woodard (MFB), Elizabeth Moberg (WSO)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0567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607D33D-FC7B-4B8E-9BFE-E4E4FC11B178}"/>
              </a:ext>
            </a:extLst>
          </p:cNvPr>
          <p:cNvSpPr>
            <a:spLocks noGrp="1" noChangeArrowheads="1"/>
          </p:cNvSpPr>
          <p:nvPr>
            <p:ph type="title" idx="4294967295"/>
          </p:nvPr>
        </p:nvSpPr>
        <p:spPr>
          <a:xfrm>
            <a:off x="49696" y="161925"/>
            <a:ext cx="8229600" cy="590550"/>
          </a:xfrm>
        </p:spPr>
        <p:txBody>
          <a:bodyPr/>
          <a:lstStyle/>
          <a:p>
            <a:r>
              <a:rPr lang="en-US" sz="3600" dirty="0">
                <a:solidFill>
                  <a:schemeClr val="bg1"/>
                </a:solidFill>
                <a:latin typeface="Times New Roman" panose="02020603050405020304" pitchFamily="18" charset="0"/>
                <a:cs typeface="Times New Roman" panose="02020603050405020304" pitchFamily="18" charset="0"/>
              </a:rPr>
              <a:t>Spring 2019 Academic Highlights</a:t>
            </a:r>
          </a:p>
        </p:txBody>
      </p:sp>
      <p:sp>
        <p:nvSpPr>
          <p:cNvPr id="83971" name="Rectangle 3">
            <a:extLst>
              <a:ext uri="{FF2B5EF4-FFF2-40B4-BE49-F238E27FC236}">
                <a16:creationId xmlns:a16="http://schemas.microsoft.com/office/drawing/2014/main" id="{094E03F6-0AA7-4D4A-B3BD-CB1ADAA26FD6}"/>
              </a:ext>
            </a:extLst>
          </p:cNvPr>
          <p:cNvSpPr>
            <a:spLocks noGrp="1" noChangeArrowheads="1"/>
          </p:cNvSpPr>
          <p:nvPr>
            <p:ph idx="4294967295"/>
          </p:nvPr>
        </p:nvSpPr>
        <p:spPr>
          <a:xfrm>
            <a:off x="2236305" y="1405144"/>
            <a:ext cx="8458200" cy="5105400"/>
          </a:xfrm>
        </p:spPr>
        <p:txBody>
          <a:bodyPr/>
          <a:lstStyle/>
          <a:p>
            <a:r>
              <a:rPr lang="en-US" sz="2400" dirty="0">
                <a:latin typeface="Times New Roman" panose="02020603050405020304" pitchFamily="18" charset="0"/>
                <a:cs typeface="Times New Roman" panose="02020603050405020304" pitchFamily="18" charset="0"/>
              </a:rPr>
              <a:t>The following teams posted all-time high GPA’s in 2018-2019:</a:t>
            </a:r>
            <a:br>
              <a:rPr lang="en-US" sz="24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Women’s Basketball:		3.251		Spring 2019</a:t>
            </a:r>
            <a:endParaRPr lang="en-US" sz="12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Softball:			3.546		Spring 2019</a:t>
            </a:r>
            <a:endParaRPr lang="en-US" sz="12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Rifle:			3.695		Spring 2019</a:t>
            </a:r>
            <a:endParaRPr lang="en-US" sz="12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Football:			2.88		Spring 2019</a:t>
            </a:r>
            <a:endParaRPr lang="en-US" sz="12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Women’s XC:			3.772		Spring 2019</a:t>
            </a:r>
            <a:endParaRPr lang="en-US" sz="12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Memphis Women’s Teams have posted a 3.0 combined GPA in 35 of the last 36 semesters.</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70 Graduated</a:t>
            </a:r>
          </a:p>
          <a:p>
            <a:pPr lvl="1"/>
            <a:r>
              <a:rPr lang="en-US" sz="1800" dirty="0">
                <a:latin typeface="Times New Roman" panose="02020603050405020304" pitchFamily="18" charset="0"/>
                <a:cs typeface="Times New Roman" panose="02020603050405020304" pitchFamily="18" charset="0"/>
              </a:rPr>
              <a:t>25 different majors</a:t>
            </a:r>
          </a:p>
          <a:p>
            <a:pPr lvl="1"/>
            <a:r>
              <a:rPr lang="en-US" sz="1800" dirty="0">
                <a:latin typeface="Times New Roman" panose="02020603050405020304" pitchFamily="18" charset="0"/>
                <a:cs typeface="Times New Roman" panose="02020603050405020304" pitchFamily="18" charset="0"/>
              </a:rPr>
              <a:t>20 different states</a:t>
            </a:r>
          </a:p>
          <a:p>
            <a:pPr lvl="1"/>
            <a:r>
              <a:rPr lang="en-US" sz="1800" dirty="0">
                <a:latin typeface="Times New Roman" panose="02020603050405020304" pitchFamily="18" charset="0"/>
                <a:cs typeface="Times New Roman" panose="02020603050405020304" pitchFamily="18" charset="0"/>
              </a:rPr>
              <a:t>10 different countries</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39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839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839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839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8397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8397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397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397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83971">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83971">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8397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34605-353E-F34D-A596-54D2CE9064FC}"/>
              </a:ext>
            </a:extLst>
          </p:cNvPr>
          <p:cNvSpPr>
            <a:spLocks noGrp="1"/>
          </p:cNvSpPr>
          <p:nvPr>
            <p:ph type="ctrTitle"/>
          </p:nvPr>
        </p:nvSpPr>
        <p:spPr>
          <a:xfrm>
            <a:off x="1524000" y="1649654"/>
            <a:ext cx="9144000" cy="1469752"/>
          </a:xfrm>
        </p:spPr>
        <p:txBody>
          <a:bodyPr anchor="t">
            <a:normAutofit fontScale="90000"/>
          </a:bodyPr>
          <a:lstStyle/>
          <a:p>
            <a:r>
              <a:rPr lang="en-US" b="1" dirty="0">
                <a:solidFill>
                  <a:srgbClr val="14395A"/>
                </a:solidFill>
                <a:latin typeface="Adobe Garamond Pro" panose="02020502060506020403" pitchFamily="18" charset="77"/>
              </a:rPr>
              <a:t>University of Memphis</a:t>
            </a:r>
            <a:br>
              <a:rPr lang="en-US" b="1" dirty="0">
                <a:solidFill>
                  <a:srgbClr val="14395A"/>
                </a:solidFill>
                <a:latin typeface="Adobe Garamond Pro" panose="02020502060506020403" pitchFamily="18" charset="77"/>
              </a:rPr>
            </a:br>
            <a:r>
              <a:rPr lang="en-US" b="1" dirty="0">
                <a:solidFill>
                  <a:srgbClr val="14395A"/>
                </a:solidFill>
                <a:latin typeface="Adobe Garamond Pro" panose="02020502060506020403" pitchFamily="18" charset="77"/>
              </a:rPr>
              <a:t>Board of Trustees</a:t>
            </a:r>
          </a:p>
        </p:txBody>
      </p:sp>
      <p:sp>
        <p:nvSpPr>
          <p:cNvPr id="4" name="Subtitle 2">
            <a:extLst>
              <a:ext uri="{FF2B5EF4-FFF2-40B4-BE49-F238E27FC236}">
                <a16:creationId xmlns:a16="http://schemas.microsoft.com/office/drawing/2014/main" id="{1E48AD1F-FF76-E24B-B366-8560C0E1FD36}"/>
              </a:ext>
            </a:extLst>
          </p:cNvPr>
          <p:cNvSpPr txBox="1">
            <a:spLocks/>
          </p:cNvSpPr>
          <p:nvPr/>
        </p:nvSpPr>
        <p:spPr>
          <a:xfrm>
            <a:off x="1478711" y="3426868"/>
            <a:ext cx="9144000" cy="619187"/>
          </a:xfrm>
          <a:prstGeom prst="rect">
            <a:avLst/>
          </a:prstGeom>
        </p:spPr>
        <p:txBody>
          <a:bodyPr vert="horz" lIns="68580" tIns="34290" rIns="68580" bIns="3429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14395A"/>
                </a:solidFill>
                <a:effectLst/>
                <a:uLnTx/>
                <a:uFillTx/>
                <a:latin typeface="Adobe Garamond Pro" panose="02020502060506020403" pitchFamily="18" charset="77"/>
                <a:ea typeface="+mn-ea"/>
                <a:cs typeface="+mn-cs"/>
              </a:rPr>
              <a:t>Sunset Termination June 30, 2021</a:t>
            </a:r>
          </a:p>
        </p:txBody>
      </p:sp>
    </p:spTree>
    <p:extLst>
      <p:ext uri="{BB962C8B-B14F-4D97-AF65-F5344CB8AC3E}">
        <p14:creationId xmlns:p14="http://schemas.microsoft.com/office/powerpoint/2010/main" val="2855361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BC37E-A015-47C1-A83A-E0BAA6670C88}"/>
              </a:ext>
            </a:extLst>
          </p:cNvPr>
          <p:cNvSpPr>
            <a:spLocks noGrp="1"/>
          </p:cNvSpPr>
          <p:nvPr>
            <p:ph type="title" idx="4294967295"/>
          </p:nvPr>
        </p:nvSpPr>
        <p:spPr>
          <a:xfrm>
            <a:off x="0" y="-376030"/>
            <a:ext cx="8229600" cy="1143000"/>
          </a:xfrm>
        </p:spPr>
        <p:txBody>
          <a:bodyPr/>
          <a:lstStyle/>
          <a:p>
            <a:br>
              <a:rPr lang="en-US" dirty="0">
                <a:solidFill>
                  <a:schemeClr val="bg1"/>
                </a:solidFill>
              </a:rPr>
            </a:br>
            <a:r>
              <a:rPr lang="en-US" sz="3600" dirty="0">
                <a:solidFill>
                  <a:schemeClr val="bg1"/>
                </a:solidFill>
                <a:latin typeface="Times New Roman" panose="02020603050405020304" pitchFamily="18" charset="0"/>
                <a:cs typeface="Times New Roman" panose="02020603050405020304" pitchFamily="18" charset="0"/>
              </a:rPr>
              <a:t>American Athletic Conference</a:t>
            </a:r>
            <a:br>
              <a:rPr lang="en-US" sz="36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Academic Awards</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E0A251C-029C-49B0-8E97-7F77F684AC5C}"/>
              </a:ext>
            </a:extLst>
          </p:cNvPr>
          <p:cNvSpPr>
            <a:spLocks noGrp="1"/>
          </p:cNvSpPr>
          <p:nvPr>
            <p:ph idx="4294967295"/>
          </p:nvPr>
        </p:nvSpPr>
        <p:spPr>
          <a:xfrm>
            <a:off x="1775791" y="1500808"/>
            <a:ext cx="9289773" cy="4724400"/>
          </a:xfrm>
        </p:spPr>
        <p:txBody>
          <a:bodyPr/>
          <a:lstStyle/>
          <a:p>
            <a:pPr lvl="0"/>
            <a:r>
              <a:rPr lang="en-US" sz="2000" dirty="0">
                <a:latin typeface="Times New Roman" panose="02020603050405020304" pitchFamily="18" charset="0"/>
                <a:cs typeface="Times New Roman" panose="02020603050405020304" pitchFamily="18" charset="0"/>
              </a:rPr>
              <a:t>202 Student-Athletes received </a:t>
            </a:r>
            <a:r>
              <a:rPr lang="en-US" sz="2000" u="sng" dirty="0">
                <a:latin typeface="Times New Roman" panose="02020603050405020304" pitchFamily="18" charset="0"/>
                <a:cs typeface="Times New Roman" panose="02020603050405020304" pitchFamily="18" charset="0"/>
              </a:rPr>
              <a:t>All-Academic Team Honors</a:t>
            </a:r>
            <a:r>
              <a:rPr lang="en-US" sz="2000" dirty="0">
                <a:latin typeface="Times New Roman" panose="02020603050405020304" pitchFamily="18" charset="0"/>
                <a:cs typeface="Times New Roman" panose="02020603050405020304" pitchFamily="18" charset="0"/>
              </a:rPr>
              <a:t>, 3</a:t>
            </a:r>
            <a:r>
              <a:rPr lang="en-US" sz="2000" baseline="30000" dirty="0">
                <a:latin typeface="Times New Roman" panose="02020603050405020304" pitchFamily="18" charset="0"/>
                <a:cs typeface="Times New Roman" panose="02020603050405020304" pitchFamily="18" charset="0"/>
              </a:rPr>
              <a:t>rd</a:t>
            </a:r>
            <a:r>
              <a:rPr lang="en-US" sz="2000" dirty="0">
                <a:latin typeface="Times New Roman" panose="02020603050405020304" pitchFamily="18" charset="0"/>
                <a:cs typeface="Times New Roman" panose="02020603050405020304" pitchFamily="18" charset="0"/>
              </a:rPr>
              <a:t> season that Memphis Athletics has had over 200 student-athletes receive this recognition.</a:t>
            </a:r>
            <a:br>
              <a:rPr lang="en-US" sz="20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Team Academic Excellence Award-Men’s Golf and Men’s Soccer earned the top academic team award for the AAC.</a:t>
            </a:r>
            <a:endParaRPr lang="en-US" sz="1800" dirty="0">
              <a:latin typeface="Times New Roman" panose="02020603050405020304" pitchFamily="18" charset="0"/>
              <a:cs typeface="Times New Roman" panose="02020603050405020304" pitchFamily="18" charset="0"/>
            </a:endParaRPr>
          </a:p>
          <a:p>
            <a:pPr lvl="1"/>
            <a:r>
              <a:rPr lang="en-US" sz="1600" dirty="0">
                <a:latin typeface="Times New Roman" panose="02020603050405020304" pitchFamily="18" charset="0"/>
                <a:cs typeface="Times New Roman" panose="02020603050405020304" pitchFamily="18" charset="0"/>
              </a:rPr>
              <a:t>This marks the second consecutive year Men’s Soccer has earned the top spot for the AAC.</a:t>
            </a:r>
            <a:br>
              <a:rPr lang="en-US" dirty="0">
                <a:latin typeface="Times New Roman" panose="02020603050405020304" pitchFamily="18" charset="0"/>
                <a:cs typeface="Times New Roman" panose="02020603050405020304" pitchFamily="18" charset="0"/>
              </a:rPr>
            </a:br>
            <a:endParaRPr lang="en-US" sz="1600" dirty="0">
              <a:latin typeface="Times New Roman" panose="02020603050405020304" pitchFamily="18" charset="0"/>
              <a:cs typeface="Times New Roman" panose="02020603050405020304" pitchFamily="18" charset="0"/>
            </a:endParaRPr>
          </a:p>
          <a:p>
            <a:pPr lvl="0"/>
            <a:r>
              <a:rPr lang="en-US" sz="2000" u="sng" dirty="0">
                <a:latin typeface="Times New Roman" panose="02020603050405020304" pitchFamily="18" charset="0"/>
                <a:cs typeface="Times New Roman" panose="02020603050405020304" pitchFamily="18" charset="0"/>
              </a:rPr>
              <a:t>AAC Scholar-Athlete Award</a:t>
            </a:r>
            <a:endParaRPr lang="en-US" sz="18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Ashley Pryke, WTO</a:t>
            </a:r>
            <a:endParaRPr lang="en-US" sz="16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Lizzie </a:t>
            </a:r>
            <a:r>
              <a:rPr lang="en-US" sz="1800" dirty="0" err="1">
                <a:latin typeface="Times New Roman" panose="02020603050405020304" pitchFamily="18" charset="0"/>
                <a:cs typeface="Times New Roman" panose="02020603050405020304" pitchFamily="18" charset="0"/>
              </a:rPr>
              <a:t>Woerner</a:t>
            </a:r>
            <a:r>
              <a:rPr lang="en-US" sz="1800" dirty="0">
                <a:latin typeface="Times New Roman" panose="02020603050405020304" pitchFamily="18" charset="0"/>
                <a:cs typeface="Times New Roman" panose="02020603050405020304" pitchFamily="18" charset="0"/>
              </a:rPr>
              <a:t>, WSO</a:t>
            </a:r>
            <a:endParaRPr lang="en-US" sz="16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Olushola Olojo, MTO</a:t>
            </a:r>
            <a:endParaRPr lang="en-US" sz="16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David Zalzman, MSO</a:t>
            </a:r>
            <a:br>
              <a:rPr lang="en-US" sz="1800" dirty="0">
                <a:latin typeface="Times New Roman" panose="02020603050405020304" pitchFamily="18" charset="0"/>
                <a:cs typeface="Times New Roman" panose="02020603050405020304" pitchFamily="18" charset="0"/>
              </a:rPr>
            </a:br>
            <a:endParaRPr lang="en-US" sz="16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Tied for second highest GSR in the AAC with 92% for 2019</a:t>
            </a:r>
            <a:endParaRPr lang="en-US" sz="1800" dirty="0">
              <a:latin typeface="Times New Roman" panose="02020603050405020304" pitchFamily="18" charset="0"/>
              <a:cs typeface="Times New Roman" panose="02020603050405020304" pitchFamily="18" charset="0"/>
            </a:endParaRPr>
          </a:p>
          <a:p>
            <a:pPr lvl="1"/>
            <a:r>
              <a:rPr lang="en-US" sz="1600" dirty="0">
                <a:latin typeface="Times New Roman" panose="02020603050405020304" pitchFamily="18" charset="0"/>
                <a:cs typeface="Times New Roman" panose="02020603050405020304" pitchFamily="18" charset="0"/>
              </a:rPr>
              <a:t>100% GSR -Women’s Golf, Men’s Golf, Women’s Tennis, Men’s Tennis, Rifle, Softball</a:t>
            </a:r>
            <a:r>
              <a:rPr lang="en-US" sz="32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marL="393700" lvl="1" indent="0">
              <a:buNone/>
            </a:pPr>
            <a:endParaRPr lang="en-US" sz="2800" dirty="0"/>
          </a:p>
          <a:p>
            <a:pPr lvl="1"/>
            <a:endParaRPr lang="en-US" sz="2800" dirty="0"/>
          </a:p>
        </p:txBody>
      </p:sp>
    </p:spTree>
    <p:extLst>
      <p:ext uri="{BB962C8B-B14F-4D97-AF65-F5344CB8AC3E}">
        <p14:creationId xmlns:p14="http://schemas.microsoft.com/office/powerpoint/2010/main" val="39764556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AA86-FCAB-4C1C-B337-0BE1ADC4C4C7}"/>
              </a:ext>
            </a:extLst>
          </p:cNvPr>
          <p:cNvSpPr>
            <a:spLocks noGrp="1"/>
          </p:cNvSpPr>
          <p:nvPr>
            <p:ph type="title" idx="4294967295"/>
          </p:nvPr>
        </p:nvSpPr>
        <p:spPr>
          <a:xfrm>
            <a:off x="0" y="0"/>
            <a:ext cx="8229600" cy="1047750"/>
          </a:xfrm>
        </p:spPr>
        <p:txBody>
          <a:bodyPr/>
          <a:lstStyle/>
          <a:p>
            <a:r>
              <a:rPr lang="en-US" sz="3600" dirty="0">
                <a:solidFill>
                  <a:schemeClr val="bg1"/>
                </a:solidFill>
                <a:latin typeface="Times New Roman" panose="02020603050405020304" pitchFamily="18" charset="0"/>
                <a:cs typeface="Times New Roman" panose="02020603050405020304" pitchFamily="18" charset="0"/>
              </a:rPr>
              <a:t>Center for Athletic Academic Services (CAAS) Survey</a:t>
            </a:r>
          </a:p>
        </p:txBody>
      </p:sp>
      <p:sp>
        <p:nvSpPr>
          <p:cNvPr id="3" name="Content Placeholder 2">
            <a:extLst>
              <a:ext uri="{FF2B5EF4-FFF2-40B4-BE49-F238E27FC236}">
                <a16:creationId xmlns:a16="http://schemas.microsoft.com/office/drawing/2014/main" id="{AF3FAD08-6CFE-4570-B626-AF4A54496554}"/>
              </a:ext>
            </a:extLst>
          </p:cNvPr>
          <p:cNvSpPr>
            <a:spLocks noGrp="1"/>
          </p:cNvSpPr>
          <p:nvPr>
            <p:ph idx="4294967295"/>
          </p:nvPr>
        </p:nvSpPr>
        <p:spPr>
          <a:xfrm>
            <a:off x="1444486" y="1633331"/>
            <a:ext cx="9528313" cy="4419600"/>
          </a:xfrm>
        </p:spPr>
        <p:txBody>
          <a:bodyPr/>
          <a:lstStyle/>
          <a:p>
            <a:r>
              <a:rPr lang="en-US" sz="2000" dirty="0">
                <a:latin typeface="Times New Roman" panose="02020603050405020304" pitchFamily="18" charset="0"/>
                <a:cs typeface="Times New Roman" panose="02020603050405020304" pitchFamily="18" charset="0"/>
              </a:rPr>
              <a:t>My CAAS Counselor showed sincere interest in me as a person, not just a student-athlete.</a:t>
            </a:r>
          </a:p>
          <a:p>
            <a:pPr lvl="1"/>
            <a:r>
              <a:rPr lang="en-US" sz="1400" dirty="0">
                <a:latin typeface="Times New Roman" panose="02020603050405020304" pitchFamily="18" charset="0"/>
                <a:cs typeface="Times New Roman" panose="02020603050405020304" pitchFamily="18" charset="0"/>
              </a:rPr>
              <a:t>105 (92%) agree</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My CAAS Counselor was helpful in giving me needed advice regarding major selection</a:t>
            </a:r>
            <a:r>
              <a:rPr lang="en-US" sz="1800" dirty="0">
                <a:latin typeface="Times New Roman" panose="02020603050405020304" pitchFamily="18" charset="0"/>
                <a:cs typeface="Times New Roman" panose="02020603050405020304" pitchFamily="18" charset="0"/>
              </a:rPr>
              <a:t>.</a:t>
            </a:r>
          </a:p>
          <a:p>
            <a:pPr lvl="1"/>
            <a:r>
              <a:rPr lang="en-US" sz="1600" dirty="0">
                <a:latin typeface="Times New Roman" panose="02020603050405020304" pitchFamily="18" charset="0"/>
                <a:cs typeface="Times New Roman" panose="02020603050405020304" pitchFamily="18" charset="0"/>
              </a:rPr>
              <a:t>99 (86%) agree</a:t>
            </a:r>
          </a:p>
          <a:p>
            <a:pPr lvl="1"/>
            <a:endParaRPr lang="en-US" sz="16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“CAAS Counselor took the time to ask me about my day and truly cares about my overall well-being which is quite evident in the time they put in with me and all their student-athletes.”</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 CAAS Counselors do a great job of working with you with scheduling and are always available as a resource.”</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99844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413419-137A-4BCC-B8D3-11447007069A}"/>
              </a:ext>
            </a:extLst>
          </p:cNvPr>
          <p:cNvSpPr>
            <a:spLocks noGrp="1"/>
          </p:cNvSpPr>
          <p:nvPr>
            <p:ph idx="1"/>
          </p:nvPr>
        </p:nvSpPr>
        <p:spPr>
          <a:xfrm>
            <a:off x="838200" y="3229296"/>
            <a:ext cx="10515600" cy="3012479"/>
          </a:xfrm>
        </p:spPr>
        <p:txBody>
          <a:bodyPr/>
          <a:lstStyle/>
          <a:p>
            <a:pPr marL="0" indent="0" algn="ctr">
              <a:buNone/>
            </a:pPr>
            <a:r>
              <a:rPr lang="en-US" dirty="0">
                <a:latin typeface="+mj-lt"/>
              </a:rPr>
              <a:t>KAREN WEDDLE-WEST, PH.D.</a:t>
            </a:r>
          </a:p>
          <a:p>
            <a:pPr marL="0" indent="0" algn="ctr">
              <a:spcBef>
                <a:spcPts val="600"/>
              </a:spcBef>
              <a:buNone/>
            </a:pPr>
            <a:r>
              <a:rPr lang="en-US" sz="1800" dirty="0">
                <a:latin typeface="+mj-lt"/>
              </a:rPr>
              <a:t>Vice President For Student Academic Success</a:t>
            </a:r>
          </a:p>
          <a:p>
            <a:pPr marL="0" indent="0" algn="ctr">
              <a:spcBef>
                <a:spcPts val="600"/>
              </a:spcBef>
              <a:buNone/>
            </a:pPr>
            <a:r>
              <a:rPr lang="en-US" sz="1800" dirty="0">
                <a:latin typeface="+mj-lt"/>
              </a:rPr>
              <a:t>Director Of Diversity Initiatives</a:t>
            </a:r>
          </a:p>
          <a:p>
            <a:pPr marL="0" indent="0" algn="ctr">
              <a:buNone/>
            </a:pPr>
            <a:endParaRPr lang="en-US" sz="1800" dirty="0">
              <a:latin typeface="+mj-lt"/>
            </a:endParaRPr>
          </a:p>
          <a:p>
            <a:pPr marL="0" lvl="0" indent="0" algn="ctr" eaLnBrk="1" fontAlgn="auto" hangingPunct="1">
              <a:lnSpc>
                <a:spcPct val="100000"/>
              </a:lnSpc>
              <a:spcBef>
                <a:spcPts val="0"/>
              </a:spcBef>
              <a:spcAft>
                <a:spcPts val="0"/>
              </a:spcAft>
              <a:buNone/>
              <a:defRPr/>
            </a:pPr>
            <a:r>
              <a:rPr lang="en-US" dirty="0">
                <a:latin typeface="+mj-lt"/>
              </a:rPr>
              <a:t>Scott </a:t>
            </a:r>
            <a:r>
              <a:rPr lang="en-US" dirty="0" err="1">
                <a:latin typeface="+mj-lt"/>
              </a:rPr>
              <a:t>Sundvall</a:t>
            </a:r>
            <a:r>
              <a:rPr lang="en-US" dirty="0">
                <a:latin typeface="+mj-lt"/>
              </a:rPr>
              <a:t>, Ph.D.</a:t>
            </a:r>
          </a:p>
          <a:p>
            <a:pPr marL="0" lvl="0" indent="0" algn="ctr" eaLnBrk="1" fontAlgn="auto" hangingPunct="1">
              <a:lnSpc>
                <a:spcPct val="100000"/>
              </a:lnSpc>
              <a:spcBef>
                <a:spcPts val="600"/>
              </a:spcBef>
              <a:spcAft>
                <a:spcPts val="0"/>
              </a:spcAft>
              <a:buNone/>
              <a:defRPr/>
            </a:pPr>
            <a:r>
              <a:rPr lang="en-US" sz="1800" dirty="0">
                <a:latin typeface="+mj-lt"/>
              </a:rPr>
              <a:t>Director, CWC</a:t>
            </a:r>
          </a:p>
          <a:p>
            <a:pPr marL="0" lvl="0" indent="0" algn="ctr" eaLnBrk="1" fontAlgn="auto" hangingPunct="1">
              <a:lnSpc>
                <a:spcPct val="100000"/>
              </a:lnSpc>
              <a:spcBef>
                <a:spcPts val="600"/>
              </a:spcBef>
              <a:spcAft>
                <a:spcPts val="0"/>
              </a:spcAft>
              <a:buNone/>
              <a:defRPr/>
            </a:pPr>
            <a:r>
              <a:rPr lang="en-US" sz="1800" dirty="0">
                <a:latin typeface="+mj-lt"/>
              </a:rPr>
              <a:t>Assistant Professor, Department of English</a:t>
            </a:r>
          </a:p>
        </p:txBody>
      </p:sp>
      <p:sp>
        <p:nvSpPr>
          <p:cNvPr id="2" name="Title 1">
            <a:extLst>
              <a:ext uri="{FF2B5EF4-FFF2-40B4-BE49-F238E27FC236}">
                <a16:creationId xmlns:a16="http://schemas.microsoft.com/office/drawing/2014/main" id="{47767ADF-E0EB-4471-AE95-9D81BF19AB25}"/>
              </a:ext>
            </a:extLst>
          </p:cNvPr>
          <p:cNvSpPr>
            <a:spLocks noGrp="1"/>
          </p:cNvSpPr>
          <p:nvPr>
            <p:ph type="title"/>
          </p:nvPr>
        </p:nvSpPr>
        <p:spPr>
          <a:xfrm>
            <a:off x="838200" y="1768796"/>
            <a:ext cx="10515600" cy="1325563"/>
          </a:xfrm>
        </p:spPr>
        <p:txBody>
          <a:bodyPr>
            <a:normAutofit fontScale="90000"/>
          </a:bodyPr>
          <a:lstStyle/>
          <a:p>
            <a:pPr algn="ctr" eaLnBrk="1" fontAlgn="auto" hangingPunct="1">
              <a:lnSpc>
                <a:spcPct val="100000"/>
              </a:lnSpc>
              <a:spcBef>
                <a:spcPts val="0"/>
              </a:spcBef>
              <a:spcAft>
                <a:spcPts val="0"/>
              </a:spcAft>
              <a:defRPr/>
            </a:pPr>
            <a:r>
              <a:rPr lang="en-US" dirty="0">
                <a:latin typeface="Calibri Light" panose="020F0302020204030204" pitchFamily="34" charset="0"/>
                <a:cs typeface="Calibri Light" panose="020F0302020204030204" pitchFamily="34" charset="0"/>
              </a:rPr>
              <a:t>Center for Writing and Communication (CWC)</a:t>
            </a:r>
            <a:br>
              <a:rPr lang="en-US" dirty="0">
                <a:latin typeface="Calibri Light" panose="020F0302020204030204" pitchFamily="34" charset="0"/>
                <a:cs typeface="Calibri Light" panose="020F0302020204030204" pitchFamily="34" charset="0"/>
              </a:rPr>
            </a:br>
            <a:r>
              <a:rPr lang="en-US" sz="3600" dirty="0">
                <a:latin typeface="Calibri Light" panose="020F0302020204030204" pitchFamily="34" charset="0"/>
                <a:cs typeface="Calibri Light" panose="020F0302020204030204" pitchFamily="34" charset="0"/>
              </a:rPr>
              <a:t>Student Academic Success (SAS)</a:t>
            </a:r>
            <a:br>
              <a:rPr lang="en-US" sz="3600" dirty="0">
                <a:latin typeface="Calibri Light" panose="020F0302020204030204" pitchFamily="34" charset="0"/>
                <a:cs typeface="Calibri Light" panose="020F0302020204030204" pitchFamily="34" charset="0"/>
              </a:rPr>
            </a:b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046915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bwMode="auto">
          <a:xfrm>
            <a:off x="315685" y="113393"/>
            <a:ext cx="8031481"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Calibri"/>
                <a:ea typeface="Calibri"/>
                <a:cs typeface="Calibri"/>
                <a:sym typeface="Calibri"/>
              </a:rPr>
              <a:t>CWC Methodology and Outcomes</a:t>
            </a:r>
            <a:endParaRPr kumimoji="0" lang="en-US" altLang="en-US" sz="3600" b="1" i="0" u="none" strike="noStrike" kern="1200" cap="none" spc="0" normalizeH="0" baseline="0" noProof="0" dirty="0">
              <a:ln>
                <a:noFill/>
              </a:ln>
              <a:solidFill>
                <a:prstClr val="white"/>
              </a:solidFill>
              <a:effectLst/>
              <a:uLnTx/>
              <a:uFillTx/>
              <a:latin typeface="Calibri Light"/>
              <a:ea typeface="+mj-ea"/>
              <a:cs typeface="+mj-cs"/>
            </a:endParaRPr>
          </a:p>
        </p:txBody>
      </p:sp>
      <p:pic>
        <p:nvPicPr>
          <p:cNvPr id="3" name="Picture 2" descr="Screen Shot 2020-02-29 at 5.03.41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8996" y="1759905"/>
            <a:ext cx="4180406" cy="2220681"/>
          </a:xfrm>
          <a:prstGeom prst="rect">
            <a:avLst/>
          </a:prstGeom>
        </p:spPr>
      </p:pic>
      <p:sp>
        <p:nvSpPr>
          <p:cNvPr id="4" name="Content Placeholder 3"/>
          <p:cNvSpPr>
            <a:spLocks noGrp="1"/>
          </p:cNvSpPr>
          <p:nvPr>
            <p:ph idx="1"/>
          </p:nvPr>
        </p:nvSpPr>
        <p:spPr>
          <a:xfrm>
            <a:off x="130920" y="1204651"/>
            <a:ext cx="8313471" cy="2854500"/>
          </a:xfrm>
        </p:spPr>
        <p:txBody>
          <a:bodyPr/>
          <a:lstStyle/>
          <a:p>
            <a:pPr marL="0" indent="0">
              <a:buNone/>
            </a:pPr>
            <a:r>
              <a:rPr lang="en-US" dirty="0"/>
              <a:t>METHODOLOGY:</a:t>
            </a:r>
          </a:p>
          <a:p>
            <a:r>
              <a:rPr lang="en-US" sz="1800" dirty="0"/>
              <a:t>Assists with any writing or speech at any stage of development.</a:t>
            </a:r>
          </a:p>
          <a:p>
            <a:r>
              <a:rPr lang="en-US" sz="1800" dirty="0"/>
              <a:t>Uses a dialogic approach (consultation) that improves process rather than mere product. </a:t>
            </a:r>
          </a:p>
          <a:p>
            <a:r>
              <a:rPr lang="en-US" sz="1800" dirty="0"/>
              <a:t>Works with students one-on-one.</a:t>
            </a:r>
          </a:p>
          <a:p>
            <a:r>
              <a:rPr lang="en-US" sz="1800" dirty="0"/>
              <a:t>Employs non-evaluative methodology. </a:t>
            </a:r>
          </a:p>
          <a:p>
            <a:r>
              <a:rPr lang="en-US" sz="1800" dirty="0"/>
              <a:t>Utilizes synchronous consulting (in-person and online)</a:t>
            </a:r>
          </a:p>
          <a:p>
            <a:pPr marL="0" indent="0">
              <a:buNone/>
            </a:pPr>
            <a:endParaRPr lang="en-US" dirty="0"/>
          </a:p>
        </p:txBody>
      </p:sp>
      <p:sp>
        <p:nvSpPr>
          <p:cNvPr id="5" name="TextBox 4"/>
          <p:cNvSpPr txBox="1"/>
          <p:nvPr/>
        </p:nvSpPr>
        <p:spPr>
          <a:xfrm>
            <a:off x="130920" y="4027805"/>
            <a:ext cx="11769781" cy="28777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OUTCOMES:</a:t>
            </a:r>
          </a:p>
          <a:p>
            <a:pPr marL="342900" marR="0" lvl="0" indent="-34290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Effectively communicate information, concepts, and arguments with clarity, coherence, and logical organization. </a:t>
            </a:r>
          </a:p>
          <a:p>
            <a:pPr marL="342900" marR="0" lvl="0" indent="-34290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Develop revision strategies that improve composing practices writ large. </a:t>
            </a:r>
          </a:p>
          <a:p>
            <a:pPr marL="342900" marR="0" lvl="0" indent="-34290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Identify intended audience and adhere to the form of the appropriate, corresponding genre. </a:t>
            </a:r>
          </a:p>
          <a:p>
            <a:pPr marL="342900" marR="0" lvl="0" indent="-34290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Improve literacy practices, including grammar, syntax, sentence structure, and citations; language acquisition; and development of style and voice.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52186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315686" y="1458679"/>
            <a:ext cx="11532647" cy="4796980"/>
          </a:xfrm>
        </p:spPr>
        <p:txBody>
          <a:bodyPr/>
          <a:lstStyle/>
          <a:p>
            <a:r>
              <a:rPr lang="en-US" dirty="0"/>
              <a:t>1,731 consultations provided 2018-2019 academic year (13% increase from previous year).*</a:t>
            </a:r>
          </a:p>
          <a:p>
            <a:r>
              <a:rPr lang="en-US" dirty="0"/>
              <a:t>15% of clients identify as ESL/ELL/EFL students. </a:t>
            </a:r>
          </a:p>
          <a:p>
            <a:r>
              <a:rPr lang="en-US" dirty="0"/>
              <a:t>36% of clients are first-year students; 15% of students are graduate students. </a:t>
            </a:r>
          </a:p>
          <a:p>
            <a:r>
              <a:rPr lang="en-US" dirty="0"/>
              <a:t>90%+ feedback on all surveys.**</a:t>
            </a:r>
          </a:p>
          <a:p>
            <a:r>
              <a:rPr lang="en-US" dirty="0"/>
              <a:t>80-85% utilization</a:t>
            </a:r>
          </a:p>
          <a:p>
            <a:pPr marL="0" indent="0">
              <a:buNone/>
            </a:pPr>
            <a:r>
              <a:rPr lang="en-US" sz="1400" dirty="0"/>
              <a:t>*Does not include summer semester.</a:t>
            </a:r>
            <a:br>
              <a:rPr lang="en-US" sz="1400" dirty="0"/>
            </a:br>
            <a:r>
              <a:rPr lang="en-US" sz="1400" dirty="0"/>
              <a:t>** See hand-out document for more information. </a:t>
            </a:r>
          </a:p>
          <a:p>
            <a:pPr marL="0" indent="0">
              <a:buNone/>
            </a:pPr>
            <a:endParaRPr lang="en-US" dirty="0"/>
          </a:p>
        </p:txBody>
      </p:sp>
      <p:sp>
        <p:nvSpPr>
          <p:cNvPr id="6" name="Title 2"/>
          <p:cNvSpPr txBox="1">
            <a:spLocks/>
          </p:cNvSpPr>
          <p:nvPr/>
        </p:nvSpPr>
        <p:spPr bwMode="auto">
          <a:xfrm>
            <a:off x="315685" y="113393"/>
            <a:ext cx="8031481"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Calibri"/>
                <a:ea typeface="Calibri"/>
                <a:cs typeface="Calibri"/>
                <a:sym typeface="Calibri"/>
              </a:rPr>
              <a:t>CWC Statistics</a:t>
            </a:r>
            <a:endParaRPr kumimoji="0" lang="en-US" altLang="en-US" sz="3600" b="1" i="0" u="none" strike="noStrike" kern="1200" cap="none" spc="0" normalizeH="0" baseline="0" noProof="0" dirty="0">
              <a:ln>
                <a:noFill/>
              </a:ln>
              <a:solidFill>
                <a:prstClr val="white"/>
              </a:solidFill>
              <a:effectLst/>
              <a:uLnTx/>
              <a:uFillTx/>
              <a:latin typeface="Calibri Light"/>
              <a:ea typeface="+mj-ea"/>
              <a:cs typeface="+mj-cs"/>
            </a:endParaRPr>
          </a:p>
        </p:txBody>
      </p:sp>
      <p:pic>
        <p:nvPicPr>
          <p:cNvPr id="7" name="Picture 6" descr="Screen Shot 2020-02-29 at 5.03.2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5846" y="3481224"/>
            <a:ext cx="6572208" cy="2843194"/>
          </a:xfrm>
          <a:prstGeom prst="rect">
            <a:avLst/>
          </a:prstGeom>
        </p:spPr>
      </p:pic>
    </p:spTree>
    <p:extLst>
      <p:ext uri="{BB962C8B-B14F-4D97-AF65-F5344CB8AC3E}">
        <p14:creationId xmlns:p14="http://schemas.microsoft.com/office/powerpoint/2010/main" val="9359295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315686" y="1511055"/>
            <a:ext cx="11650476" cy="4796980"/>
          </a:xfrm>
        </p:spPr>
        <p:txBody>
          <a:bodyPr/>
          <a:lstStyle/>
          <a:p>
            <a:r>
              <a:rPr lang="en-US" sz="2400" dirty="0"/>
              <a:t>Compose Yourself! workshops with the Benjamin L. Hooks Central Library.</a:t>
            </a:r>
          </a:p>
          <a:p>
            <a:r>
              <a:rPr lang="en-US" sz="2400" dirty="0"/>
              <a:t>Prison outreach with Shelby County Department of Corrections. </a:t>
            </a:r>
          </a:p>
          <a:p>
            <a:r>
              <a:rPr lang="en-US" sz="2400" dirty="0"/>
              <a:t>No Stress Success workshops with University of Memphis (UofM) library. </a:t>
            </a:r>
          </a:p>
          <a:p>
            <a:r>
              <a:rPr lang="en-US" sz="2400" dirty="0"/>
              <a:t>Plagiarism workshops. </a:t>
            </a:r>
          </a:p>
          <a:p>
            <a:r>
              <a:rPr lang="en-US" sz="2400" dirty="0"/>
              <a:t>Dissertation Writing Retreats with Graduate College and UofM library. </a:t>
            </a:r>
          </a:p>
          <a:p>
            <a:r>
              <a:rPr lang="en-US" sz="2400" dirty="0"/>
              <a:t>“Right to Own Language” workshops in first-year writing courses. </a:t>
            </a:r>
          </a:p>
          <a:p>
            <a:r>
              <a:rPr lang="en-US" sz="2400" dirty="0"/>
              <a:t>Grant activity. </a:t>
            </a:r>
          </a:p>
          <a:p>
            <a:r>
              <a:rPr lang="en-US" sz="2400" dirty="0"/>
              <a:t>National and international conference activity. </a:t>
            </a:r>
          </a:p>
          <a:p>
            <a:r>
              <a:rPr lang="en-US" sz="2400" dirty="0"/>
              <a:t>Senior capstone thesis workshops. </a:t>
            </a:r>
          </a:p>
          <a:p>
            <a:r>
              <a:rPr lang="en-US" sz="2400" dirty="0"/>
              <a:t>Curricular development. </a:t>
            </a:r>
          </a:p>
          <a:p>
            <a:r>
              <a:rPr lang="en-US" sz="2400" dirty="0"/>
              <a:t>Graduate seminar on writing and communication center theory and praxis. </a:t>
            </a:r>
          </a:p>
          <a:p>
            <a:endParaRPr lang="en-US" dirty="0"/>
          </a:p>
          <a:p>
            <a:pPr marL="0" indent="0">
              <a:buNone/>
            </a:pPr>
            <a:endParaRPr lang="en-US" dirty="0"/>
          </a:p>
        </p:txBody>
      </p:sp>
      <p:sp>
        <p:nvSpPr>
          <p:cNvPr id="6" name="Title 2"/>
          <p:cNvSpPr txBox="1">
            <a:spLocks/>
          </p:cNvSpPr>
          <p:nvPr/>
        </p:nvSpPr>
        <p:spPr bwMode="auto">
          <a:xfrm>
            <a:off x="315685" y="113393"/>
            <a:ext cx="8031481"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Calibri"/>
                <a:ea typeface="Calibri"/>
                <a:cs typeface="Calibri"/>
                <a:sym typeface="Calibri"/>
              </a:rPr>
              <a:t>CWC Services, Activity, and Outreach</a:t>
            </a:r>
            <a:endParaRPr kumimoji="0" lang="en-US" altLang="en-US" sz="3600" b="1" i="0" u="none" strike="noStrike" kern="1200" cap="none" spc="0" normalizeH="0" baseline="0" noProof="0" dirty="0">
              <a:ln>
                <a:noFill/>
              </a:ln>
              <a:solidFill>
                <a:prstClr val="white"/>
              </a:solidFill>
              <a:effectLst/>
              <a:uLnTx/>
              <a:uFillTx/>
              <a:latin typeface="Calibri Light"/>
              <a:ea typeface="+mj-ea"/>
              <a:cs typeface="+mj-cs"/>
            </a:endParaRPr>
          </a:p>
        </p:txBody>
      </p:sp>
    </p:spTree>
    <p:extLst>
      <p:ext uri="{BB962C8B-B14F-4D97-AF65-F5344CB8AC3E}">
        <p14:creationId xmlns:p14="http://schemas.microsoft.com/office/powerpoint/2010/main" val="41015342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315687" y="1406303"/>
            <a:ext cx="4868778" cy="4796980"/>
          </a:xfrm>
        </p:spPr>
        <p:txBody>
          <a:bodyPr/>
          <a:lstStyle/>
          <a:p>
            <a:pPr marL="0" indent="0">
              <a:buNone/>
            </a:pPr>
            <a:r>
              <a:rPr lang="en-US" dirty="0"/>
              <a:t>RETURN ON INVESTMENT (ROI):</a:t>
            </a:r>
          </a:p>
          <a:p>
            <a:r>
              <a:rPr lang="en-US" sz="1800" dirty="0"/>
              <a:t>Retention</a:t>
            </a:r>
          </a:p>
          <a:p>
            <a:r>
              <a:rPr lang="en-US" sz="1800" dirty="0"/>
              <a:t>Rate to graduation</a:t>
            </a:r>
          </a:p>
          <a:p>
            <a:r>
              <a:rPr lang="en-US" sz="1800" dirty="0"/>
              <a:t>Academic success and excellence</a:t>
            </a:r>
          </a:p>
          <a:p>
            <a:r>
              <a:rPr lang="en-US" sz="1800" dirty="0"/>
              <a:t>Job placement (for graduate students)</a:t>
            </a:r>
          </a:p>
          <a:p>
            <a:r>
              <a:rPr lang="en-US" sz="1800" dirty="0"/>
              <a:t>Research production</a:t>
            </a:r>
          </a:p>
          <a:p>
            <a:r>
              <a:rPr lang="en-US" sz="1800" dirty="0"/>
              <a:t>Curricular innovation</a:t>
            </a:r>
          </a:p>
          <a:p>
            <a:pPr marL="0" indent="0">
              <a:buNone/>
            </a:pPr>
            <a:endParaRPr lang="en-US" dirty="0"/>
          </a:p>
        </p:txBody>
      </p:sp>
      <p:sp>
        <p:nvSpPr>
          <p:cNvPr id="6" name="Title 2"/>
          <p:cNvSpPr txBox="1">
            <a:spLocks/>
          </p:cNvSpPr>
          <p:nvPr/>
        </p:nvSpPr>
        <p:spPr bwMode="auto">
          <a:xfrm>
            <a:off x="315685" y="113393"/>
            <a:ext cx="8031481"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Calibri"/>
                <a:ea typeface="Calibri"/>
                <a:cs typeface="Calibri"/>
                <a:sym typeface="Calibri"/>
              </a:rPr>
              <a:t>CWC Future &amp; Return on Investment</a:t>
            </a:r>
            <a:endParaRPr kumimoji="0" lang="en-US" altLang="en-US" sz="3600" b="1" i="0" u="none" strike="noStrike" kern="1200" cap="none" spc="0" normalizeH="0" baseline="0" noProof="0" dirty="0">
              <a:ln>
                <a:noFill/>
              </a:ln>
              <a:solidFill>
                <a:prstClr val="white"/>
              </a:solidFill>
              <a:effectLst/>
              <a:uLnTx/>
              <a:uFillTx/>
              <a:latin typeface="Calibri Light"/>
              <a:ea typeface="+mj-ea"/>
              <a:cs typeface="+mj-cs"/>
            </a:endParaRPr>
          </a:p>
        </p:txBody>
      </p:sp>
      <p:sp>
        <p:nvSpPr>
          <p:cNvPr id="4" name="TextBox 3"/>
          <p:cNvSpPr txBox="1"/>
          <p:nvPr/>
        </p:nvSpPr>
        <p:spPr>
          <a:xfrm>
            <a:off x="5378909" y="1269503"/>
            <a:ext cx="6724907" cy="35855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SURVEY RESULTS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My consultant and I discussed objectives and goals for my session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Strongly Agree – 79% (187)	Agree – 20% (48)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At the end of my session, I had a plan for completing my assignment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Strongly Agree – 83% (99)	Agree – 15% (36)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How likely are you to return to the CWC?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Extremely Likely – 95%	Somewhat Likely –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Would you recommend the CWC to a classmate?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Yes – 100%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descr="Screen Shot 2020-03-03 at 1.10.46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6656" y="4490065"/>
            <a:ext cx="3952251" cy="1808165"/>
          </a:xfrm>
          <a:prstGeom prst="rect">
            <a:avLst/>
          </a:prstGeom>
        </p:spPr>
      </p:pic>
      <p:pic>
        <p:nvPicPr>
          <p:cNvPr id="7" name="Picture 6" descr="Screen Shot 2020-03-03 at 1.10.30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7733" y="4487042"/>
            <a:ext cx="3952251" cy="1808165"/>
          </a:xfrm>
          <a:prstGeom prst="rect">
            <a:avLst/>
          </a:prstGeom>
        </p:spPr>
      </p:pic>
      <p:pic>
        <p:nvPicPr>
          <p:cNvPr id="8" name="Picture 7" descr="Screen Shot 2020-03-03 at 1.10.07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7042"/>
            <a:ext cx="3887518" cy="1798094"/>
          </a:xfrm>
          <a:prstGeom prst="rect">
            <a:avLst/>
          </a:prstGeom>
        </p:spPr>
      </p:pic>
    </p:spTree>
    <p:extLst>
      <p:ext uri="{BB962C8B-B14F-4D97-AF65-F5344CB8AC3E}">
        <p14:creationId xmlns:p14="http://schemas.microsoft.com/office/powerpoint/2010/main" val="39739350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4987FF-21A7-41F5-9E60-F343CFE55939}"/>
              </a:ext>
            </a:extLst>
          </p:cNvPr>
          <p:cNvSpPr>
            <a:spLocks noGrp="1"/>
          </p:cNvSpPr>
          <p:nvPr>
            <p:ph idx="1"/>
          </p:nvPr>
        </p:nvSpPr>
        <p:spPr>
          <a:xfrm>
            <a:off x="838200" y="4141993"/>
            <a:ext cx="10515600" cy="1436686"/>
          </a:xfrm>
        </p:spPr>
        <p:txBody>
          <a:bodyPr/>
          <a:lstStyle/>
          <a:p>
            <a:pPr marL="0" indent="0" algn="ctr">
              <a:buNone/>
            </a:pPr>
            <a:r>
              <a:rPr lang="en-US" sz="2400" dirty="0"/>
              <a:t>Sally Gates Parrish</a:t>
            </a:r>
          </a:p>
          <a:p>
            <a:pPr marL="0" indent="0" algn="ctr">
              <a:buNone/>
            </a:pPr>
            <a:r>
              <a:rPr lang="en-US" sz="2400" dirty="0"/>
              <a:t>Associate Vice President for Educational Initiatives</a:t>
            </a:r>
          </a:p>
          <a:p>
            <a:pPr marL="0" indent="0" algn="ctr">
              <a:buNone/>
            </a:pPr>
            <a:endParaRPr lang="en-US" dirty="0"/>
          </a:p>
        </p:txBody>
      </p:sp>
      <p:sp>
        <p:nvSpPr>
          <p:cNvPr id="3" name="Title 2">
            <a:extLst>
              <a:ext uri="{FF2B5EF4-FFF2-40B4-BE49-F238E27FC236}">
                <a16:creationId xmlns:a16="http://schemas.microsoft.com/office/drawing/2014/main" id="{AF8E6F18-E991-4293-8510-F7E3D752B2F2}"/>
              </a:ext>
            </a:extLst>
          </p:cNvPr>
          <p:cNvSpPr>
            <a:spLocks noGrp="1"/>
          </p:cNvSpPr>
          <p:nvPr>
            <p:ph type="title"/>
          </p:nvPr>
        </p:nvSpPr>
        <p:spPr>
          <a:xfrm>
            <a:off x="1064703" y="2547270"/>
            <a:ext cx="10515600" cy="1325563"/>
          </a:xfrm>
        </p:spPr>
        <p:txBody>
          <a:bodyPr/>
          <a:lstStyle/>
          <a:p>
            <a:pPr algn="ctr"/>
            <a:r>
              <a:rPr lang="en-US" sz="6000" dirty="0"/>
              <a:t>University</a:t>
            </a:r>
            <a:r>
              <a:rPr lang="en-US" dirty="0"/>
              <a:t> </a:t>
            </a:r>
            <a:r>
              <a:rPr lang="en-US" sz="6000" dirty="0"/>
              <a:t>School Initiatives</a:t>
            </a:r>
          </a:p>
        </p:txBody>
      </p:sp>
    </p:spTree>
    <p:extLst>
      <p:ext uri="{BB962C8B-B14F-4D97-AF65-F5344CB8AC3E}">
        <p14:creationId xmlns:p14="http://schemas.microsoft.com/office/powerpoint/2010/main" val="15943402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315685" y="1511055"/>
            <a:ext cx="11545011" cy="4796980"/>
          </a:xfrm>
        </p:spPr>
        <p:txBody>
          <a:bodyPr/>
          <a:lstStyle/>
          <a:p>
            <a:r>
              <a:rPr lang="en-US" dirty="0"/>
              <a:t>History &amp; recent reorganization under Educational Initiatives</a:t>
            </a:r>
          </a:p>
          <a:p>
            <a:pPr marL="0" indent="0">
              <a:buNone/>
            </a:pPr>
            <a:endParaRPr lang="en-US" dirty="0"/>
          </a:p>
          <a:p>
            <a:r>
              <a:rPr lang="en-US" i="1" dirty="0"/>
              <a:t>The mission of University Schools is to provide the children of our community with educational experiences that enhance their development from birth to graduation and promote dynamic research, collaborative partnerships and innovative practices.</a:t>
            </a:r>
          </a:p>
          <a:p>
            <a:pPr marL="0" indent="0">
              <a:buNone/>
            </a:pPr>
            <a:endParaRPr lang="en-US" dirty="0"/>
          </a:p>
          <a:p>
            <a:r>
              <a:rPr lang="en-US" dirty="0"/>
              <a:t>Our University Schools provide </a:t>
            </a:r>
            <a:r>
              <a:rPr lang="en-US" b="1" dirty="0"/>
              <a:t>laboratory</a:t>
            </a:r>
            <a:r>
              <a:rPr lang="en-US" dirty="0"/>
              <a:t> learning, practice, research &amp; observation opportunities for faculty, staff, and students while meeting a critical community need for teacher &amp; practitioner preparation and providing a faculty/staff recruitment &amp; retention benefit to the UofM.</a:t>
            </a:r>
          </a:p>
          <a:p>
            <a:endParaRPr lang="en-US" dirty="0"/>
          </a:p>
          <a:p>
            <a:pPr marL="0" indent="0">
              <a:buNone/>
            </a:pPr>
            <a:endParaRPr lang="en-US" dirty="0"/>
          </a:p>
        </p:txBody>
      </p:sp>
      <p:sp>
        <p:nvSpPr>
          <p:cNvPr id="6" name="Title 2"/>
          <p:cNvSpPr txBox="1">
            <a:spLocks/>
          </p:cNvSpPr>
          <p:nvPr/>
        </p:nvSpPr>
        <p:spPr bwMode="auto">
          <a:xfrm>
            <a:off x="315685" y="113393"/>
            <a:ext cx="8031481"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Calibri"/>
                <a:cs typeface="Calibri"/>
                <a:sym typeface="Calibri"/>
              </a:rPr>
              <a:t>University Schools</a:t>
            </a:r>
            <a:endParaRPr kumimoji="0" lang="en-US" altLang="en-US" sz="3600" b="1" i="0" u="none" strike="noStrike" kern="1200" cap="none" spc="0" normalizeH="0" baseline="0" noProof="0" dirty="0">
              <a:ln>
                <a:noFill/>
              </a:ln>
              <a:solidFill>
                <a:prstClr val="white"/>
              </a:solidFill>
              <a:effectLst/>
              <a:uLnTx/>
              <a:uFillTx/>
              <a:latin typeface="Calibri Light"/>
              <a:ea typeface="+mj-ea"/>
              <a:cs typeface="+mj-cs"/>
            </a:endParaRPr>
          </a:p>
        </p:txBody>
      </p:sp>
    </p:spTree>
    <p:extLst>
      <p:ext uri="{BB962C8B-B14F-4D97-AF65-F5344CB8AC3E}">
        <p14:creationId xmlns:p14="http://schemas.microsoft.com/office/powerpoint/2010/main" val="5931405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315685" y="1511055"/>
            <a:ext cx="11545011" cy="4796980"/>
          </a:xfrm>
        </p:spPr>
        <p:txBody>
          <a:bodyPr/>
          <a:lstStyle/>
          <a:p>
            <a:pPr marL="0" indent="0">
              <a:buNone/>
            </a:pPr>
            <a:endParaRPr lang="en-US" dirty="0"/>
          </a:p>
          <a:p>
            <a:pPr marL="0" indent="0">
              <a:buNone/>
            </a:pPr>
            <a:endParaRPr lang="en-US" dirty="0"/>
          </a:p>
        </p:txBody>
      </p:sp>
      <p:sp>
        <p:nvSpPr>
          <p:cNvPr id="6" name="Title 2"/>
          <p:cNvSpPr txBox="1">
            <a:spLocks/>
          </p:cNvSpPr>
          <p:nvPr/>
        </p:nvSpPr>
        <p:spPr bwMode="auto">
          <a:xfrm>
            <a:off x="315685" y="113393"/>
            <a:ext cx="8031481"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Calibri"/>
                <a:cs typeface="Calibri"/>
                <a:sym typeface="Calibri"/>
              </a:rPr>
              <a:t>TCA 49-8-105</a:t>
            </a:r>
            <a:endParaRPr kumimoji="0" lang="en-US" altLang="en-US" sz="3600" b="1" i="0" u="none" strike="noStrike" kern="1200" cap="none" spc="0" normalizeH="0" baseline="0" noProof="0" dirty="0">
              <a:ln>
                <a:noFill/>
              </a:ln>
              <a:solidFill>
                <a:prstClr val="white"/>
              </a:solidFill>
              <a:effectLst/>
              <a:uLnTx/>
              <a:uFillTx/>
              <a:latin typeface="Calibri Light"/>
              <a:ea typeface="+mj-ea"/>
              <a:cs typeface="+mj-cs"/>
            </a:endParaRPr>
          </a:p>
        </p:txBody>
      </p:sp>
      <p:sp>
        <p:nvSpPr>
          <p:cNvPr id="2" name="Rectangle 1">
            <a:extLst>
              <a:ext uri="{FF2B5EF4-FFF2-40B4-BE49-F238E27FC236}">
                <a16:creationId xmlns:a16="http://schemas.microsoft.com/office/drawing/2014/main" id="{8488E5A4-9619-4BA4-8686-03D07BF32DD2}"/>
              </a:ext>
            </a:extLst>
          </p:cNvPr>
          <p:cNvSpPr/>
          <p:nvPr/>
        </p:nvSpPr>
        <p:spPr>
          <a:xfrm>
            <a:off x="331304" y="1511055"/>
            <a:ext cx="11789546" cy="3970318"/>
          </a:xfrm>
          <a:prstGeom prst="rect">
            <a:avLst/>
          </a:prstGeom>
        </p:spPr>
        <p:txBody>
          <a:bodyPr wrap="square">
            <a:spAutoFit/>
          </a:bodyPr>
          <a:lstStyle/>
          <a:p>
            <a:r>
              <a:rPr lang="en-US" dirty="0">
                <a:solidFill>
                  <a:srgbClr val="000000"/>
                </a:solidFill>
                <a:latin typeface="Open Sans"/>
              </a:rPr>
              <a:t>a) Any state college or university under the direction of the board of regents or a </a:t>
            </a:r>
            <a:r>
              <a:rPr lang="en-US" b="1" dirty="0">
                <a:solidFill>
                  <a:srgbClr val="000000"/>
                </a:solidFill>
                <a:latin typeface="Open Sans"/>
              </a:rPr>
              <a:t>state university board </a:t>
            </a:r>
            <a:r>
              <a:rPr lang="en-US" dirty="0">
                <a:solidFill>
                  <a:srgbClr val="000000"/>
                </a:solidFill>
                <a:latin typeface="Open Sans"/>
              </a:rPr>
              <a:t>is authorized to maintain a </a:t>
            </a:r>
            <a:r>
              <a:rPr lang="en-US" b="1" dirty="0">
                <a:solidFill>
                  <a:srgbClr val="000000"/>
                </a:solidFill>
                <a:latin typeface="Open Sans"/>
              </a:rPr>
              <a:t>training school for grades pre-kindergarten through twelve </a:t>
            </a:r>
            <a:r>
              <a:rPr lang="en-US" dirty="0">
                <a:solidFill>
                  <a:srgbClr val="000000"/>
                </a:solidFill>
                <a:latin typeface="Open Sans"/>
              </a:rPr>
              <a:t>(pre-K-12), or any combination of grades pre-kindergarten through twelve (pre-K-12), for the purpose of providing practice teaching experience for teachers in training, and the students enrolled in the school shall be taught the same course of study as prescribed by the state board of education for the public school system in grades pre-kindergarten through twelve (pre-K-12), or the grades appropriate for the particular school.</a:t>
            </a:r>
          </a:p>
          <a:p>
            <a:endParaRPr lang="en-US" dirty="0">
              <a:solidFill>
                <a:srgbClr val="000000"/>
              </a:solidFill>
              <a:latin typeface="Open Sans"/>
            </a:endParaRPr>
          </a:p>
          <a:p>
            <a:r>
              <a:rPr lang="en-US" dirty="0">
                <a:solidFill>
                  <a:srgbClr val="000000"/>
                </a:solidFill>
                <a:latin typeface="Open Sans"/>
              </a:rPr>
              <a:t>b) Each institution, acting through its governing board, is authorized to </a:t>
            </a:r>
            <a:r>
              <a:rPr lang="en-US" b="1" dirty="0">
                <a:solidFill>
                  <a:srgbClr val="000000"/>
                </a:solidFill>
                <a:latin typeface="Open Sans"/>
              </a:rPr>
              <a:t>contract with the county or city board of education </a:t>
            </a:r>
            <a:r>
              <a:rPr lang="en-US" dirty="0">
                <a:solidFill>
                  <a:srgbClr val="000000"/>
                </a:solidFill>
                <a:latin typeface="Open Sans"/>
              </a:rPr>
              <a:t>in the county or city in which the college or university is located to provide for the teaching of the children of public school age in the training school, whereby the training school shall </a:t>
            </a:r>
            <a:r>
              <a:rPr lang="en-US" b="1" dirty="0">
                <a:solidFill>
                  <a:srgbClr val="000000"/>
                </a:solidFill>
                <a:latin typeface="Open Sans"/>
              </a:rPr>
              <a:t>receive all state and federal funds </a:t>
            </a:r>
            <a:r>
              <a:rPr lang="en-US" dirty="0">
                <a:solidFill>
                  <a:srgbClr val="000000"/>
                </a:solidFill>
                <a:latin typeface="Open Sans"/>
              </a:rPr>
              <a:t>received by the county or city board of education as a result of this contract for the operation of the school, including per capita allocations, equalization funds, capital outlay funds, textbook funds, and any other funds that may be allocated for the operation of public schools of this state. </a:t>
            </a:r>
            <a:r>
              <a:rPr lang="en-US" b="1" dirty="0">
                <a:solidFill>
                  <a:srgbClr val="000000"/>
                </a:solidFill>
                <a:latin typeface="Open Sans"/>
              </a:rPr>
              <a:t>The control of the training school shall be wholly under the direction of the respective institution.</a:t>
            </a:r>
            <a:endParaRPr lang="en-US" b="1" i="0" dirty="0">
              <a:solidFill>
                <a:srgbClr val="000000"/>
              </a:solidFill>
              <a:effectLst/>
              <a:latin typeface="Open Sans"/>
            </a:endParaRPr>
          </a:p>
        </p:txBody>
      </p:sp>
    </p:spTree>
    <p:extLst>
      <p:ext uri="{BB962C8B-B14F-4D97-AF65-F5344CB8AC3E}">
        <p14:creationId xmlns:p14="http://schemas.microsoft.com/office/powerpoint/2010/main" val="2052748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C301F-8B7C-1A4B-AD71-794497E8C2F6}"/>
              </a:ext>
            </a:extLst>
          </p:cNvPr>
          <p:cNvSpPr>
            <a:spLocks noGrp="1"/>
          </p:cNvSpPr>
          <p:nvPr>
            <p:ph type="title"/>
          </p:nvPr>
        </p:nvSpPr>
        <p:spPr>
          <a:xfrm>
            <a:off x="2049619" y="484123"/>
            <a:ext cx="7886700" cy="994172"/>
          </a:xfrm>
        </p:spPr>
        <p:txBody>
          <a:bodyPr>
            <a:normAutofit fontScale="90000"/>
          </a:bodyPr>
          <a:lstStyle/>
          <a:p>
            <a:pPr algn="ctr"/>
            <a:r>
              <a:rPr lang="en-US" b="1" dirty="0">
                <a:solidFill>
                  <a:srgbClr val="003366"/>
                </a:solidFill>
                <a:latin typeface="Adobe Garamond Pro" panose="02020502060506020403" pitchFamily="18" charset="77"/>
              </a:rPr>
              <a:t>Board Responsibility: </a:t>
            </a:r>
            <a:br>
              <a:rPr lang="en-US" b="1" dirty="0">
                <a:solidFill>
                  <a:srgbClr val="003366"/>
                </a:solidFill>
                <a:latin typeface="Adobe Garamond Pro" panose="02020502060506020403" pitchFamily="18" charset="77"/>
              </a:rPr>
            </a:br>
            <a:r>
              <a:rPr lang="en-US" b="1" dirty="0">
                <a:solidFill>
                  <a:srgbClr val="003366"/>
                </a:solidFill>
                <a:latin typeface="Adobe Garamond Pro" panose="02020502060506020403" pitchFamily="18" charset="77"/>
              </a:rPr>
              <a:t>Fiduciary Duty</a:t>
            </a:r>
          </a:p>
        </p:txBody>
      </p:sp>
      <p:sp>
        <p:nvSpPr>
          <p:cNvPr id="3" name="Content Placeholder 2">
            <a:extLst>
              <a:ext uri="{FF2B5EF4-FFF2-40B4-BE49-F238E27FC236}">
                <a16:creationId xmlns:a16="http://schemas.microsoft.com/office/drawing/2014/main" id="{3BCDE078-CF70-EC47-AE21-0E72D218260D}"/>
              </a:ext>
            </a:extLst>
          </p:cNvPr>
          <p:cNvSpPr>
            <a:spLocks noGrp="1"/>
          </p:cNvSpPr>
          <p:nvPr>
            <p:ph idx="1"/>
          </p:nvPr>
        </p:nvSpPr>
        <p:spPr>
          <a:xfrm>
            <a:off x="1468192" y="1719964"/>
            <a:ext cx="9684912" cy="1956489"/>
          </a:xfrm>
        </p:spPr>
        <p:txBody>
          <a:bodyPr>
            <a:normAutofit fontScale="92500" lnSpcReduction="20000"/>
          </a:bodyPr>
          <a:lstStyle/>
          <a:p>
            <a:pPr marL="0" indent="0">
              <a:spcAft>
                <a:spcPts val="225"/>
              </a:spcAft>
              <a:buClr>
                <a:srgbClr val="003366"/>
              </a:buClr>
              <a:buSzPct val="100000"/>
              <a:buNone/>
              <a:defRPr/>
            </a:pPr>
            <a:r>
              <a:rPr lang="en-US" altLang="en-US" b="1" i="1" dirty="0">
                <a:solidFill>
                  <a:srgbClr val="14395A"/>
                </a:solidFill>
                <a:latin typeface="Times New Roman" panose="02020603050405020304" pitchFamily="18" charset="0"/>
                <a:cs typeface="Times New Roman" panose="02020603050405020304" pitchFamily="18" charset="0"/>
              </a:rPr>
              <a:t>What is a fiduciary?</a:t>
            </a:r>
          </a:p>
          <a:p>
            <a:pPr marL="129779" lvl="1" indent="0">
              <a:spcAft>
                <a:spcPts val="225"/>
              </a:spcAft>
              <a:buClr>
                <a:srgbClr val="003366"/>
              </a:buClr>
              <a:buSzPct val="100000"/>
              <a:buNone/>
              <a:defRPr/>
            </a:pPr>
            <a:r>
              <a:rPr lang="en-US" dirty="0">
                <a:solidFill>
                  <a:srgbClr val="14395A"/>
                </a:solidFill>
                <a:latin typeface="Times New Roman" panose="02020603050405020304" pitchFamily="18" charset="0"/>
                <a:cs typeface="Times New Roman" panose="02020603050405020304" pitchFamily="18" charset="0"/>
              </a:rPr>
              <a:t>A fiduciary is someone who has a special responsibility – </a:t>
            </a:r>
            <a:r>
              <a:rPr lang="en-US" u="sng" dirty="0">
                <a:solidFill>
                  <a:srgbClr val="14395A"/>
                </a:solidFill>
                <a:latin typeface="Times New Roman" panose="02020603050405020304" pitchFamily="18" charset="0"/>
                <a:cs typeface="Times New Roman" panose="02020603050405020304" pitchFamily="18" charset="0"/>
              </a:rPr>
              <a:t>stewardship</a:t>
            </a:r>
            <a:r>
              <a:rPr lang="en-US" dirty="0">
                <a:solidFill>
                  <a:srgbClr val="14395A"/>
                </a:solidFill>
                <a:latin typeface="Times New Roman" panose="02020603050405020304" pitchFamily="18" charset="0"/>
                <a:cs typeface="Times New Roman" panose="02020603050405020304" pitchFamily="18" charset="0"/>
              </a:rPr>
              <a:t> – over the administration of an institution, including its property, its reputation, and its role in the community.</a:t>
            </a:r>
          </a:p>
          <a:p>
            <a:pPr marL="0" indent="0">
              <a:spcAft>
                <a:spcPts val="225"/>
              </a:spcAft>
              <a:buClr>
                <a:srgbClr val="003366"/>
              </a:buClr>
              <a:buSzPct val="100000"/>
              <a:buNone/>
              <a:defRPr/>
            </a:pPr>
            <a:r>
              <a:rPr lang="en-US" altLang="en-US" b="1" i="1" dirty="0">
                <a:solidFill>
                  <a:srgbClr val="14395A"/>
                </a:solidFill>
                <a:latin typeface="Times New Roman" panose="02020603050405020304" pitchFamily="18" charset="0"/>
                <a:cs typeface="Times New Roman" panose="02020603050405020304" pitchFamily="18" charset="0"/>
              </a:rPr>
              <a:t>A university board member has fiduciary duties of care, loyalty, and obedience to the institution.  Board members should</a:t>
            </a:r>
          </a:p>
        </p:txBody>
      </p:sp>
      <p:sp>
        <p:nvSpPr>
          <p:cNvPr id="5" name="Content Placeholder 2">
            <a:extLst>
              <a:ext uri="{FF2B5EF4-FFF2-40B4-BE49-F238E27FC236}">
                <a16:creationId xmlns:a16="http://schemas.microsoft.com/office/drawing/2014/main" id="{A157101D-AF66-474C-A72C-9E42DB6E4C6D}"/>
              </a:ext>
            </a:extLst>
          </p:cNvPr>
          <p:cNvSpPr txBox="1">
            <a:spLocks/>
          </p:cNvSpPr>
          <p:nvPr/>
        </p:nvSpPr>
        <p:spPr>
          <a:xfrm>
            <a:off x="2360558" y="3918122"/>
            <a:ext cx="7470884" cy="1565000"/>
          </a:xfrm>
          <a:prstGeom prst="rect">
            <a:avLst/>
          </a:prstGeom>
        </p:spPr>
        <p:txBody>
          <a:bodyPr vert="horz" lIns="68580" tIns="34290" rIns="68580" bIns="34290" numCol="2"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9556" marR="0" lvl="0" indent="-259556" algn="l" defTabSz="914400" rtl="0" eaLnBrk="1" fontAlgn="auto" latinLnBrk="0" hangingPunct="1">
              <a:lnSpc>
                <a:spcPct val="90000"/>
              </a:lnSpc>
              <a:spcBef>
                <a:spcPts val="0"/>
              </a:spcBef>
              <a:spcAft>
                <a:spcPts val="450"/>
              </a:spcAft>
              <a:buClr>
                <a:srgbClr val="003366"/>
              </a:buClr>
              <a:buSzPct val="100000"/>
              <a:buFont typeface="Wingdings" panose="05000000000000000000" pitchFamily="2" charset="2"/>
              <a:buChar char="Ø"/>
              <a:tabLst/>
              <a:defRPr/>
            </a:pPr>
            <a:r>
              <a:rPr kumimoji="0" lang="en-US" altLang="en-US" sz="1800" b="0" i="1" u="none" strike="noStrike" kern="1200" cap="none" spc="0" normalizeH="0" baseline="0" noProof="0" dirty="0">
                <a:ln>
                  <a:noFill/>
                </a:ln>
                <a:solidFill>
                  <a:srgbClr val="14395A"/>
                </a:solidFill>
                <a:effectLst/>
                <a:uLnTx/>
                <a:uFillTx/>
                <a:latin typeface="Times New Roman" panose="02020603050405020304" pitchFamily="18" charset="0"/>
                <a:ea typeface="+mn-ea"/>
                <a:cs typeface="Times New Roman" panose="02020603050405020304" pitchFamily="18" charset="0"/>
              </a:rPr>
              <a:t>Be fully engaged</a:t>
            </a:r>
          </a:p>
          <a:p>
            <a:pPr marL="259556" marR="0" lvl="0" indent="-259556" algn="l" defTabSz="914400" rtl="0" eaLnBrk="1" fontAlgn="auto" latinLnBrk="0" hangingPunct="1">
              <a:lnSpc>
                <a:spcPct val="90000"/>
              </a:lnSpc>
              <a:spcBef>
                <a:spcPts val="0"/>
              </a:spcBef>
              <a:spcAft>
                <a:spcPts val="450"/>
              </a:spcAft>
              <a:buClr>
                <a:srgbClr val="003366"/>
              </a:buClr>
              <a:buSzPct val="100000"/>
              <a:buFont typeface="Wingdings" panose="05000000000000000000" pitchFamily="2" charset="2"/>
              <a:buChar char="Ø"/>
              <a:tabLst/>
              <a:defRPr/>
            </a:pPr>
            <a:r>
              <a:rPr kumimoji="0" lang="en-US" altLang="en-US" sz="1800" b="0" i="1" u="none" strike="noStrike" kern="1200" cap="none" spc="0" normalizeH="0" baseline="0" noProof="0" dirty="0">
                <a:ln>
                  <a:noFill/>
                </a:ln>
                <a:solidFill>
                  <a:srgbClr val="14395A"/>
                </a:solidFill>
                <a:effectLst/>
                <a:uLnTx/>
                <a:uFillTx/>
                <a:latin typeface="Times New Roman" panose="02020603050405020304" pitchFamily="18" charset="0"/>
                <a:ea typeface="+mn-ea"/>
                <a:cs typeface="Times New Roman" panose="02020603050405020304" pitchFamily="18" charset="0"/>
              </a:rPr>
              <a:t>Attend meetings</a:t>
            </a:r>
          </a:p>
          <a:p>
            <a:pPr marL="259556" marR="0" lvl="0" indent="-259556" algn="l" defTabSz="914400" rtl="0" eaLnBrk="1" fontAlgn="auto" latinLnBrk="0" hangingPunct="1">
              <a:lnSpc>
                <a:spcPct val="90000"/>
              </a:lnSpc>
              <a:spcBef>
                <a:spcPts val="0"/>
              </a:spcBef>
              <a:spcAft>
                <a:spcPts val="450"/>
              </a:spcAft>
              <a:buClr>
                <a:srgbClr val="003366"/>
              </a:buClr>
              <a:buSzPct val="100000"/>
              <a:buFont typeface="Wingdings" panose="05000000000000000000" pitchFamily="2" charset="2"/>
              <a:buChar char="Ø"/>
              <a:tabLst/>
              <a:defRPr/>
            </a:pPr>
            <a:r>
              <a:rPr kumimoji="0" lang="en-US" altLang="en-US" sz="1800" b="0" i="1" u="none" strike="noStrike" kern="1200" cap="none" spc="0" normalizeH="0" baseline="0" noProof="0" dirty="0">
                <a:ln>
                  <a:noFill/>
                </a:ln>
                <a:solidFill>
                  <a:srgbClr val="14395A"/>
                </a:solidFill>
                <a:effectLst/>
                <a:uLnTx/>
                <a:uFillTx/>
                <a:latin typeface="Times New Roman" panose="02020603050405020304" pitchFamily="18" charset="0"/>
                <a:ea typeface="+mn-ea"/>
                <a:cs typeface="Times New Roman" panose="02020603050405020304" pitchFamily="18" charset="0"/>
              </a:rPr>
              <a:t>Read and evaluate materials</a:t>
            </a:r>
          </a:p>
          <a:p>
            <a:pPr marL="259556" marR="0" lvl="0" indent="-259556" algn="l" defTabSz="914400" rtl="0" eaLnBrk="1" fontAlgn="auto" latinLnBrk="0" hangingPunct="1">
              <a:lnSpc>
                <a:spcPct val="90000"/>
              </a:lnSpc>
              <a:spcBef>
                <a:spcPts val="0"/>
              </a:spcBef>
              <a:spcAft>
                <a:spcPts val="450"/>
              </a:spcAft>
              <a:buClr>
                <a:srgbClr val="003366"/>
              </a:buClr>
              <a:buSzPct val="100000"/>
              <a:buFont typeface="Wingdings" panose="05000000000000000000" pitchFamily="2" charset="2"/>
              <a:buChar char="Ø"/>
              <a:tabLst/>
              <a:defRPr/>
            </a:pPr>
            <a:r>
              <a:rPr kumimoji="0" lang="en-US" altLang="en-US" sz="1800" b="0" i="1" u="none" strike="noStrike" kern="1200" cap="none" spc="0" normalizeH="0" baseline="0" noProof="0" dirty="0">
                <a:ln>
                  <a:noFill/>
                </a:ln>
                <a:solidFill>
                  <a:srgbClr val="14395A"/>
                </a:solidFill>
                <a:effectLst/>
                <a:uLnTx/>
                <a:uFillTx/>
                <a:latin typeface="Times New Roman" panose="02020603050405020304" pitchFamily="18" charset="0"/>
                <a:ea typeface="+mn-ea"/>
                <a:cs typeface="Times New Roman" panose="02020603050405020304" pitchFamily="18" charset="0"/>
              </a:rPr>
              <a:t>Ask questions and get answers</a:t>
            </a:r>
          </a:p>
          <a:p>
            <a:pPr marL="259556" marR="0" lvl="0" indent="-259556" algn="l" defTabSz="914400" rtl="0" eaLnBrk="1" fontAlgn="auto" latinLnBrk="0" hangingPunct="1">
              <a:lnSpc>
                <a:spcPct val="90000"/>
              </a:lnSpc>
              <a:spcBef>
                <a:spcPts val="0"/>
              </a:spcBef>
              <a:spcAft>
                <a:spcPts val="450"/>
              </a:spcAft>
              <a:buClr>
                <a:srgbClr val="003366"/>
              </a:buClr>
              <a:buSzPct val="100000"/>
              <a:buFont typeface="Wingdings" panose="05000000000000000000" pitchFamily="2" charset="2"/>
              <a:buChar char="Ø"/>
              <a:tabLst/>
              <a:defRPr/>
            </a:pPr>
            <a:r>
              <a:rPr kumimoji="0" lang="en-US" altLang="en-US" sz="1800" b="0" i="1" u="none" strike="noStrike" kern="1200" cap="none" spc="0" normalizeH="0" baseline="0" noProof="0" dirty="0">
                <a:ln>
                  <a:noFill/>
                </a:ln>
                <a:solidFill>
                  <a:srgbClr val="14395A"/>
                </a:solidFill>
                <a:effectLst/>
                <a:uLnTx/>
                <a:uFillTx/>
                <a:latin typeface="Times New Roman" panose="02020603050405020304" pitchFamily="18" charset="0"/>
                <a:ea typeface="+mn-ea"/>
                <a:cs typeface="Times New Roman" panose="02020603050405020304" pitchFamily="18" charset="0"/>
              </a:rPr>
              <a:t>Honor confidentiality</a:t>
            </a:r>
          </a:p>
          <a:p>
            <a:pPr marL="259556" marR="0" lvl="0" indent="-259556" algn="l" defTabSz="914400" rtl="0" eaLnBrk="1" fontAlgn="auto" latinLnBrk="0" hangingPunct="1">
              <a:lnSpc>
                <a:spcPct val="90000"/>
              </a:lnSpc>
              <a:spcBef>
                <a:spcPts val="0"/>
              </a:spcBef>
              <a:spcAft>
                <a:spcPts val="450"/>
              </a:spcAft>
              <a:buClr>
                <a:srgbClr val="003366"/>
              </a:buClr>
              <a:buSzPct val="100000"/>
              <a:buFont typeface="Wingdings" panose="05000000000000000000" pitchFamily="2" charset="2"/>
              <a:buChar char="Ø"/>
              <a:tabLst/>
              <a:defRPr/>
            </a:pPr>
            <a:r>
              <a:rPr kumimoji="0" lang="en-US" altLang="en-US" sz="1800" b="0" i="1" u="none" strike="noStrike" kern="1200" cap="none" spc="0" normalizeH="0" baseline="0" noProof="0" dirty="0">
                <a:ln>
                  <a:noFill/>
                </a:ln>
                <a:solidFill>
                  <a:srgbClr val="14395A"/>
                </a:solidFill>
                <a:effectLst/>
                <a:uLnTx/>
                <a:uFillTx/>
                <a:latin typeface="Times New Roman" panose="02020603050405020304" pitchFamily="18" charset="0"/>
                <a:ea typeface="+mn-ea"/>
                <a:cs typeface="Times New Roman" panose="02020603050405020304" pitchFamily="18" charset="0"/>
              </a:rPr>
              <a:t>Avoid conflicts of interest</a:t>
            </a:r>
          </a:p>
          <a:p>
            <a:pPr marL="259556" marR="0" lvl="0" indent="-259556" algn="l" defTabSz="914400" rtl="0" eaLnBrk="1" fontAlgn="auto" latinLnBrk="0" hangingPunct="1">
              <a:lnSpc>
                <a:spcPct val="90000"/>
              </a:lnSpc>
              <a:spcBef>
                <a:spcPts val="0"/>
              </a:spcBef>
              <a:spcAft>
                <a:spcPts val="450"/>
              </a:spcAft>
              <a:buClr>
                <a:srgbClr val="003366"/>
              </a:buClr>
              <a:buSzPct val="100000"/>
              <a:buFont typeface="Wingdings" panose="05000000000000000000" pitchFamily="2" charset="2"/>
              <a:buChar char="Ø"/>
              <a:tabLst/>
              <a:defRPr/>
            </a:pPr>
            <a:r>
              <a:rPr kumimoji="0" lang="en-US" altLang="en-US" sz="1800" b="0" i="1" u="none" strike="noStrike" kern="1200" cap="none" spc="0" normalizeH="0" baseline="0" noProof="0" dirty="0">
                <a:ln>
                  <a:noFill/>
                </a:ln>
                <a:solidFill>
                  <a:srgbClr val="14395A"/>
                </a:solidFill>
                <a:effectLst/>
                <a:uLnTx/>
                <a:uFillTx/>
                <a:latin typeface="Times New Roman" panose="02020603050405020304" pitchFamily="18" charset="0"/>
                <a:ea typeface="+mn-ea"/>
                <a:cs typeface="Times New Roman" panose="02020603050405020304" pitchFamily="18" charset="0"/>
              </a:rPr>
              <a:t>Demonstrate loyalty</a:t>
            </a:r>
          </a:p>
          <a:p>
            <a:pPr marL="259556" marR="0" lvl="0" indent="-259556" algn="l" defTabSz="914400" rtl="0" eaLnBrk="1" fontAlgn="auto" latinLnBrk="0" hangingPunct="1">
              <a:lnSpc>
                <a:spcPct val="90000"/>
              </a:lnSpc>
              <a:spcBef>
                <a:spcPts val="0"/>
              </a:spcBef>
              <a:spcAft>
                <a:spcPts val="450"/>
              </a:spcAft>
              <a:buClr>
                <a:srgbClr val="003366"/>
              </a:buClr>
              <a:buSzPct val="100000"/>
              <a:buFont typeface="Wingdings" panose="05000000000000000000" pitchFamily="2" charset="2"/>
              <a:buChar char="Ø"/>
              <a:tabLst/>
              <a:defRPr/>
            </a:pPr>
            <a:r>
              <a:rPr kumimoji="0" lang="en-US" altLang="en-US" sz="1800" b="0" i="1" u="none" strike="noStrike" kern="1200" cap="none" spc="0" normalizeH="0" baseline="0" noProof="0" dirty="0">
                <a:ln>
                  <a:noFill/>
                </a:ln>
                <a:solidFill>
                  <a:srgbClr val="14395A"/>
                </a:solidFill>
                <a:effectLst/>
                <a:uLnTx/>
                <a:uFillTx/>
                <a:latin typeface="Times New Roman" panose="02020603050405020304" pitchFamily="18" charset="0"/>
                <a:ea typeface="+mn-ea"/>
                <a:cs typeface="Times New Roman" panose="02020603050405020304" pitchFamily="18" charset="0"/>
              </a:rPr>
              <a:t>Understand and uphold the mission</a:t>
            </a:r>
          </a:p>
          <a:p>
            <a:pPr marL="259556" marR="0" lvl="0" indent="-259556" algn="l" defTabSz="914400" rtl="0" eaLnBrk="1" fontAlgn="auto" latinLnBrk="0" hangingPunct="1">
              <a:lnSpc>
                <a:spcPct val="90000"/>
              </a:lnSpc>
              <a:spcBef>
                <a:spcPts val="0"/>
              </a:spcBef>
              <a:spcAft>
                <a:spcPts val="450"/>
              </a:spcAft>
              <a:buClr>
                <a:srgbClr val="003366"/>
              </a:buClr>
              <a:buSzPct val="100000"/>
              <a:buFont typeface="Wingdings" panose="05000000000000000000" pitchFamily="2" charset="2"/>
              <a:buChar char="Ø"/>
              <a:tabLst/>
              <a:defRPr/>
            </a:pPr>
            <a:r>
              <a:rPr kumimoji="0" lang="en-US" altLang="en-US" sz="1800" b="0" i="1" u="none" strike="noStrike" kern="1200" cap="none" spc="0" normalizeH="0" baseline="0" noProof="0" dirty="0">
                <a:ln>
                  <a:noFill/>
                </a:ln>
                <a:solidFill>
                  <a:srgbClr val="14395A"/>
                </a:solidFill>
                <a:effectLst/>
                <a:uLnTx/>
                <a:uFillTx/>
                <a:latin typeface="Times New Roman" panose="02020603050405020304" pitchFamily="18" charset="0"/>
                <a:ea typeface="+mn-ea"/>
                <a:cs typeface="Times New Roman" panose="02020603050405020304" pitchFamily="18" charset="0"/>
              </a:rPr>
              <a:t>Ensure legal and ethical compliance</a:t>
            </a:r>
          </a:p>
        </p:txBody>
      </p:sp>
    </p:spTree>
    <p:extLst>
      <p:ext uri="{BB962C8B-B14F-4D97-AF65-F5344CB8AC3E}">
        <p14:creationId xmlns:p14="http://schemas.microsoft.com/office/powerpoint/2010/main" val="93081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fade">
                                      <p:cBhvr>
                                        <p:cTn id="45" dur="500"/>
                                        <p:tgtEl>
                                          <p:spTgt spid="5">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xEl>
                                              <p:pRg st="6" end="6"/>
                                            </p:txEl>
                                          </p:spTgt>
                                        </p:tgtEl>
                                        <p:attrNameLst>
                                          <p:attrName>style.visibility</p:attrName>
                                        </p:attrNameLst>
                                      </p:cBhvr>
                                      <p:to>
                                        <p:strVal val="visible"/>
                                      </p:to>
                                    </p:set>
                                    <p:animEffect transition="in" filter="fade">
                                      <p:cBhvr>
                                        <p:cTn id="50" dur="500"/>
                                        <p:tgtEl>
                                          <p:spTgt spid="5">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Effect transition="in" filter="fade">
                                      <p:cBhvr>
                                        <p:cTn id="55" dur="500"/>
                                        <p:tgtEl>
                                          <p:spTgt spid="5">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
                                            <p:txEl>
                                              <p:pRg st="8" end="8"/>
                                            </p:txEl>
                                          </p:spTgt>
                                        </p:tgtEl>
                                        <p:attrNameLst>
                                          <p:attrName>style.visibility</p:attrName>
                                        </p:attrNameLst>
                                      </p:cBhvr>
                                      <p:to>
                                        <p:strVal val="visible"/>
                                      </p:to>
                                    </p:set>
                                    <p:animEffect transition="in" filter="fade">
                                      <p:cBhvr>
                                        <p:cTn id="6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315685" y="1511055"/>
            <a:ext cx="11545011" cy="4796980"/>
          </a:xfrm>
        </p:spPr>
        <p:txBody>
          <a:bodyPr/>
          <a:lstStyle/>
          <a:p>
            <a:pPr marL="342900" indent="-342900"/>
            <a:r>
              <a:rPr lang="en-US" sz="3200" dirty="0"/>
              <a:t>Early Learning &amp; Research Center</a:t>
            </a:r>
          </a:p>
          <a:p>
            <a:pPr marL="342900" indent="-342900"/>
            <a:r>
              <a:rPr lang="en-US" sz="3200" dirty="0"/>
              <a:t>Campus School</a:t>
            </a:r>
          </a:p>
          <a:p>
            <a:pPr marL="342900" indent="-342900"/>
            <a:r>
              <a:rPr lang="en-US" sz="3200" dirty="0"/>
              <a:t>University Middle</a:t>
            </a:r>
          </a:p>
          <a:p>
            <a:pPr marL="342900" indent="-342900"/>
            <a:r>
              <a:rPr lang="en-US" sz="3200" dirty="0"/>
              <a:t>Summer Programs</a:t>
            </a:r>
          </a:p>
          <a:p>
            <a:pPr marL="342900" indent="-342900"/>
            <a:r>
              <a:rPr lang="en-US" sz="3200" dirty="0"/>
              <a:t>University Schools Research Consortium </a:t>
            </a:r>
          </a:p>
          <a:p>
            <a:endParaRPr lang="en-US" dirty="0"/>
          </a:p>
          <a:p>
            <a:pPr marL="0" indent="0">
              <a:buNone/>
            </a:pPr>
            <a:endParaRPr lang="en-US" dirty="0"/>
          </a:p>
        </p:txBody>
      </p:sp>
      <p:sp>
        <p:nvSpPr>
          <p:cNvPr id="6" name="Title 2"/>
          <p:cNvSpPr txBox="1">
            <a:spLocks/>
          </p:cNvSpPr>
          <p:nvPr/>
        </p:nvSpPr>
        <p:spPr bwMode="auto">
          <a:xfrm>
            <a:off x="315685" y="113393"/>
            <a:ext cx="8031481"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Calibri"/>
                <a:cs typeface="Calibri"/>
                <a:sym typeface="Calibri"/>
              </a:rPr>
              <a:t>University Schools</a:t>
            </a:r>
            <a:endParaRPr kumimoji="0" lang="en-US" altLang="en-US" sz="3600" b="1" i="0" u="none" strike="noStrike" kern="1200" cap="none" spc="0" normalizeH="0" baseline="0" noProof="0" dirty="0">
              <a:ln>
                <a:noFill/>
              </a:ln>
              <a:solidFill>
                <a:prstClr val="white"/>
              </a:solidFill>
              <a:effectLst/>
              <a:uLnTx/>
              <a:uFillTx/>
              <a:latin typeface="Calibri Light"/>
              <a:ea typeface="+mj-ea"/>
              <a:cs typeface="+mj-cs"/>
            </a:endParaRPr>
          </a:p>
        </p:txBody>
      </p:sp>
      <p:pic>
        <p:nvPicPr>
          <p:cNvPr id="4100" name="Picture 4" descr="Image preview">
            <a:extLst>
              <a:ext uri="{FF2B5EF4-FFF2-40B4-BE49-F238E27FC236}">
                <a16:creationId xmlns:a16="http://schemas.microsoft.com/office/drawing/2014/main" id="{FC5D5BA9-4C83-4BBD-806C-EE23D377B3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9298" y="3783284"/>
            <a:ext cx="3961398" cy="2639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2733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244664" y="1369011"/>
            <a:ext cx="11545011" cy="5067299"/>
          </a:xfrm>
        </p:spPr>
        <p:txBody>
          <a:bodyPr/>
          <a:lstStyle/>
          <a:p>
            <a:pPr marL="285750" indent="-285750">
              <a:buFont typeface="Wingdings" panose="05000000000000000000" pitchFamily="2" charset="2"/>
              <a:buChar char="§"/>
            </a:pPr>
            <a:r>
              <a:rPr lang="en-US" dirty="0"/>
              <a:t>Partnership with Shelby County Schools</a:t>
            </a:r>
          </a:p>
          <a:p>
            <a:pPr marL="285750" indent="-285750">
              <a:buFont typeface="Wingdings" panose="05000000000000000000" pitchFamily="2" charset="2"/>
              <a:buChar char="§"/>
            </a:pPr>
            <a:r>
              <a:rPr lang="en-US" dirty="0"/>
              <a:t>Partnerships with all academic colleges, 50+ community partners</a:t>
            </a:r>
          </a:p>
          <a:p>
            <a:pPr marL="285750" indent="-285750">
              <a:buFont typeface="Wingdings" panose="05000000000000000000" pitchFamily="2" charset="2"/>
              <a:buChar char="§"/>
            </a:pPr>
            <a:r>
              <a:rPr lang="en-US" dirty="0"/>
              <a:t>Over 500 students ages 2-13</a:t>
            </a:r>
          </a:p>
          <a:p>
            <a:pPr marL="742950" lvl="1" indent="-285750">
              <a:buFont typeface="Wingdings" panose="05000000000000000000" pitchFamily="2" charset="2"/>
              <a:buChar char="Ø"/>
            </a:pPr>
            <a:r>
              <a:rPr lang="en-US" dirty="0"/>
              <a:t>Growing to 1,300 by 2021; 1,800 by 2025</a:t>
            </a:r>
          </a:p>
          <a:p>
            <a:pPr marL="285750" indent="-285750">
              <a:buFont typeface="Wingdings" panose="05000000000000000000" pitchFamily="2" charset="2"/>
              <a:buChar char="§"/>
            </a:pPr>
            <a:r>
              <a:rPr lang="en-US" dirty="0"/>
              <a:t>30 supervising teachers</a:t>
            </a:r>
          </a:p>
          <a:p>
            <a:pPr marL="285750" indent="-285750">
              <a:buFont typeface="Wingdings" panose="05000000000000000000" pitchFamily="2" charset="2"/>
              <a:buChar char="§"/>
            </a:pPr>
            <a:r>
              <a:rPr lang="en-US" dirty="0"/>
              <a:t>10 full time staff positions</a:t>
            </a:r>
          </a:p>
          <a:p>
            <a:pPr marL="285750" indent="-285750">
              <a:buFont typeface="Wingdings" panose="05000000000000000000" pitchFamily="2" charset="2"/>
              <a:buChar char="§"/>
            </a:pPr>
            <a:r>
              <a:rPr lang="en-US" dirty="0"/>
              <a:t>35 teacher residents, student interns, graduate assistants</a:t>
            </a:r>
          </a:p>
          <a:p>
            <a:pPr marL="285750" indent="-285750">
              <a:buFont typeface="Wingdings" panose="05000000000000000000" pitchFamily="2" charset="2"/>
              <a:buChar char="§"/>
            </a:pPr>
            <a:r>
              <a:rPr lang="en-US" dirty="0"/>
              <a:t>Over 100 student observations</a:t>
            </a:r>
          </a:p>
          <a:p>
            <a:pPr marL="285750" indent="-285750">
              <a:buFont typeface="Wingdings" panose="05000000000000000000" pitchFamily="2" charset="2"/>
              <a:buChar char="§"/>
            </a:pPr>
            <a:r>
              <a:rPr lang="en-US" dirty="0"/>
              <a:t>9 active research projects</a:t>
            </a:r>
          </a:p>
          <a:p>
            <a:pPr marL="285750" indent="-285750">
              <a:buFont typeface="Wingdings" panose="05000000000000000000" pitchFamily="2" charset="2"/>
              <a:buChar char="§"/>
            </a:pPr>
            <a:r>
              <a:rPr lang="en-US" dirty="0"/>
              <a:t>$4.4 million budget- mostly funded through tuition &amp; BEP dollars</a:t>
            </a:r>
          </a:p>
          <a:p>
            <a:endParaRPr lang="en-US" dirty="0"/>
          </a:p>
          <a:p>
            <a:pPr marL="0" indent="0">
              <a:buNone/>
            </a:pPr>
            <a:endParaRPr lang="en-US" dirty="0"/>
          </a:p>
        </p:txBody>
      </p:sp>
      <p:sp>
        <p:nvSpPr>
          <p:cNvPr id="6" name="Title 2"/>
          <p:cNvSpPr txBox="1">
            <a:spLocks/>
          </p:cNvSpPr>
          <p:nvPr/>
        </p:nvSpPr>
        <p:spPr bwMode="auto">
          <a:xfrm>
            <a:off x="315685" y="113393"/>
            <a:ext cx="8031481"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Calibri"/>
                <a:cs typeface="Calibri"/>
                <a:sym typeface="Calibri"/>
              </a:rPr>
              <a:t>Snapshot of our Schools</a:t>
            </a:r>
            <a:endParaRPr kumimoji="0" lang="en-US" altLang="en-US" sz="3600" b="1" i="0" u="none" strike="noStrike" kern="1200" cap="none" spc="0" normalizeH="0" baseline="0" noProof="0" dirty="0">
              <a:ln>
                <a:noFill/>
              </a:ln>
              <a:solidFill>
                <a:prstClr val="white"/>
              </a:solidFill>
              <a:effectLst/>
              <a:uLnTx/>
              <a:uFillTx/>
              <a:latin typeface="Calibri Light"/>
              <a:ea typeface="+mj-ea"/>
              <a:cs typeface="+mj-cs"/>
            </a:endParaRPr>
          </a:p>
        </p:txBody>
      </p:sp>
      <p:graphicFrame>
        <p:nvGraphicFramePr>
          <p:cNvPr id="2" name="Diagram 1">
            <a:extLst>
              <a:ext uri="{FF2B5EF4-FFF2-40B4-BE49-F238E27FC236}">
                <a16:creationId xmlns:a16="http://schemas.microsoft.com/office/drawing/2014/main" id="{3A517B92-6B91-4D8B-836E-95A9C58718FD}"/>
              </a:ext>
            </a:extLst>
          </p:cNvPr>
          <p:cNvGraphicFramePr/>
          <p:nvPr/>
        </p:nvGraphicFramePr>
        <p:xfrm>
          <a:off x="7998594" y="2319688"/>
          <a:ext cx="4265415" cy="2790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08423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315685" y="1511055"/>
            <a:ext cx="11545011" cy="4796980"/>
          </a:xfrm>
        </p:spPr>
        <p:txBody>
          <a:bodyPr/>
          <a:lstStyle/>
          <a:p>
            <a:pPr marL="285750" indent="-285750">
              <a:buFont typeface="Wingdings" panose="05000000000000000000" pitchFamily="2" charset="2"/>
              <a:buChar char="§"/>
            </a:pPr>
            <a:r>
              <a:rPr lang="en-US" sz="2500" dirty="0"/>
              <a:t>Only NAEYC accredited US lab school with three demonstrations</a:t>
            </a:r>
          </a:p>
          <a:p>
            <a:pPr marL="285750" indent="-285750">
              <a:buFont typeface="Wingdings" panose="05000000000000000000" pitchFamily="2" charset="2"/>
              <a:buChar char="§"/>
            </a:pPr>
            <a:r>
              <a:rPr lang="en-US" sz="2500" dirty="0"/>
              <a:t>Increase in enrollment; serving over 100 children aged 2-6 </a:t>
            </a:r>
          </a:p>
          <a:p>
            <a:pPr marL="742950" lvl="1" indent="-285750">
              <a:buFont typeface="Wingdings" panose="05000000000000000000" pitchFamily="2" charset="2"/>
              <a:buChar char="§"/>
            </a:pPr>
            <a:r>
              <a:rPr lang="en-US" sz="2500" dirty="0"/>
              <a:t>Including children from 20+ UofM students</a:t>
            </a:r>
          </a:p>
          <a:p>
            <a:pPr marL="285750" indent="-285750">
              <a:buFont typeface="Wingdings" panose="05000000000000000000" pitchFamily="2" charset="2"/>
              <a:buChar char="§"/>
            </a:pPr>
            <a:r>
              <a:rPr lang="en-US" sz="2500" dirty="0"/>
              <a:t>Full-day model with enrichment experiences</a:t>
            </a:r>
          </a:p>
          <a:p>
            <a:pPr marL="285750" indent="-285750">
              <a:buFont typeface="Wingdings" panose="05000000000000000000" pitchFamily="2" charset="2"/>
              <a:buChar char="§"/>
            </a:pPr>
            <a:r>
              <a:rPr lang="en-US" sz="2500" dirty="0"/>
              <a:t>Full summer camp</a:t>
            </a:r>
          </a:p>
          <a:p>
            <a:pPr marL="285750" indent="-285750">
              <a:buFont typeface="Wingdings" panose="05000000000000000000" pitchFamily="2" charset="2"/>
              <a:buChar char="§"/>
            </a:pPr>
            <a:r>
              <a:rPr lang="en-US" sz="2500" dirty="0"/>
              <a:t>Sustained entirely by tuition &amp; grant revenue which </a:t>
            </a:r>
          </a:p>
          <a:p>
            <a:pPr marL="0" indent="0">
              <a:buNone/>
            </a:pPr>
            <a:r>
              <a:rPr lang="en-US" sz="2500" dirty="0"/>
              <a:t>     increased by $500,000 in 19/20.</a:t>
            </a:r>
          </a:p>
          <a:p>
            <a:pPr marL="742950" lvl="1" indent="-285750">
              <a:buFont typeface="Wingdings" panose="05000000000000000000" pitchFamily="2" charset="2"/>
              <a:buChar char="§"/>
            </a:pPr>
            <a:r>
              <a:rPr lang="en-US" sz="2100" dirty="0"/>
              <a:t>Department of Education Grant</a:t>
            </a:r>
          </a:p>
          <a:p>
            <a:pPr marL="742950" lvl="1" indent="-285750">
              <a:buFont typeface="Wingdings" panose="05000000000000000000" pitchFamily="2" charset="2"/>
              <a:buChar char="§"/>
            </a:pPr>
            <a:r>
              <a:rPr lang="en-US" sz="2100" dirty="0"/>
              <a:t>Keep TN Beautiful/Keep America Beautiful Grant</a:t>
            </a:r>
          </a:p>
          <a:p>
            <a:pPr marL="285750" indent="-285750">
              <a:buFont typeface="Wingdings" panose="05000000000000000000" pitchFamily="2" charset="2"/>
              <a:buChar char="§"/>
            </a:pPr>
            <a:r>
              <a:rPr lang="en-US" sz="2500" dirty="0"/>
              <a:t>Hire of new Director, Brooke Willis </a:t>
            </a:r>
          </a:p>
          <a:p>
            <a:pPr marL="742950" lvl="1" indent="-285750">
              <a:buFont typeface="Wingdings" panose="05000000000000000000" pitchFamily="2" charset="2"/>
              <a:buChar char="§"/>
            </a:pPr>
            <a:endParaRPr lang="en-US" sz="2100" dirty="0"/>
          </a:p>
          <a:p>
            <a:endParaRPr lang="en-US" dirty="0"/>
          </a:p>
          <a:p>
            <a:pPr marL="0" indent="0">
              <a:buNone/>
            </a:pPr>
            <a:endParaRPr lang="en-US" dirty="0"/>
          </a:p>
        </p:txBody>
      </p:sp>
      <p:sp>
        <p:nvSpPr>
          <p:cNvPr id="6" name="Title 2"/>
          <p:cNvSpPr txBox="1">
            <a:spLocks/>
          </p:cNvSpPr>
          <p:nvPr/>
        </p:nvSpPr>
        <p:spPr bwMode="auto">
          <a:xfrm>
            <a:off x="315685" y="113393"/>
            <a:ext cx="8031481"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Calibri"/>
                <a:cs typeface="Calibri"/>
                <a:sym typeface="Calibri"/>
              </a:rPr>
              <a:t>Key Successes-ELRC</a:t>
            </a:r>
            <a:endParaRPr kumimoji="0" lang="en-US" altLang="en-US" sz="3600" b="1" i="0" u="none" strike="noStrike" kern="1200" cap="none" spc="0" normalizeH="0" baseline="0" noProof="0" dirty="0">
              <a:ln>
                <a:noFill/>
              </a:ln>
              <a:solidFill>
                <a:prstClr val="white"/>
              </a:solidFill>
              <a:effectLst/>
              <a:uLnTx/>
              <a:uFillTx/>
              <a:latin typeface="Calibri Light"/>
              <a:ea typeface="+mj-ea"/>
              <a:cs typeface="+mj-cs"/>
            </a:endParaRPr>
          </a:p>
        </p:txBody>
      </p:sp>
      <p:pic>
        <p:nvPicPr>
          <p:cNvPr id="2050" name="Picture 2" descr="Image preview">
            <a:extLst>
              <a:ext uri="{FF2B5EF4-FFF2-40B4-BE49-F238E27FC236}">
                <a16:creationId xmlns:a16="http://schemas.microsoft.com/office/drawing/2014/main" id="{A42DC41A-985D-4549-9117-1742DC4C67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5820" y="3657601"/>
            <a:ext cx="3737008" cy="2490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7906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a:extLst>
              <a:ext uri="{FF2B5EF4-FFF2-40B4-BE49-F238E27FC236}">
                <a16:creationId xmlns:a16="http://schemas.microsoft.com/office/drawing/2014/main" id="{42F89DDD-2548-4642-ABEF-EADA9D5EC0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380" y="1490652"/>
            <a:ext cx="766476" cy="766476"/>
          </a:xfrm>
          <a:prstGeom prst="rect">
            <a:avLst/>
          </a:prstGeom>
          <a:noFill/>
          <a:extLst>
            <a:ext uri="{909E8E84-426E-40DD-AFC4-6F175D3DCCD1}">
              <a14:hiddenFill xmlns:a14="http://schemas.microsoft.com/office/drawing/2010/main">
                <a:solidFill>
                  <a:srgbClr val="FFFFFF"/>
                </a:solidFill>
              </a14:hiddenFill>
            </a:ext>
          </a:extLst>
        </p:spPr>
      </p:pic>
      <p:sp>
        <p:nvSpPr>
          <p:cNvPr id="26626" name="Content Placeholder 1"/>
          <p:cNvSpPr>
            <a:spLocks noGrp="1"/>
          </p:cNvSpPr>
          <p:nvPr>
            <p:ph idx="1"/>
          </p:nvPr>
        </p:nvSpPr>
        <p:spPr>
          <a:xfrm>
            <a:off x="315685" y="1511055"/>
            <a:ext cx="11545011" cy="4796980"/>
          </a:xfrm>
        </p:spPr>
        <p:txBody>
          <a:bodyPr/>
          <a:lstStyle/>
          <a:p>
            <a:pPr marL="0" indent="0">
              <a:buNone/>
            </a:pPr>
            <a:r>
              <a:rPr lang="en-US" sz="2000" dirty="0"/>
              <a:t>                   </a:t>
            </a:r>
            <a:r>
              <a:rPr lang="en-US" sz="2000" b="1" dirty="0"/>
              <a:t>National Blue Ribbon School</a:t>
            </a:r>
          </a:p>
          <a:p>
            <a:pPr marL="0" indent="0">
              <a:buNone/>
            </a:pPr>
            <a:r>
              <a:rPr lang="en-US" sz="2000" b="1" dirty="0"/>
              <a:t>                   Top 5% academic performance in the state</a:t>
            </a:r>
          </a:p>
          <a:p>
            <a:pPr marL="285750" indent="-285750">
              <a:buFont typeface="Wingdings" panose="05000000000000000000" pitchFamily="2" charset="2"/>
              <a:buChar char="§"/>
            </a:pPr>
            <a:r>
              <a:rPr lang="en-US" sz="2000" dirty="0"/>
              <a:t>Campus School State Report Card Data</a:t>
            </a:r>
          </a:p>
          <a:p>
            <a:pPr marL="742950" lvl="1" indent="-285750">
              <a:buFont typeface="Wingdings" panose="05000000000000000000" pitchFamily="2" charset="2"/>
              <a:buChar char="§"/>
            </a:pPr>
            <a:r>
              <a:rPr lang="en-US" sz="2000" dirty="0"/>
              <a:t>4 out of 4 overall, on academic achievement, attendance</a:t>
            </a:r>
          </a:p>
          <a:p>
            <a:pPr marL="742950" lvl="1" indent="-285750">
              <a:buFont typeface="Wingdings" panose="05000000000000000000" pitchFamily="2" charset="2"/>
              <a:buChar char="§"/>
            </a:pPr>
            <a:r>
              <a:rPr lang="en-US" sz="2000" dirty="0"/>
              <a:t>76% at or above grade level (compared to 23% in the district, 36% in state)</a:t>
            </a:r>
          </a:p>
          <a:p>
            <a:pPr marL="742950" lvl="1" indent="-285750">
              <a:buFont typeface="Wingdings" panose="05000000000000000000" pitchFamily="2" charset="2"/>
              <a:buChar char="§"/>
            </a:pPr>
            <a:r>
              <a:rPr lang="en-US" sz="2000" dirty="0"/>
              <a:t>Demonstrated “high absolute achievement” for Black, Hispanic, Native American </a:t>
            </a:r>
          </a:p>
          <a:p>
            <a:pPr marL="457200" lvl="1" indent="0">
              <a:buNone/>
            </a:pPr>
            <a:r>
              <a:rPr lang="en-US" sz="2000" dirty="0"/>
              <a:t>     &amp; combined student groups</a:t>
            </a:r>
          </a:p>
          <a:p>
            <a:pPr marL="285750" indent="-285750">
              <a:buFont typeface="Wingdings" panose="05000000000000000000" pitchFamily="2" charset="2"/>
              <a:buChar char="§"/>
            </a:pPr>
            <a:r>
              <a:rPr lang="en-US" sz="2000" dirty="0"/>
              <a:t>Applications double availability</a:t>
            </a:r>
          </a:p>
          <a:p>
            <a:pPr marL="285750" indent="-285750">
              <a:buFont typeface="Wingdings" panose="05000000000000000000" pitchFamily="2" charset="2"/>
              <a:buChar char="§"/>
            </a:pPr>
            <a:r>
              <a:rPr lang="en-US" sz="2000" dirty="0"/>
              <a:t>Adding Kindergarten in 20/21</a:t>
            </a:r>
          </a:p>
          <a:p>
            <a:pPr marL="285750" indent="-285750">
              <a:buFont typeface="Wingdings" panose="05000000000000000000" pitchFamily="2" charset="2"/>
              <a:buChar char="§"/>
            </a:pPr>
            <a:r>
              <a:rPr lang="en-US" sz="2000" dirty="0"/>
              <a:t>Projected enrollment in 20/21- 400, increase of 100 </a:t>
            </a:r>
          </a:p>
          <a:p>
            <a:pPr marL="285750" indent="-285750">
              <a:buFont typeface="Wingdings" panose="05000000000000000000" pitchFamily="2" charset="2"/>
              <a:buChar char="§"/>
            </a:pPr>
            <a:r>
              <a:rPr lang="en-US" sz="2000" dirty="0"/>
              <a:t>Sustained entirely by BEP revenue </a:t>
            </a:r>
          </a:p>
          <a:p>
            <a:pPr marL="742950" lvl="1" indent="-285750">
              <a:buFont typeface="Wingdings" panose="05000000000000000000" pitchFamily="2" charset="2"/>
              <a:buChar char="§"/>
            </a:pPr>
            <a:r>
              <a:rPr lang="en-US" sz="2000" dirty="0"/>
              <a:t>Increasing by $1.6 million for next FY</a:t>
            </a:r>
          </a:p>
          <a:p>
            <a:pPr marL="285750" indent="-285750">
              <a:buFont typeface="Wingdings" panose="05000000000000000000" pitchFamily="2" charset="2"/>
              <a:buChar char="§"/>
            </a:pPr>
            <a:r>
              <a:rPr lang="en-US" sz="2000" dirty="0"/>
              <a:t>Hire of new Director, Dr. Rebecca Scott</a:t>
            </a:r>
          </a:p>
          <a:p>
            <a:pPr marL="742950" lvl="1" indent="-285750">
              <a:buFont typeface="Wingdings" panose="05000000000000000000" pitchFamily="2" charset="2"/>
              <a:buChar char="§"/>
            </a:pPr>
            <a:endParaRPr lang="en-US" sz="2000" dirty="0"/>
          </a:p>
          <a:p>
            <a:pPr marL="0" indent="0">
              <a:buNone/>
            </a:pPr>
            <a:endParaRPr lang="en-US" sz="2000" dirty="0"/>
          </a:p>
          <a:p>
            <a:pPr marL="0" indent="0">
              <a:buNone/>
            </a:pPr>
            <a:endParaRPr lang="en-US" sz="2000" dirty="0"/>
          </a:p>
        </p:txBody>
      </p:sp>
      <p:sp>
        <p:nvSpPr>
          <p:cNvPr id="6" name="Title 2"/>
          <p:cNvSpPr txBox="1">
            <a:spLocks/>
          </p:cNvSpPr>
          <p:nvPr/>
        </p:nvSpPr>
        <p:spPr bwMode="auto">
          <a:xfrm>
            <a:off x="315685" y="113393"/>
            <a:ext cx="8031481"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Calibri"/>
                <a:cs typeface="Calibri"/>
                <a:sym typeface="Calibri"/>
              </a:rPr>
              <a:t>Key Successes-Campus School</a:t>
            </a:r>
            <a:endParaRPr kumimoji="0" lang="en-US" altLang="en-US" sz="3600" b="1" i="0" u="none" strike="noStrike" kern="1200" cap="none" spc="0" normalizeH="0" baseline="0" noProof="0" dirty="0">
              <a:ln>
                <a:noFill/>
              </a:ln>
              <a:solidFill>
                <a:prstClr val="white"/>
              </a:solidFill>
              <a:effectLst/>
              <a:uLnTx/>
              <a:uFillTx/>
              <a:latin typeface="Calibri Light"/>
              <a:ea typeface="+mj-ea"/>
              <a:cs typeface="+mj-cs"/>
            </a:endParaRPr>
          </a:p>
        </p:txBody>
      </p:sp>
      <p:pic>
        <p:nvPicPr>
          <p:cNvPr id="1028" name="Picture 4">
            <a:extLst>
              <a:ext uri="{FF2B5EF4-FFF2-40B4-BE49-F238E27FC236}">
                <a16:creationId xmlns:a16="http://schemas.microsoft.com/office/drawing/2014/main" id="{BF614404-38A8-4C8B-803B-32AF5B3A8D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5340" y="3860570"/>
            <a:ext cx="3532086" cy="264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6803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315685" y="1511055"/>
            <a:ext cx="11545011" cy="4796980"/>
          </a:xfrm>
        </p:spPr>
        <p:txBody>
          <a:bodyPr/>
          <a:lstStyle/>
          <a:p>
            <a:pPr marL="285750" indent="-285750">
              <a:buFont typeface="Wingdings" panose="05000000000000000000" pitchFamily="2" charset="2"/>
              <a:buChar char="§"/>
            </a:pPr>
            <a:r>
              <a:rPr lang="en-US" sz="2500" dirty="0"/>
              <a:t>Project Based Learning Model</a:t>
            </a:r>
          </a:p>
          <a:p>
            <a:pPr marL="285750" indent="-285750">
              <a:buFont typeface="Wingdings" panose="05000000000000000000" pitchFamily="2" charset="2"/>
              <a:buChar char="§"/>
            </a:pPr>
            <a:r>
              <a:rPr lang="en-US" sz="2500" dirty="0"/>
              <a:t>PBL Explore</a:t>
            </a:r>
          </a:p>
          <a:p>
            <a:pPr marL="285750" indent="-285750">
              <a:buFont typeface="Wingdings" panose="05000000000000000000" pitchFamily="2" charset="2"/>
              <a:buChar char="§"/>
            </a:pPr>
            <a:r>
              <a:rPr lang="en-US" sz="2500" dirty="0"/>
              <a:t>Diversity of student enrollment</a:t>
            </a:r>
          </a:p>
          <a:p>
            <a:pPr marL="285750" indent="-285750">
              <a:buFont typeface="Wingdings" panose="05000000000000000000" pitchFamily="2" charset="2"/>
              <a:buChar char="§"/>
            </a:pPr>
            <a:r>
              <a:rPr lang="en-US" sz="2500" dirty="0"/>
              <a:t>Academic achievement despite no academic requirement for entry</a:t>
            </a:r>
          </a:p>
          <a:p>
            <a:pPr marL="285750" indent="-285750">
              <a:buFont typeface="Wingdings" panose="05000000000000000000" pitchFamily="2" charset="2"/>
              <a:buChar char="§"/>
            </a:pPr>
            <a:r>
              <a:rPr lang="en-US" sz="2500" dirty="0"/>
              <a:t>Mid-year program review</a:t>
            </a:r>
          </a:p>
          <a:p>
            <a:pPr marL="742950" lvl="1" indent="-285750">
              <a:buFont typeface="Wingdings" panose="05000000000000000000" pitchFamily="2" charset="2"/>
              <a:buChar char="§"/>
            </a:pPr>
            <a:r>
              <a:rPr lang="en-US" sz="2200" dirty="0"/>
              <a:t>High engagement</a:t>
            </a:r>
          </a:p>
          <a:p>
            <a:pPr marL="742950" lvl="1" indent="-285750">
              <a:buFont typeface="Wingdings" panose="05000000000000000000" pitchFamily="2" charset="2"/>
              <a:buChar char="§"/>
            </a:pPr>
            <a:r>
              <a:rPr lang="en-US" sz="2200" dirty="0"/>
              <a:t>High quality of instruction and curriculum</a:t>
            </a:r>
          </a:p>
          <a:p>
            <a:pPr marL="742950" lvl="1" indent="-285750">
              <a:buFont typeface="Wingdings" panose="05000000000000000000" pitchFamily="2" charset="2"/>
              <a:buChar char="§"/>
            </a:pPr>
            <a:r>
              <a:rPr lang="en-US" sz="2200" dirty="0"/>
              <a:t>High quality university partnerships</a:t>
            </a:r>
          </a:p>
          <a:p>
            <a:pPr marL="742950" lvl="1" indent="-285750">
              <a:buFont typeface="Wingdings" panose="05000000000000000000" pitchFamily="2" charset="2"/>
              <a:buChar char="§"/>
            </a:pPr>
            <a:r>
              <a:rPr lang="en-US" sz="2200" dirty="0"/>
              <a:t>Positive school culture</a:t>
            </a:r>
          </a:p>
          <a:p>
            <a:pPr marL="742950" lvl="1" indent="-285750">
              <a:buFont typeface="Wingdings" panose="05000000000000000000" pitchFamily="2" charset="2"/>
              <a:buChar char="§"/>
            </a:pPr>
            <a:r>
              <a:rPr lang="en-US" sz="2200" dirty="0"/>
              <a:t>Evidence of student learning</a:t>
            </a:r>
          </a:p>
          <a:p>
            <a:pPr marL="742950" lvl="1" indent="-285750">
              <a:buFont typeface="Wingdings" panose="05000000000000000000" pitchFamily="2" charset="2"/>
              <a:buChar char="§"/>
            </a:pPr>
            <a:r>
              <a:rPr lang="en-US" sz="2200" dirty="0"/>
              <a:t>Innovation &amp; excellence</a:t>
            </a:r>
          </a:p>
          <a:p>
            <a:pPr marL="285750" indent="-285750">
              <a:buFont typeface="Wingdings" panose="05000000000000000000" pitchFamily="2" charset="2"/>
              <a:buChar char="§"/>
            </a:pPr>
            <a:r>
              <a:rPr lang="en-US" sz="2500" dirty="0"/>
              <a:t>Hire of new Director, James Smith</a:t>
            </a:r>
          </a:p>
          <a:p>
            <a:pPr marL="742950" lvl="1" indent="-285750">
              <a:buFont typeface="Wingdings" panose="05000000000000000000" pitchFamily="2" charset="2"/>
              <a:buChar char="§"/>
            </a:pPr>
            <a:endParaRPr lang="en-US" sz="2100" dirty="0"/>
          </a:p>
          <a:p>
            <a:endParaRPr lang="en-US" dirty="0"/>
          </a:p>
          <a:p>
            <a:pPr marL="0" indent="0">
              <a:buNone/>
            </a:pPr>
            <a:endParaRPr lang="en-US" dirty="0"/>
          </a:p>
        </p:txBody>
      </p:sp>
      <p:sp>
        <p:nvSpPr>
          <p:cNvPr id="6" name="Title 2"/>
          <p:cNvSpPr txBox="1">
            <a:spLocks/>
          </p:cNvSpPr>
          <p:nvPr/>
        </p:nvSpPr>
        <p:spPr bwMode="auto">
          <a:xfrm>
            <a:off x="315685" y="113393"/>
            <a:ext cx="8031481"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Calibri"/>
                <a:cs typeface="Calibri"/>
                <a:sym typeface="Calibri"/>
              </a:rPr>
              <a:t>Key Successes-University Middle</a:t>
            </a:r>
            <a:endParaRPr kumimoji="0" lang="en-US" altLang="en-US" sz="3600" b="1" i="0" u="none" strike="noStrike" kern="1200" cap="none" spc="0" normalizeH="0" baseline="0" noProof="0" dirty="0">
              <a:ln>
                <a:noFill/>
              </a:ln>
              <a:solidFill>
                <a:prstClr val="white"/>
              </a:solidFill>
              <a:effectLst/>
              <a:uLnTx/>
              <a:uFillTx/>
              <a:latin typeface="Calibri Light"/>
              <a:ea typeface="+mj-ea"/>
              <a:cs typeface="+mj-cs"/>
            </a:endParaRPr>
          </a:p>
        </p:txBody>
      </p:sp>
      <p:pic>
        <p:nvPicPr>
          <p:cNvPr id="5122" name="Picture 2" descr="Image preview">
            <a:extLst>
              <a:ext uri="{FF2B5EF4-FFF2-40B4-BE49-F238E27FC236}">
                <a16:creationId xmlns:a16="http://schemas.microsoft.com/office/drawing/2014/main" id="{F2BC88EB-B7EE-4A44-B519-A98BDA3971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3470" y="3981522"/>
            <a:ext cx="3863745" cy="257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2747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315685" y="1511055"/>
            <a:ext cx="11545011" cy="4796980"/>
          </a:xfrm>
        </p:spPr>
        <p:txBody>
          <a:bodyPr/>
          <a:lstStyle/>
          <a:p>
            <a:pPr marL="285750" indent="-285750">
              <a:buFont typeface="Wingdings" panose="05000000000000000000" pitchFamily="2" charset="2"/>
              <a:buChar char="§"/>
            </a:pPr>
            <a:r>
              <a:rPr lang="en-US" sz="2500" dirty="0"/>
              <a:t>Harwood Partnership </a:t>
            </a:r>
          </a:p>
          <a:p>
            <a:pPr marL="742950" lvl="1" indent="-285750">
              <a:buFont typeface="Wingdings" panose="05000000000000000000" pitchFamily="2" charset="2"/>
              <a:buChar char="§"/>
            </a:pPr>
            <a:r>
              <a:rPr lang="en-US" sz="2100" dirty="0"/>
              <a:t>Laboratory learning for children with special needs, with an emphasis on autism</a:t>
            </a:r>
          </a:p>
          <a:p>
            <a:pPr marL="285750" indent="-285750">
              <a:buFont typeface="Wingdings" panose="05000000000000000000" pitchFamily="2" charset="2"/>
              <a:buChar char="§"/>
            </a:pPr>
            <a:r>
              <a:rPr lang="en-US" sz="2500" dirty="0"/>
              <a:t>Porter-</a:t>
            </a:r>
            <a:r>
              <a:rPr lang="en-US" sz="2500" dirty="0" err="1"/>
              <a:t>Leath</a:t>
            </a:r>
            <a:r>
              <a:rPr lang="en-US" sz="2500" dirty="0"/>
              <a:t> Partnership</a:t>
            </a:r>
          </a:p>
          <a:p>
            <a:pPr marL="742950" lvl="1" indent="-285750">
              <a:buFont typeface="Wingdings" panose="05000000000000000000" pitchFamily="2" charset="2"/>
              <a:buChar char="§"/>
            </a:pPr>
            <a:r>
              <a:rPr lang="en-US" sz="2100" dirty="0"/>
              <a:t>$3.5 million grant to create a new laboratory infant/toddler program </a:t>
            </a:r>
          </a:p>
          <a:p>
            <a:pPr marL="285750" indent="-285750">
              <a:buFont typeface="Wingdings" panose="05000000000000000000" pitchFamily="2" charset="2"/>
              <a:buChar char="§"/>
            </a:pPr>
            <a:r>
              <a:rPr lang="en-US" sz="2500" dirty="0"/>
              <a:t>University High School</a:t>
            </a:r>
          </a:p>
          <a:p>
            <a:pPr marL="742950" lvl="1" indent="-285750">
              <a:buFont typeface="Wingdings" panose="05000000000000000000" pitchFamily="2" charset="2"/>
              <a:buChar char="§"/>
            </a:pPr>
            <a:r>
              <a:rPr lang="en-US" sz="2100" dirty="0"/>
              <a:t>Dual enrollment, entrepreneurship themed laboratory high school</a:t>
            </a:r>
          </a:p>
          <a:p>
            <a:pPr marL="285750" indent="-285750">
              <a:buFont typeface="Wingdings" panose="05000000000000000000" pitchFamily="2" charset="2"/>
              <a:buChar char="§"/>
            </a:pPr>
            <a:r>
              <a:rPr lang="en-US" sz="2500" dirty="0"/>
              <a:t>Dual Enrollment High School Partnership in Jackson</a:t>
            </a:r>
          </a:p>
          <a:p>
            <a:pPr marL="742950" lvl="1" indent="-285750">
              <a:buFont typeface="Wingdings" panose="05000000000000000000" pitchFamily="2" charset="2"/>
              <a:buChar char="§"/>
            </a:pPr>
            <a:r>
              <a:rPr lang="en-US" sz="2100" dirty="0"/>
              <a:t>Located on our University of Memphis </a:t>
            </a:r>
            <a:r>
              <a:rPr lang="en-US" sz="2100" dirty="0" err="1"/>
              <a:t>Lambuth</a:t>
            </a:r>
            <a:r>
              <a:rPr lang="en-US" sz="2100" dirty="0"/>
              <a:t> Campus</a:t>
            </a:r>
          </a:p>
          <a:p>
            <a:pPr marL="0" indent="0">
              <a:buNone/>
            </a:pPr>
            <a:endParaRPr lang="en-US" sz="2500" dirty="0"/>
          </a:p>
          <a:p>
            <a:pPr marL="742950" lvl="1" indent="-285750">
              <a:buFont typeface="Wingdings" panose="05000000000000000000" pitchFamily="2" charset="2"/>
              <a:buChar char="§"/>
            </a:pPr>
            <a:endParaRPr lang="en-US" sz="2100" dirty="0"/>
          </a:p>
          <a:p>
            <a:endParaRPr lang="en-US" dirty="0"/>
          </a:p>
          <a:p>
            <a:pPr marL="0" indent="0">
              <a:buNone/>
            </a:pPr>
            <a:endParaRPr lang="en-US" dirty="0"/>
          </a:p>
        </p:txBody>
      </p:sp>
      <p:sp>
        <p:nvSpPr>
          <p:cNvPr id="6" name="Title 2"/>
          <p:cNvSpPr txBox="1">
            <a:spLocks/>
          </p:cNvSpPr>
          <p:nvPr/>
        </p:nvSpPr>
        <p:spPr bwMode="auto">
          <a:xfrm>
            <a:off x="315685" y="113393"/>
            <a:ext cx="8031481"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Calibri"/>
                <a:cs typeface="Calibri"/>
                <a:sym typeface="Calibri"/>
              </a:rPr>
              <a:t>On the Horizon </a:t>
            </a:r>
            <a:endParaRPr kumimoji="0" lang="en-US" altLang="en-US" sz="3600" b="1" i="0" u="none" strike="noStrike" kern="1200" cap="none" spc="0" normalizeH="0" baseline="0" noProof="0" dirty="0">
              <a:ln>
                <a:noFill/>
              </a:ln>
              <a:solidFill>
                <a:prstClr val="white"/>
              </a:solidFill>
              <a:effectLst/>
              <a:uLnTx/>
              <a:uFillTx/>
              <a:latin typeface="Calibri Light"/>
              <a:ea typeface="+mj-ea"/>
              <a:cs typeface="+mj-cs"/>
            </a:endParaRPr>
          </a:p>
        </p:txBody>
      </p:sp>
      <p:pic>
        <p:nvPicPr>
          <p:cNvPr id="3076" name="Picture 4">
            <a:extLst>
              <a:ext uri="{FF2B5EF4-FFF2-40B4-BE49-F238E27FC236}">
                <a16:creationId xmlns:a16="http://schemas.microsoft.com/office/drawing/2014/main" id="{8B7C10AC-B85C-48C1-84FE-1780B2E8B6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2026" y="4206240"/>
            <a:ext cx="3651034" cy="243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2279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1AE1D6-FE0E-41CA-A5D9-3E6078F85F23}"/>
              </a:ext>
            </a:extLst>
          </p:cNvPr>
          <p:cNvSpPr>
            <a:spLocks noGrp="1"/>
          </p:cNvSpPr>
          <p:nvPr>
            <p:ph idx="1"/>
          </p:nvPr>
        </p:nvSpPr>
        <p:spPr>
          <a:xfrm>
            <a:off x="695587" y="4032937"/>
            <a:ext cx="10515600" cy="1059181"/>
          </a:xfrm>
        </p:spPr>
        <p:txBody>
          <a:bodyPr/>
          <a:lstStyle/>
          <a:p>
            <a:pPr marL="0" indent="0" algn="ctr">
              <a:buNone/>
            </a:pPr>
            <a:r>
              <a:rPr lang="en-US" sz="2400" dirty="0"/>
              <a:t>Raajkumar Kurapati</a:t>
            </a:r>
          </a:p>
          <a:p>
            <a:pPr marL="0" indent="0" algn="ctr">
              <a:buNone/>
            </a:pPr>
            <a:r>
              <a:rPr lang="en-US" sz="2400" dirty="0"/>
              <a:t>Executive Vice President and Chief Financial Officer</a:t>
            </a:r>
          </a:p>
        </p:txBody>
      </p:sp>
      <p:sp>
        <p:nvSpPr>
          <p:cNvPr id="3" name="Title 2">
            <a:extLst>
              <a:ext uri="{FF2B5EF4-FFF2-40B4-BE49-F238E27FC236}">
                <a16:creationId xmlns:a16="http://schemas.microsoft.com/office/drawing/2014/main" id="{DDA8F059-14EA-48B0-B6D1-B54D7D5D867D}"/>
              </a:ext>
            </a:extLst>
          </p:cNvPr>
          <p:cNvSpPr>
            <a:spLocks noGrp="1"/>
          </p:cNvSpPr>
          <p:nvPr>
            <p:ph type="title"/>
          </p:nvPr>
        </p:nvSpPr>
        <p:spPr>
          <a:xfrm>
            <a:off x="964035" y="2194932"/>
            <a:ext cx="10515600" cy="1325563"/>
          </a:xfrm>
        </p:spPr>
        <p:txBody>
          <a:bodyPr/>
          <a:lstStyle/>
          <a:p>
            <a:pPr algn="ctr"/>
            <a:r>
              <a:rPr lang="en-US" sz="6000" dirty="0"/>
              <a:t>AY19-20 Tuition and Fee Payment Initiatives Update</a:t>
            </a:r>
          </a:p>
        </p:txBody>
      </p:sp>
    </p:spTree>
    <p:extLst>
      <p:ext uri="{BB962C8B-B14F-4D97-AF65-F5344CB8AC3E}">
        <p14:creationId xmlns:p14="http://schemas.microsoft.com/office/powerpoint/2010/main" val="27573005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bwMode="auto">
          <a:xfrm>
            <a:off x="315685" y="113393"/>
            <a:ext cx="734785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a:ea typeface="+mj-ea"/>
                <a:cs typeface="+mj-cs"/>
              </a:rPr>
              <a:t>Purpose</a:t>
            </a:r>
            <a:endParaRPr kumimoji="0" lang="en-US" altLang="en-US" sz="3600" b="1" i="0" u="none" strike="noStrike" kern="1200" cap="none" spc="0" normalizeH="0" baseline="0" noProof="0" dirty="0">
              <a:ln>
                <a:noFill/>
              </a:ln>
              <a:solidFill>
                <a:prstClr val="white"/>
              </a:solidFill>
              <a:effectLst/>
              <a:uLnTx/>
              <a:uFillTx/>
              <a:latin typeface="Calibri Light"/>
              <a:ea typeface="+mj-ea"/>
              <a:cs typeface="+mj-cs"/>
            </a:endParaRPr>
          </a:p>
        </p:txBody>
      </p:sp>
      <p:sp>
        <p:nvSpPr>
          <p:cNvPr id="3" name="Content Placeholder 2"/>
          <p:cNvSpPr>
            <a:spLocks noGrp="1"/>
          </p:cNvSpPr>
          <p:nvPr>
            <p:ph idx="1"/>
          </p:nvPr>
        </p:nvSpPr>
        <p:spPr>
          <a:xfrm>
            <a:off x="628650" y="1466492"/>
            <a:ext cx="10917728" cy="5391508"/>
          </a:xfrm>
        </p:spPr>
        <p:txBody>
          <a:bodyPr numCol="1">
            <a:normAutofit/>
          </a:bodyPr>
          <a:lstStyle/>
          <a:p>
            <a:pPr marL="0" indent="0">
              <a:lnSpc>
                <a:spcPct val="107000"/>
              </a:lnSpc>
              <a:spcAft>
                <a:spcPts val="800"/>
              </a:spcAft>
              <a:buNone/>
            </a:pPr>
            <a:r>
              <a:rPr lang="en-US" sz="3200" dirty="0"/>
              <a:t>Provide the appropriate resources and increase planning time for our students and parents to manage their financial obligations to the University. </a:t>
            </a:r>
          </a:p>
          <a:p>
            <a:pPr lvl="1">
              <a:lnSpc>
                <a:spcPct val="107000"/>
              </a:lnSpc>
              <a:spcAft>
                <a:spcPts val="800"/>
              </a:spcAft>
            </a:pPr>
            <a:r>
              <a:rPr lang="en-US" sz="2800" dirty="0">
                <a:latin typeface="Calibri" panose="020F0502020204030204" pitchFamily="34" charset="0"/>
              </a:rPr>
              <a:t>Reduce the number of students canceled (dropped for non-payment) as of date of census </a:t>
            </a:r>
          </a:p>
          <a:p>
            <a:pPr marL="742950" lvl="1" indent="-285750">
              <a:lnSpc>
                <a:spcPct val="100000"/>
              </a:lnSpc>
            </a:pPr>
            <a:r>
              <a:rPr lang="en-US" sz="2800" dirty="0">
                <a:latin typeface="Calibri" panose="020F0502020204030204" pitchFamily="34" charset="0"/>
              </a:rPr>
              <a:t>Positively impact graduation and retention rates</a:t>
            </a:r>
          </a:p>
          <a:p>
            <a:pPr marL="742950" lvl="1" indent="-285750">
              <a:lnSpc>
                <a:spcPct val="110000"/>
              </a:lnSpc>
            </a:pPr>
            <a:r>
              <a:rPr lang="en-US" sz="2800" dirty="0">
                <a:latin typeface="Calibri" panose="020F0502020204030204" pitchFamily="34" charset="0"/>
              </a:rPr>
              <a:t>Increase student credit hour and tuition revenue generation</a:t>
            </a:r>
          </a:p>
          <a:p>
            <a:pPr marL="742950" lvl="1" indent="-285750">
              <a:lnSpc>
                <a:spcPct val="110000"/>
              </a:lnSpc>
            </a:pPr>
            <a:r>
              <a:rPr lang="en-US" sz="2800" dirty="0">
                <a:latin typeface="Calibri" panose="020F0502020204030204" pitchFamily="34" charset="0"/>
              </a:rPr>
              <a:t>Reduce the potential financial impact of the bad debt expense and write-offs</a:t>
            </a:r>
          </a:p>
          <a:p>
            <a:pPr marL="457200" lvl="1" indent="0">
              <a:lnSpc>
                <a:spcPct val="107000"/>
              </a:lnSpc>
              <a:spcAft>
                <a:spcPts val="800"/>
              </a:spcAft>
              <a:buNone/>
            </a:pPr>
            <a:endParaRPr lang="en-US" dirty="0"/>
          </a:p>
        </p:txBody>
      </p:sp>
    </p:spTree>
    <p:extLst>
      <p:ext uri="{BB962C8B-B14F-4D97-AF65-F5344CB8AC3E}">
        <p14:creationId xmlns:p14="http://schemas.microsoft.com/office/powerpoint/2010/main" val="11636363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bwMode="auto">
          <a:xfrm>
            <a:off x="315685" y="113393"/>
            <a:ext cx="734785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a:ea typeface="+mj-ea"/>
                <a:cs typeface="+mj-cs"/>
              </a:rPr>
              <a:t>New Actions for AY19-20</a:t>
            </a:r>
            <a:r>
              <a:rPr kumimoji="0" lang="en-US" sz="3600" b="0" i="0" u="none" strike="noStrike" kern="1200" cap="none" spc="0" normalizeH="0" baseline="0" noProof="0" dirty="0">
                <a:ln>
                  <a:noFill/>
                </a:ln>
                <a:solidFill>
                  <a:prstClr val="white"/>
                </a:solidFill>
                <a:effectLst/>
                <a:uLnTx/>
                <a:uFillTx/>
                <a:latin typeface="Calibri Light"/>
                <a:ea typeface="+mj-ea"/>
                <a:cs typeface="+mj-cs"/>
              </a:rPr>
              <a:t>	</a:t>
            </a:r>
            <a:endParaRPr kumimoji="0" lang="en-US" altLang="en-US" sz="3600" b="1" i="0" u="none" strike="noStrike" kern="1200" cap="none" spc="0" normalizeH="0" baseline="0" noProof="0" dirty="0">
              <a:ln>
                <a:noFill/>
              </a:ln>
              <a:solidFill>
                <a:prstClr val="white"/>
              </a:solidFill>
              <a:effectLst/>
              <a:uLnTx/>
              <a:uFillTx/>
              <a:latin typeface="Calibri Light"/>
              <a:ea typeface="+mj-ea"/>
              <a:cs typeface="+mj-cs"/>
            </a:endParaRPr>
          </a:p>
        </p:txBody>
      </p:sp>
      <p:sp>
        <p:nvSpPr>
          <p:cNvPr id="3" name="Content Placeholder 2"/>
          <p:cNvSpPr>
            <a:spLocks noGrp="1"/>
          </p:cNvSpPr>
          <p:nvPr>
            <p:ph idx="1"/>
          </p:nvPr>
        </p:nvSpPr>
        <p:spPr>
          <a:xfrm>
            <a:off x="645902" y="1587260"/>
            <a:ext cx="10887075" cy="4736352"/>
          </a:xfrm>
        </p:spPr>
        <p:txBody>
          <a:bodyPr/>
          <a:lstStyle/>
          <a:p>
            <a:pPr marL="342900" marR="0" lvl="0" indent="-342900">
              <a:spcBef>
                <a:spcPts val="0"/>
              </a:spcBef>
              <a:spcAft>
                <a:spcPts val="0"/>
              </a:spcAft>
              <a:buFont typeface="+mj-lt"/>
              <a:buAutoNum type="arabicPeriod"/>
            </a:pPr>
            <a:r>
              <a:rPr lang="en-US" sz="2400" dirty="0">
                <a:ea typeface="Calibri" panose="020F0502020204030204" pitchFamily="34" charset="0"/>
                <a:cs typeface="Calibri" panose="020F0502020204030204" pitchFamily="34" charset="0"/>
              </a:rPr>
              <a:t>Generated billing statements and posted charges to student accounts 3.5 weeks earlier.</a:t>
            </a:r>
            <a:endParaRPr lang="en-US" sz="2000" dirty="0">
              <a:ea typeface="Calibri" panose="020F0502020204030204" pitchFamily="34" charset="0"/>
              <a:cs typeface="Calibri" panose="020F0502020204030204" pitchFamily="34" charset="0"/>
            </a:endParaRPr>
          </a:p>
          <a:p>
            <a:pPr marL="342900" marR="0" lvl="0" indent="-342900">
              <a:spcBef>
                <a:spcPts val="0"/>
              </a:spcBef>
              <a:spcAft>
                <a:spcPts val="0"/>
              </a:spcAft>
              <a:buFont typeface="+mj-lt"/>
              <a:buAutoNum type="arabicPeriod"/>
            </a:pPr>
            <a:endParaRPr lang="en-US" sz="2400" dirty="0">
              <a:ea typeface="Calibri" panose="020F0502020204030204" pitchFamily="34" charset="0"/>
            </a:endParaRPr>
          </a:p>
          <a:p>
            <a:pPr marL="342900" marR="0" lvl="0" indent="-342900">
              <a:spcBef>
                <a:spcPts val="0"/>
              </a:spcBef>
              <a:spcAft>
                <a:spcPts val="0"/>
              </a:spcAft>
              <a:buFont typeface="+mj-lt"/>
              <a:buAutoNum type="arabicPeriod"/>
            </a:pPr>
            <a:r>
              <a:rPr lang="en-US" sz="2400" dirty="0">
                <a:ea typeface="Calibri" panose="020F0502020204030204" pitchFamily="34" charset="0"/>
                <a:cs typeface="Calibri" panose="020F0502020204030204" pitchFamily="34" charset="0"/>
              </a:rPr>
              <a:t>Moved to a single payment plan option for all balances vs. separate payment plans for tuition &amp; fees and housing/dining.</a:t>
            </a:r>
          </a:p>
          <a:p>
            <a:pPr lvl="1">
              <a:spcBef>
                <a:spcPts val="0"/>
              </a:spcBef>
              <a:spcAft>
                <a:spcPts val="0"/>
              </a:spcAft>
            </a:pPr>
            <a:r>
              <a:rPr lang="en-US" sz="2000" dirty="0">
                <a:ea typeface="Calibri" panose="020F0502020204030204" pitchFamily="34" charset="0"/>
                <a:cs typeface="Calibri" panose="020F0502020204030204" pitchFamily="34" charset="0"/>
              </a:rPr>
              <a:t>Offered 50% off payment plan fee for early enrollees.</a:t>
            </a:r>
            <a:endParaRPr lang="en-US" sz="2000" dirty="0">
              <a:ea typeface="Calibri" panose="020F0502020204030204" pitchFamily="34" charset="0"/>
            </a:endParaRPr>
          </a:p>
          <a:p>
            <a:pPr marR="0" lvl="1">
              <a:spcBef>
                <a:spcPts val="0"/>
              </a:spcBef>
              <a:spcAft>
                <a:spcPts val="0"/>
              </a:spcAft>
            </a:pPr>
            <a:endParaRPr lang="en-US" dirty="0">
              <a:ea typeface="Calibri" panose="020F0502020204030204" pitchFamily="34" charset="0"/>
            </a:endParaRPr>
          </a:p>
          <a:p>
            <a:pPr marL="342900" marR="0" lvl="0" indent="-342900">
              <a:spcBef>
                <a:spcPts val="0"/>
              </a:spcBef>
              <a:spcAft>
                <a:spcPts val="0"/>
              </a:spcAft>
              <a:buFont typeface="+mj-lt"/>
              <a:buAutoNum type="arabicPeriod"/>
            </a:pPr>
            <a:r>
              <a:rPr lang="en-US" sz="2400" dirty="0">
                <a:ea typeface="Calibri" panose="020F0502020204030204" pitchFamily="34" charset="0"/>
                <a:cs typeface="Calibri" panose="020F0502020204030204" pitchFamily="34" charset="0"/>
              </a:rPr>
              <a:t>Moved initial drop for non-payment date from the Friday prior to the first day of class to the Monday prior the first day of class (4 days earlier)</a:t>
            </a:r>
          </a:p>
          <a:p>
            <a:pPr marL="741363" lvl="1" indent="-284163"/>
            <a:r>
              <a:rPr lang="en-US" sz="2000" dirty="0"/>
              <a:t>Reduced stress on students of dealing with being cancelled from classes the day before the first day of class.</a:t>
            </a:r>
          </a:p>
          <a:p>
            <a:pPr marL="741363" lvl="1" indent="-284163"/>
            <a:r>
              <a:rPr lang="en-US" sz="2000" dirty="0"/>
              <a:t>Enabled University personnel to provide four (4) additional business days of outreach to students</a:t>
            </a:r>
          </a:p>
          <a:p>
            <a:pPr marL="514350" indent="-514350">
              <a:buFont typeface="+mj-lt"/>
              <a:buAutoNum type="arabicPeriod"/>
            </a:pPr>
            <a:r>
              <a:rPr lang="en-US" sz="2400" dirty="0"/>
              <a:t>Collaborative outreach effort amongst all student support areas.</a:t>
            </a:r>
          </a:p>
        </p:txBody>
      </p:sp>
    </p:spTree>
    <p:extLst>
      <p:ext uri="{BB962C8B-B14F-4D97-AF65-F5344CB8AC3E}">
        <p14:creationId xmlns:p14="http://schemas.microsoft.com/office/powerpoint/2010/main" val="15808570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bwMode="auto">
          <a:xfrm>
            <a:off x="315685" y="113393"/>
            <a:ext cx="734785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a:ea typeface="+mj-ea"/>
                <a:cs typeface="+mj-cs"/>
              </a:rPr>
              <a:t>Outcome</a:t>
            </a:r>
            <a:r>
              <a:rPr kumimoji="0" lang="en-US" sz="3600" b="0" i="0" u="none" strike="noStrike" kern="1200" cap="none" spc="0" normalizeH="0" baseline="0" noProof="0" dirty="0">
                <a:ln>
                  <a:noFill/>
                </a:ln>
                <a:solidFill>
                  <a:prstClr val="white"/>
                </a:solidFill>
                <a:effectLst/>
                <a:uLnTx/>
                <a:uFillTx/>
                <a:latin typeface="Calibri Light"/>
                <a:ea typeface="+mj-ea"/>
                <a:cs typeface="+mj-cs"/>
              </a:rPr>
              <a:t>	</a:t>
            </a:r>
            <a:endParaRPr kumimoji="0" lang="en-US" altLang="en-US" sz="3600" b="1" i="0" u="none" strike="noStrike" kern="1200" cap="none" spc="0" normalizeH="0" baseline="0" noProof="0" dirty="0">
              <a:ln>
                <a:noFill/>
              </a:ln>
              <a:solidFill>
                <a:prstClr val="white"/>
              </a:solidFill>
              <a:effectLst/>
              <a:uLnTx/>
              <a:uFillTx/>
              <a:latin typeface="Calibri Light"/>
              <a:ea typeface="+mj-ea"/>
              <a:cs typeface="+mj-cs"/>
            </a:endParaRPr>
          </a:p>
        </p:txBody>
      </p:sp>
      <p:sp>
        <p:nvSpPr>
          <p:cNvPr id="2" name="Rectangle 1"/>
          <p:cNvSpPr/>
          <p:nvPr/>
        </p:nvSpPr>
        <p:spPr>
          <a:xfrm>
            <a:off x="526211" y="1574193"/>
            <a:ext cx="1093829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600" b="0" i="0" u="none" strike="noStrike" kern="1200" cap="none" spc="0" normalizeH="0" baseline="0" noProof="0" dirty="0">
                <a:ln>
                  <a:noFill/>
                </a:ln>
                <a:solidFill>
                  <a:prstClr val="black"/>
                </a:solidFill>
                <a:effectLst/>
                <a:uLnTx/>
                <a:uFillTx/>
                <a:latin typeface="Calibri"/>
                <a:ea typeface="+mn-ea"/>
                <a:cs typeface="+mn-cs"/>
              </a:rPr>
            </a:b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632851" y="5117493"/>
            <a:ext cx="1072501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*Early Payment Plan Enrollment (50% savings):  Fall 2019 - 507; Spring 2020 - 449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**Over 2/3 of the final DNP were dropped in the initial DNP</a:t>
            </a:r>
          </a:p>
        </p:txBody>
      </p:sp>
      <p:graphicFrame>
        <p:nvGraphicFramePr>
          <p:cNvPr id="9" name="Object 8"/>
          <p:cNvGraphicFramePr>
            <a:graphicFrameLocks noChangeAspect="1"/>
          </p:cNvGraphicFramePr>
          <p:nvPr/>
        </p:nvGraphicFramePr>
        <p:xfrm>
          <a:off x="579438" y="1439863"/>
          <a:ext cx="10725150" cy="3543300"/>
        </p:xfrm>
        <a:graphic>
          <a:graphicData uri="http://schemas.openxmlformats.org/presentationml/2006/ole">
            <mc:AlternateContent xmlns:mc="http://schemas.openxmlformats.org/markup-compatibility/2006">
              <mc:Choice xmlns:v="urn:schemas-microsoft-com:vml" Requires="v">
                <p:oleObj spid="_x0000_s1034" name="Worksheet" r:id="rId4" imgW="10725016" imgH="3543459" progId="Excel.Sheet.12">
                  <p:embed/>
                </p:oleObj>
              </mc:Choice>
              <mc:Fallback>
                <p:oleObj name="Worksheet" r:id="rId4" imgW="10725016" imgH="3543459" progId="Excel.Sheet.12">
                  <p:embed/>
                  <p:pic>
                    <p:nvPicPr>
                      <p:cNvPr id="9" name="Object 8"/>
                      <p:cNvPicPr/>
                      <p:nvPr/>
                    </p:nvPicPr>
                    <p:blipFill>
                      <a:blip r:embed="rId5"/>
                      <a:stretch>
                        <a:fillRect/>
                      </a:stretch>
                    </p:blipFill>
                    <p:spPr>
                      <a:xfrm>
                        <a:off x="579438" y="1439863"/>
                        <a:ext cx="10725150" cy="3543300"/>
                      </a:xfrm>
                      <a:prstGeom prst="rect">
                        <a:avLst/>
                      </a:prstGeom>
                    </p:spPr>
                  </p:pic>
                </p:oleObj>
              </mc:Fallback>
            </mc:AlternateContent>
          </a:graphicData>
        </a:graphic>
      </p:graphicFrame>
    </p:spTree>
    <p:extLst>
      <p:ext uri="{BB962C8B-B14F-4D97-AF65-F5344CB8AC3E}">
        <p14:creationId xmlns:p14="http://schemas.microsoft.com/office/powerpoint/2010/main" val="285170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C301F-8B7C-1A4B-AD71-794497E8C2F6}"/>
              </a:ext>
            </a:extLst>
          </p:cNvPr>
          <p:cNvSpPr>
            <a:spLocks noGrp="1"/>
          </p:cNvSpPr>
          <p:nvPr>
            <p:ph type="title"/>
          </p:nvPr>
        </p:nvSpPr>
        <p:spPr>
          <a:xfrm>
            <a:off x="1524000" y="622398"/>
            <a:ext cx="9144000" cy="994172"/>
          </a:xfrm>
        </p:spPr>
        <p:txBody>
          <a:bodyPr>
            <a:normAutofit fontScale="90000"/>
          </a:bodyPr>
          <a:lstStyle/>
          <a:p>
            <a:pPr algn="ctr"/>
            <a:r>
              <a:rPr lang="en-US" b="1" dirty="0">
                <a:solidFill>
                  <a:srgbClr val="14395A"/>
                </a:solidFill>
                <a:latin typeface="Adobe Garamond Pro" panose="02020502060506020403" pitchFamily="18" charset="77"/>
              </a:rPr>
              <a:t>Board Responsibility: </a:t>
            </a:r>
            <a:br>
              <a:rPr lang="en-US" b="1" dirty="0">
                <a:solidFill>
                  <a:srgbClr val="14395A"/>
                </a:solidFill>
                <a:latin typeface="Adobe Garamond Pro" panose="02020502060506020403" pitchFamily="18" charset="77"/>
              </a:rPr>
            </a:br>
            <a:r>
              <a:rPr lang="en-US" b="1" dirty="0">
                <a:solidFill>
                  <a:srgbClr val="14395A"/>
                </a:solidFill>
                <a:latin typeface="Adobe Garamond Pro" panose="02020502060506020403" pitchFamily="18" charset="77"/>
              </a:rPr>
              <a:t>Fiduciary Duty</a:t>
            </a:r>
          </a:p>
        </p:txBody>
      </p:sp>
      <p:sp>
        <p:nvSpPr>
          <p:cNvPr id="3" name="Content Placeholder 2">
            <a:extLst>
              <a:ext uri="{FF2B5EF4-FFF2-40B4-BE49-F238E27FC236}">
                <a16:creationId xmlns:a16="http://schemas.microsoft.com/office/drawing/2014/main" id="{3BCDE078-CF70-EC47-AE21-0E72D218260D}"/>
              </a:ext>
            </a:extLst>
          </p:cNvPr>
          <p:cNvSpPr>
            <a:spLocks noGrp="1"/>
          </p:cNvSpPr>
          <p:nvPr>
            <p:ph idx="1"/>
          </p:nvPr>
        </p:nvSpPr>
        <p:spPr>
          <a:xfrm>
            <a:off x="1985357" y="1758237"/>
            <a:ext cx="8229600" cy="3624860"/>
          </a:xfrm>
        </p:spPr>
        <p:txBody>
          <a:bodyPr>
            <a:normAutofit/>
          </a:bodyPr>
          <a:lstStyle/>
          <a:p>
            <a:pPr marL="0" indent="0">
              <a:spcAft>
                <a:spcPts val="450"/>
              </a:spcAft>
              <a:buClr>
                <a:srgbClr val="003366"/>
              </a:buClr>
              <a:buSzPct val="100000"/>
              <a:buNone/>
              <a:defRPr/>
            </a:pPr>
            <a:r>
              <a:rPr lang="en-US" altLang="en-US" sz="2400" b="1" i="1" dirty="0">
                <a:solidFill>
                  <a:srgbClr val="14395A"/>
                </a:solidFill>
                <a:latin typeface="Times New Roman" panose="02020603050405020304" pitchFamily="18" charset="0"/>
                <a:cs typeface="Times New Roman" panose="02020603050405020304" pitchFamily="18" charset="0"/>
              </a:rPr>
              <a:t>Questions to Consider</a:t>
            </a:r>
          </a:p>
          <a:p>
            <a:pPr lvl="1">
              <a:spcAft>
                <a:spcPts val="450"/>
              </a:spcAft>
              <a:buClr>
                <a:srgbClr val="003366"/>
              </a:buClr>
              <a:buSzPct val="100000"/>
              <a:buFont typeface="Wingdings" panose="05000000000000000000" pitchFamily="2" charset="2"/>
              <a:buChar char="Ø"/>
              <a:defRPr/>
            </a:pPr>
            <a:r>
              <a:rPr lang="en-US" sz="2100" dirty="0">
                <a:solidFill>
                  <a:srgbClr val="14395A"/>
                </a:solidFill>
                <a:latin typeface="Times New Roman" panose="02020603050405020304" pitchFamily="18" charset="0"/>
                <a:cs typeface="Times New Roman" panose="02020603050405020304" pitchFamily="18" charset="0"/>
              </a:rPr>
              <a:t>Does the board invite discussion and questions regarding matters before it?</a:t>
            </a:r>
          </a:p>
          <a:p>
            <a:pPr lvl="1">
              <a:spcAft>
                <a:spcPts val="450"/>
              </a:spcAft>
              <a:buClr>
                <a:srgbClr val="003366"/>
              </a:buClr>
              <a:buSzPct val="100000"/>
              <a:buFont typeface="Wingdings" panose="05000000000000000000" pitchFamily="2" charset="2"/>
              <a:buChar char="Ø"/>
              <a:defRPr/>
            </a:pPr>
            <a:r>
              <a:rPr lang="en-US" sz="2100" dirty="0">
                <a:solidFill>
                  <a:srgbClr val="14395A"/>
                </a:solidFill>
                <a:latin typeface="Times New Roman" panose="02020603050405020304" pitchFamily="18" charset="0"/>
                <a:cs typeface="Times New Roman" panose="02020603050405020304" pitchFamily="18" charset="0"/>
              </a:rPr>
              <a:t>Does the board encourage full engagement by board members and enforce attendance requirements?</a:t>
            </a:r>
          </a:p>
          <a:p>
            <a:pPr lvl="1">
              <a:spcAft>
                <a:spcPts val="450"/>
              </a:spcAft>
              <a:buClr>
                <a:srgbClr val="003366"/>
              </a:buClr>
              <a:buSzPct val="100000"/>
              <a:buFont typeface="Wingdings" panose="05000000000000000000" pitchFamily="2" charset="2"/>
              <a:buChar char="Ø"/>
              <a:defRPr/>
            </a:pPr>
            <a:r>
              <a:rPr lang="en-US" sz="2100" dirty="0">
                <a:solidFill>
                  <a:srgbClr val="14395A"/>
                </a:solidFill>
                <a:latin typeface="Times New Roman" panose="02020603050405020304" pitchFamily="18" charset="0"/>
                <a:cs typeface="Times New Roman" panose="02020603050405020304" pitchFamily="18" charset="0"/>
              </a:rPr>
              <a:t>Does the board involve experts to facilitate and enhance its understanding of matters before it?</a:t>
            </a:r>
          </a:p>
          <a:p>
            <a:pPr lvl="1">
              <a:spcAft>
                <a:spcPts val="450"/>
              </a:spcAft>
              <a:buClr>
                <a:srgbClr val="003366"/>
              </a:buClr>
              <a:buSzPct val="100000"/>
              <a:buFont typeface="Wingdings" panose="05000000000000000000" pitchFamily="2" charset="2"/>
              <a:buChar char="Ø"/>
              <a:defRPr/>
            </a:pPr>
            <a:r>
              <a:rPr lang="en-US" sz="2100" dirty="0">
                <a:solidFill>
                  <a:srgbClr val="14395A"/>
                </a:solidFill>
                <a:latin typeface="Times New Roman" panose="02020603050405020304" pitchFamily="18" charset="0"/>
                <a:cs typeface="Times New Roman" panose="02020603050405020304" pitchFamily="18" charset="0"/>
              </a:rPr>
              <a:t>Does the board assess its own performance in fulfilling its fiduciary duties?</a:t>
            </a:r>
          </a:p>
        </p:txBody>
      </p:sp>
    </p:spTree>
    <p:extLst>
      <p:ext uri="{BB962C8B-B14F-4D97-AF65-F5344CB8AC3E}">
        <p14:creationId xmlns:p14="http://schemas.microsoft.com/office/powerpoint/2010/main" val="278724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84138" y="233363"/>
            <a:ext cx="1219200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1D498B"/>
                </a:solidFill>
                <a:effectLst/>
                <a:uLnTx/>
                <a:uFillTx/>
                <a:latin typeface="Proxima Nova"/>
                <a:ea typeface="+mn-ea"/>
                <a:cs typeface="+mn-cs"/>
              </a:rPr>
              <a:t>Impact of Fee Restructuring</a:t>
            </a:r>
          </a:p>
        </p:txBody>
      </p:sp>
      <p:sp>
        <p:nvSpPr>
          <p:cNvPr id="6" name="Title 2"/>
          <p:cNvSpPr txBox="1">
            <a:spLocks/>
          </p:cNvSpPr>
          <p:nvPr/>
        </p:nvSpPr>
        <p:spPr bwMode="auto">
          <a:xfrm>
            <a:off x="0" y="3165894"/>
            <a:ext cx="12192000" cy="97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a:ea typeface="Calibri"/>
                <a:cs typeface="Calibri"/>
                <a:sym typeface="Calibri"/>
              </a:rPr>
              <a:t>Questions</a:t>
            </a:r>
            <a:r>
              <a:rPr kumimoji="0" lang="en-US" sz="4400" b="0" i="0" u="none" strike="noStrike" kern="1200" cap="none" spc="0" normalizeH="0" baseline="0" noProof="0" dirty="0">
                <a:ln>
                  <a:noFill/>
                </a:ln>
                <a:solidFill>
                  <a:prstClr val="black"/>
                </a:solidFill>
                <a:effectLst/>
                <a:uLnTx/>
                <a:uFillTx/>
                <a:latin typeface="Calibri"/>
                <a:ea typeface="Calibri"/>
                <a:cs typeface="Calibri"/>
                <a:sym typeface="Calibri"/>
              </a:rPr>
              <a:t>?</a:t>
            </a:r>
            <a:endParaRPr kumimoji="0" lang="en-US" altLang="en-US" sz="4000" b="0" i="0" u="none" strike="noStrike" kern="1200" cap="none" spc="0" normalizeH="0" baseline="0" noProof="0" dirty="0">
              <a:ln>
                <a:noFill/>
              </a:ln>
              <a:solidFill>
                <a:prstClr val="black"/>
              </a:solidFill>
              <a:effectLst/>
              <a:uLnTx/>
              <a:uFillTx/>
              <a:latin typeface="Calibri Light"/>
              <a:ea typeface="+mj-ea"/>
              <a:cs typeface="+mj-cs"/>
            </a:endParaRPr>
          </a:p>
        </p:txBody>
      </p:sp>
    </p:spTree>
    <p:extLst>
      <p:ext uri="{BB962C8B-B14F-4D97-AF65-F5344CB8AC3E}">
        <p14:creationId xmlns:p14="http://schemas.microsoft.com/office/powerpoint/2010/main" val="34457955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5E78B2-6DC2-46F1-8ED9-F6FE4DC01059}"/>
              </a:ext>
            </a:extLst>
          </p:cNvPr>
          <p:cNvSpPr>
            <a:spLocks noGrp="1"/>
          </p:cNvSpPr>
          <p:nvPr>
            <p:ph idx="1"/>
          </p:nvPr>
        </p:nvSpPr>
        <p:spPr>
          <a:xfrm>
            <a:off x="930479" y="4649299"/>
            <a:ext cx="10515600" cy="1134682"/>
          </a:xfrm>
        </p:spPr>
        <p:txBody>
          <a:bodyPr/>
          <a:lstStyle/>
          <a:p>
            <a:pPr marL="0" indent="0" algn="ctr">
              <a:buNone/>
            </a:pPr>
            <a:r>
              <a:rPr lang="en-US" sz="2400" dirty="0"/>
              <a:t>Trustee David Kemme</a:t>
            </a:r>
          </a:p>
          <a:p>
            <a:pPr marL="0" indent="0" algn="ctr">
              <a:buNone/>
            </a:pPr>
            <a:endParaRPr lang="en-US" dirty="0"/>
          </a:p>
        </p:txBody>
      </p:sp>
      <p:sp>
        <p:nvSpPr>
          <p:cNvPr id="3" name="Title 2">
            <a:extLst>
              <a:ext uri="{FF2B5EF4-FFF2-40B4-BE49-F238E27FC236}">
                <a16:creationId xmlns:a16="http://schemas.microsoft.com/office/drawing/2014/main" id="{95C353C5-8EE3-462B-B689-0E01D2C5CDE0}"/>
              </a:ext>
            </a:extLst>
          </p:cNvPr>
          <p:cNvSpPr>
            <a:spLocks noGrp="1"/>
          </p:cNvSpPr>
          <p:nvPr>
            <p:ph type="title"/>
          </p:nvPr>
        </p:nvSpPr>
        <p:spPr>
          <a:xfrm>
            <a:off x="1047925" y="2513714"/>
            <a:ext cx="10515600" cy="1325563"/>
          </a:xfrm>
        </p:spPr>
        <p:txBody>
          <a:bodyPr/>
          <a:lstStyle/>
          <a:p>
            <a:pPr algn="ctr"/>
            <a:r>
              <a:rPr lang="en-US" sz="6000" dirty="0"/>
              <a:t>Report and Recommendations of the Academic, Research and Student Success Committee</a:t>
            </a:r>
          </a:p>
        </p:txBody>
      </p:sp>
    </p:spTree>
    <p:extLst>
      <p:ext uri="{BB962C8B-B14F-4D97-AF65-F5344CB8AC3E}">
        <p14:creationId xmlns:p14="http://schemas.microsoft.com/office/powerpoint/2010/main" val="17724843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621E74-AA19-4A45-919A-3FD4CFDDBDF5}"/>
              </a:ext>
            </a:extLst>
          </p:cNvPr>
          <p:cNvSpPr>
            <a:spLocks noGrp="1"/>
          </p:cNvSpPr>
          <p:nvPr>
            <p:ph idx="1"/>
          </p:nvPr>
        </p:nvSpPr>
        <p:spPr>
          <a:xfrm>
            <a:off x="645254" y="4754390"/>
            <a:ext cx="10515600" cy="832678"/>
          </a:xfrm>
        </p:spPr>
        <p:txBody>
          <a:bodyPr/>
          <a:lstStyle/>
          <a:p>
            <a:pPr marL="0" indent="0" algn="ctr">
              <a:buNone/>
            </a:pPr>
            <a:r>
              <a:rPr lang="en-US" sz="2400" dirty="0"/>
              <a:t>Trustee Cato Johnson </a:t>
            </a:r>
          </a:p>
        </p:txBody>
      </p:sp>
      <p:sp>
        <p:nvSpPr>
          <p:cNvPr id="3" name="Title 2">
            <a:extLst>
              <a:ext uri="{FF2B5EF4-FFF2-40B4-BE49-F238E27FC236}">
                <a16:creationId xmlns:a16="http://schemas.microsoft.com/office/drawing/2014/main" id="{F64E24B0-EB24-46FD-A90F-A4C91D4C6037}"/>
              </a:ext>
            </a:extLst>
          </p:cNvPr>
          <p:cNvSpPr>
            <a:spLocks noGrp="1"/>
          </p:cNvSpPr>
          <p:nvPr>
            <p:ph type="title"/>
          </p:nvPr>
        </p:nvSpPr>
        <p:spPr>
          <a:xfrm>
            <a:off x="838200" y="2605993"/>
            <a:ext cx="10515600" cy="1325563"/>
          </a:xfrm>
        </p:spPr>
        <p:txBody>
          <a:bodyPr/>
          <a:lstStyle/>
          <a:p>
            <a:pPr algn="ctr"/>
            <a:r>
              <a:rPr lang="en-US" sz="6000" dirty="0"/>
              <a:t>Report and Recommendations of the Governance and Finance Committee</a:t>
            </a:r>
          </a:p>
        </p:txBody>
      </p:sp>
    </p:spTree>
    <p:extLst>
      <p:ext uri="{BB962C8B-B14F-4D97-AF65-F5344CB8AC3E}">
        <p14:creationId xmlns:p14="http://schemas.microsoft.com/office/powerpoint/2010/main" val="13670263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380041-B4FE-441B-8B12-316620781263}"/>
              </a:ext>
            </a:extLst>
          </p:cNvPr>
          <p:cNvSpPr>
            <a:spLocks noGrp="1"/>
          </p:cNvSpPr>
          <p:nvPr>
            <p:ph idx="1"/>
          </p:nvPr>
        </p:nvSpPr>
        <p:spPr>
          <a:xfrm>
            <a:off x="838200" y="4511109"/>
            <a:ext cx="10515600" cy="981583"/>
          </a:xfrm>
        </p:spPr>
        <p:txBody>
          <a:bodyPr/>
          <a:lstStyle/>
          <a:p>
            <a:pPr marL="0" indent="0" algn="ctr">
              <a:buNone/>
            </a:pPr>
            <a:r>
              <a:rPr lang="en-US" sz="2400" dirty="0"/>
              <a:t>Trustee Susan Springfield</a:t>
            </a:r>
          </a:p>
        </p:txBody>
      </p:sp>
      <p:sp>
        <p:nvSpPr>
          <p:cNvPr id="3" name="Title 2">
            <a:extLst>
              <a:ext uri="{FF2B5EF4-FFF2-40B4-BE49-F238E27FC236}">
                <a16:creationId xmlns:a16="http://schemas.microsoft.com/office/drawing/2014/main" id="{A992584E-B4CF-4AEA-8406-5FEA1E612D15}"/>
              </a:ext>
            </a:extLst>
          </p:cNvPr>
          <p:cNvSpPr>
            <a:spLocks noGrp="1"/>
          </p:cNvSpPr>
          <p:nvPr>
            <p:ph type="title"/>
          </p:nvPr>
        </p:nvSpPr>
        <p:spPr>
          <a:xfrm>
            <a:off x="1131815" y="2547270"/>
            <a:ext cx="10515600" cy="1325563"/>
          </a:xfrm>
        </p:spPr>
        <p:txBody>
          <a:bodyPr/>
          <a:lstStyle/>
          <a:p>
            <a:pPr algn="ctr"/>
            <a:r>
              <a:rPr lang="en-US" sz="6000" dirty="0"/>
              <a:t>Report and Recommendations of the Audit Committee</a:t>
            </a:r>
          </a:p>
        </p:txBody>
      </p:sp>
    </p:spTree>
    <p:extLst>
      <p:ext uri="{BB962C8B-B14F-4D97-AF65-F5344CB8AC3E}">
        <p14:creationId xmlns:p14="http://schemas.microsoft.com/office/powerpoint/2010/main" val="14366167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28BE21-0FE3-4918-8A03-43687E5FE2B0}"/>
              </a:ext>
            </a:extLst>
          </p:cNvPr>
          <p:cNvSpPr>
            <a:spLocks noGrp="1"/>
          </p:cNvSpPr>
          <p:nvPr>
            <p:ph idx="1"/>
          </p:nvPr>
        </p:nvSpPr>
        <p:spPr>
          <a:xfrm>
            <a:off x="838200" y="4032224"/>
            <a:ext cx="10515600" cy="799122"/>
          </a:xfrm>
        </p:spPr>
        <p:txBody>
          <a:bodyPr/>
          <a:lstStyle/>
          <a:p>
            <a:pPr marL="0" indent="0" algn="ctr">
              <a:buNone/>
            </a:pPr>
            <a:r>
              <a:rPr lang="en-US" sz="2400" dirty="0"/>
              <a:t>Vice-Chair Carol Roberts</a:t>
            </a:r>
          </a:p>
        </p:txBody>
      </p:sp>
      <p:sp>
        <p:nvSpPr>
          <p:cNvPr id="3" name="Title 2">
            <a:extLst>
              <a:ext uri="{FF2B5EF4-FFF2-40B4-BE49-F238E27FC236}">
                <a16:creationId xmlns:a16="http://schemas.microsoft.com/office/drawing/2014/main" id="{86E47521-90BB-481A-8A57-632A485E4BDC}"/>
              </a:ext>
            </a:extLst>
          </p:cNvPr>
          <p:cNvSpPr>
            <a:spLocks noGrp="1"/>
          </p:cNvSpPr>
          <p:nvPr>
            <p:ph type="title"/>
          </p:nvPr>
        </p:nvSpPr>
        <p:spPr>
          <a:xfrm>
            <a:off x="938868" y="2706661"/>
            <a:ext cx="10515600" cy="1325563"/>
          </a:xfrm>
        </p:spPr>
        <p:txBody>
          <a:bodyPr/>
          <a:lstStyle/>
          <a:p>
            <a:pPr algn="ctr"/>
            <a:r>
              <a:rPr lang="en-US" sz="6000" dirty="0"/>
              <a:t>Additional Business </a:t>
            </a:r>
          </a:p>
        </p:txBody>
      </p:sp>
    </p:spTree>
    <p:extLst>
      <p:ext uri="{BB962C8B-B14F-4D97-AF65-F5344CB8AC3E}">
        <p14:creationId xmlns:p14="http://schemas.microsoft.com/office/powerpoint/2010/main" val="36925331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6AC9CA-AF21-4926-9934-B62DB060EFCB}"/>
              </a:ext>
            </a:extLst>
          </p:cNvPr>
          <p:cNvSpPr>
            <a:spLocks noGrp="1"/>
          </p:cNvSpPr>
          <p:nvPr>
            <p:ph idx="1"/>
          </p:nvPr>
        </p:nvSpPr>
        <p:spPr>
          <a:xfrm>
            <a:off x="838200" y="3974214"/>
            <a:ext cx="10515600" cy="723622"/>
          </a:xfrm>
        </p:spPr>
        <p:txBody>
          <a:bodyPr/>
          <a:lstStyle/>
          <a:p>
            <a:pPr marL="0" indent="0" algn="ctr">
              <a:buNone/>
            </a:pPr>
            <a:r>
              <a:rPr lang="en-US" sz="2400" dirty="0"/>
              <a:t>Vice-Chair Carol Roberts</a:t>
            </a:r>
          </a:p>
        </p:txBody>
      </p:sp>
      <p:sp>
        <p:nvSpPr>
          <p:cNvPr id="3" name="Title 2">
            <a:extLst>
              <a:ext uri="{FF2B5EF4-FFF2-40B4-BE49-F238E27FC236}">
                <a16:creationId xmlns:a16="http://schemas.microsoft.com/office/drawing/2014/main" id="{9C940789-F822-436D-8496-01B8D2A07615}"/>
              </a:ext>
            </a:extLst>
          </p:cNvPr>
          <p:cNvSpPr>
            <a:spLocks noGrp="1"/>
          </p:cNvSpPr>
          <p:nvPr>
            <p:ph type="title"/>
          </p:nvPr>
        </p:nvSpPr>
        <p:spPr>
          <a:xfrm>
            <a:off x="964035" y="2572436"/>
            <a:ext cx="10515600" cy="1325563"/>
          </a:xfrm>
        </p:spPr>
        <p:txBody>
          <a:bodyPr/>
          <a:lstStyle/>
          <a:p>
            <a:pPr algn="ctr"/>
            <a:r>
              <a:rPr lang="en-US" sz="6000" dirty="0"/>
              <a:t>Adjournment</a:t>
            </a:r>
          </a:p>
        </p:txBody>
      </p:sp>
    </p:spTree>
    <p:extLst>
      <p:ext uri="{BB962C8B-B14F-4D97-AF65-F5344CB8AC3E}">
        <p14:creationId xmlns:p14="http://schemas.microsoft.com/office/powerpoint/2010/main" val="1555396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3EA03-C062-4E0C-B8B7-B63C0359C3EE}"/>
              </a:ext>
            </a:extLst>
          </p:cNvPr>
          <p:cNvSpPr>
            <a:spLocks noGrp="1"/>
          </p:cNvSpPr>
          <p:nvPr>
            <p:ph type="title"/>
          </p:nvPr>
        </p:nvSpPr>
        <p:spPr>
          <a:xfrm>
            <a:off x="2098454" y="1052652"/>
            <a:ext cx="7886700" cy="686276"/>
          </a:xfrm>
        </p:spPr>
        <p:txBody>
          <a:bodyPr>
            <a:normAutofit/>
          </a:bodyPr>
          <a:lstStyle/>
          <a:p>
            <a:pPr algn="ctr"/>
            <a:r>
              <a:rPr lang="en-US" sz="3600" b="1" dirty="0">
                <a:solidFill>
                  <a:srgbClr val="14395A"/>
                </a:solidFill>
                <a:latin typeface="Adobe Garamond Pro"/>
              </a:rPr>
              <a:t>Strategic Oversight &amp; Accountability </a:t>
            </a:r>
          </a:p>
        </p:txBody>
      </p:sp>
      <p:sp>
        <p:nvSpPr>
          <p:cNvPr id="11" name="Isosceles Triangle 10">
            <a:extLst>
              <a:ext uri="{FF2B5EF4-FFF2-40B4-BE49-F238E27FC236}">
                <a16:creationId xmlns:a16="http://schemas.microsoft.com/office/drawing/2014/main" id="{D211C0D7-F15F-4C93-840E-BEA1948C4867}"/>
              </a:ext>
            </a:extLst>
          </p:cNvPr>
          <p:cNvSpPr/>
          <p:nvPr/>
        </p:nvSpPr>
        <p:spPr>
          <a:xfrm>
            <a:off x="3829632" y="1851237"/>
            <a:ext cx="4426527" cy="3003676"/>
          </a:xfrm>
          <a:prstGeom prst="triangle">
            <a:avLst/>
          </a:prstGeom>
          <a:solidFill>
            <a:srgbClr val="14395A"/>
          </a:solid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rrow: Left 11">
            <a:extLst>
              <a:ext uri="{FF2B5EF4-FFF2-40B4-BE49-F238E27FC236}">
                <a16:creationId xmlns:a16="http://schemas.microsoft.com/office/drawing/2014/main" id="{9417C8E5-2DB8-4493-8470-C73FC99BB00B}"/>
              </a:ext>
            </a:extLst>
          </p:cNvPr>
          <p:cNvSpPr/>
          <p:nvPr/>
        </p:nvSpPr>
        <p:spPr>
          <a:xfrm rot="18419674">
            <a:off x="3150289" y="3062238"/>
            <a:ext cx="2653838" cy="436418"/>
          </a:xfrm>
          <a:prstGeom prst="leftArrow">
            <a:avLst>
              <a:gd name="adj1" fmla="val 100000"/>
              <a:gd name="adj2" fmla="val 50000"/>
            </a:avLst>
          </a:prstGeom>
          <a:solidFill>
            <a:srgbClr val="800000"/>
          </a:solidFill>
          <a:ln w="38100">
            <a:solidFill>
              <a:srgbClr val="1439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Strategic Oversight</a:t>
            </a:r>
          </a:p>
        </p:txBody>
      </p:sp>
      <p:sp>
        <p:nvSpPr>
          <p:cNvPr id="13" name="Arrow: Left 12">
            <a:extLst>
              <a:ext uri="{FF2B5EF4-FFF2-40B4-BE49-F238E27FC236}">
                <a16:creationId xmlns:a16="http://schemas.microsoft.com/office/drawing/2014/main" id="{77222B33-3E27-4F87-BB0B-0C7D5DF5AC41}"/>
              </a:ext>
            </a:extLst>
          </p:cNvPr>
          <p:cNvSpPr/>
          <p:nvPr/>
        </p:nvSpPr>
        <p:spPr>
          <a:xfrm rot="3247269">
            <a:off x="6365784" y="3134866"/>
            <a:ext cx="2653838" cy="436418"/>
          </a:xfrm>
          <a:prstGeom prst="leftArrow">
            <a:avLst>
              <a:gd name="adj1" fmla="val 100000"/>
              <a:gd name="adj2" fmla="val 50000"/>
            </a:avLst>
          </a:prstGeom>
          <a:solidFill>
            <a:srgbClr val="800000"/>
          </a:solidFill>
          <a:ln w="38100">
            <a:solidFill>
              <a:srgbClr val="1439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Accountability</a:t>
            </a:r>
          </a:p>
        </p:txBody>
      </p:sp>
      <p:sp>
        <p:nvSpPr>
          <p:cNvPr id="5" name="Isosceles Triangle 4">
            <a:extLst>
              <a:ext uri="{FF2B5EF4-FFF2-40B4-BE49-F238E27FC236}">
                <a16:creationId xmlns:a16="http://schemas.microsoft.com/office/drawing/2014/main" id="{CC2F36A4-06DC-42E3-A286-D9471BD93DDE}"/>
              </a:ext>
            </a:extLst>
          </p:cNvPr>
          <p:cNvSpPr/>
          <p:nvPr/>
        </p:nvSpPr>
        <p:spPr>
          <a:xfrm>
            <a:off x="4481092" y="1869580"/>
            <a:ext cx="3121914" cy="2100230"/>
          </a:xfrm>
          <a:prstGeom prst="triangle">
            <a:avLst/>
          </a:prstGeom>
          <a:solidFill>
            <a:schemeClr val="bg1">
              <a:lumMod val="65000"/>
            </a:schemeClr>
          </a:solid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Isosceles Triangle 3">
            <a:extLst>
              <a:ext uri="{FF2B5EF4-FFF2-40B4-BE49-F238E27FC236}">
                <a16:creationId xmlns:a16="http://schemas.microsoft.com/office/drawing/2014/main" id="{02CFD874-A0A5-4255-AE25-8D17698BFB92}"/>
              </a:ext>
            </a:extLst>
          </p:cNvPr>
          <p:cNvSpPr/>
          <p:nvPr/>
        </p:nvSpPr>
        <p:spPr>
          <a:xfrm>
            <a:off x="5130361" y="1851961"/>
            <a:ext cx="1822891" cy="1239812"/>
          </a:xfrm>
          <a:prstGeom prst="triangle">
            <a:avLst/>
          </a:prstGeom>
          <a:solidFill>
            <a:srgbClr val="14395A"/>
          </a:solid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B2929D9-97A4-4CAD-B5BF-DA9C99EBB8DF}"/>
              </a:ext>
            </a:extLst>
          </p:cNvPr>
          <p:cNvSpPr txBox="1"/>
          <p:nvPr/>
        </p:nvSpPr>
        <p:spPr>
          <a:xfrm>
            <a:off x="5486954" y="2481441"/>
            <a:ext cx="11097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Mission</a:t>
            </a:r>
          </a:p>
        </p:txBody>
      </p:sp>
      <p:sp>
        <p:nvSpPr>
          <p:cNvPr id="16" name="TextBox 15">
            <a:extLst>
              <a:ext uri="{FF2B5EF4-FFF2-40B4-BE49-F238E27FC236}">
                <a16:creationId xmlns:a16="http://schemas.microsoft.com/office/drawing/2014/main" id="{8DF88AB3-EAEA-4C21-830E-ED9DEBDA37B1}"/>
              </a:ext>
            </a:extLst>
          </p:cNvPr>
          <p:cNvSpPr txBox="1"/>
          <p:nvPr/>
        </p:nvSpPr>
        <p:spPr>
          <a:xfrm>
            <a:off x="4817161" y="4298428"/>
            <a:ext cx="244928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Daily Functions</a:t>
            </a:r>
          </a:p>
        </p:txBody>
      </p:sp>
      <p:sp>
        <p:nvSpPr>
          <p:cNvPr id="17" name="TextBox 16">
            <a:extLst>
              <a:ext uri="{FF2B5EF4-FFF2-40B4-BE49-F238E27FC236}">
                <a16:creationId xmlns:a16="http://schemas.microsoft.com/office/drawing/2014/main" id="{AF37766A-74E0-4245-B527-114CDA1D7BDA}"/>
              </a:ext>
            </a:extLst>
          </p:cNvPr>
          <p:cNvSpPr txBox="1"/>
          <p:nvPr/>
        </p:nvSpPr>
        <p:spPr>
          <a:xfrm>
            <a:off x="4859218" y="3372233"/>
            <a:ext cx="23651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395A"/>
                </a:solidFill>
                <a:effectLst/>
                <a:uLnTx/>
                <a:uFillTx/>
                <a:latin typeface="Calibri" panose="020F0502020204030204"/>
                <a:ea typeface="+mn-ea"/>
                <a:cs typeface="+mn-cs"/>
              </a:rPr>
              <a:t>Operational Objectives</a:t>
            </a:r>
          </a:p>
        </p:txBody>
      </p:sp>
    </p:spTree>
    <p:extLst>
      <p:ext uri="{BB962C8B-B14F-4D97-AF65-F5344CB8AC3E}">
        <p14:creationId xmlns:p14="http://schemas.microsoft.com/office/powerpoint/2010/main" val="208037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17-PRES-452_16-9 Template_v2" id="{C72693A7-E2E0-0A4D-94DE-BC520DFA41A7}" vid="{7B3BCBA0-2C1C-8B45-929F-4BA22B0A88DB}"/>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293</TotalTime>
  <Words>4611</Words>
  <Application>Microsoft Office PowerPoint</Application>
  <PresentationFormat>Widescreen</PresentationFormat>
  <Paragraphs>704</Paragraphs>
  <Slides>85</Slides>
  <Notes>44</Notes>
  <HiddenSlides>0</HiddenSlides>
  <MMClips>0</MMClips>
  <ScaleCrop>false</ScaleCrop>
  <HeadingPairs>
    <vt:vector size="8" baseType="variant">
      <vt:variant>
        <vt:lpstr>Fonts Used</vt:lpstr>
      </vt:variant>
      <vt:variant>
        <vt:i4>19</vt:i4>
      </vt:variant>
      <vt:variant>
        <vt:lpstr>Theme</vt:lpstr>
      </vt:variant>
      <vt:variant>
        <vt:i4>3</vt:i4>
      </vt:variant>
      <vt:variant>
        <vt:lpstr>Embedded OLE Servers</vt:lpstr>
      </vt:variant>
      <vt:variant>
        <vt:i4>1</vt:i4>
      </vt:variant>
      <vt:variant>
        <vt:lpstr>Slide Titles</vt:lpstr>
      </vt:variant>
      <vt:variant>
        <vt:i4>85</vt:i4>
      </vt:variant>
    </vt:vector>
  </HeadingPairs>
  <TitlesOfParts>
    <vt:vector size="108" baseType="lpstr">
      <vt:lpstr>Adobe Caslon Pro Bold</vt:lpstr>
      <vt:lpstr>Adobe Garamond Pro</vt:lpstr>
      <vt:lpstr>Arial</vt:lpstr>
      <vt:lpstr>Arial Narrow</vt:lpstr>
      <vt:lpstr>Calibri</vt:lpstr>
      <vt:lpstr>Calibri Light</vt:lpstr>
      <vt:lpstr>Mission Gothic Regular</vt:lpstr>
      <vt:lpstr>Open Sans</vt:lpstr>
      <vt:lpstr>Proxima Nova</vt:lpstr>
      <vt:lpstr>Proxima Nova Black</vt:lpstr>
      <vt:lpstr>Proxima Nova Condensed Black</vt:lpstr>
      <vt:lpstr>Proxima Nova Extrabold</vt:lpstr>
      <vt:lpstr>Proxima Nova Light</vt:lpstr>
      <vt:lpstr>Proxima Nova Lt</vt:lpstr>
      <vt:lpstr>Proxima Nova Medium</vt:lpstr>
      <vt:lpstr>Proxima Nova Th</vt:lpstr>
      <vt:lpstr>Times New Roman</vt:lpstr>
      <vt:lpstr>Verdana</vt:lpstr>
      <vt:lpstr>Wingdings</vt:lpstr>
      <vt:lpstr>Office Theme</vt:lpstr>
      <vt:lpstr>1_Office Theme</vt:lpstr>
      <vt:lpstr>2_Office Theme</vt:lpstr>
      <vt:lpstr>Worksheet</vt:lpstr>
      <vt:lpstr>PowerPoint Presentation</vt:lpstr>
      <vt:lpstr>PowerPoint Presentation</vt:lpstr>
      <vt:lpstr>Roll Call and Declaration of Quorum</vt:lpstr>
      <vt:lpstr>Approval of Minutes</vt:lpstr>
      <vt:lpstr>Comptroller’s Presentation</vt:lpstr>
      <vt:lpstr>University of Memphis Board of Trustees</vt:lpstr>
      <vt:lpstr>Board Responsibility:  Fiduciary Duty</vt:lpstr>
      <vt:lpstr>Board Responsibility:  Fiduciary Duty</vt:lpstr>
      <vt:lpstr>Strategic Oversight &amp; Accountability </vt:lpstr>
      <vt:lpstr>Shared Governance</vt:lpstr>
      <vt:lpstr>The Board and President Partnership</vt:lpstr>
      <vt:lpstr>Board and Committee Meetings</vt:lpstr>
      <vt:lpstr>PowerPoint Presentation</vt:lpstr>
      <vt:lpstr>Conflict-of-Interest Policies</vt:lpstr>
      <vt:lpstr>Conflict-of-Interest Policies</vt:lpstr>
      <vt:lpstr>PowerPoint Presentation</vt:lpstr>
      <vt:lpstr>PowerPoint Presentation</vt:lpstr>
      <vt:lpstr>PowerPoint Presentation</vt:lpstr>
      <vt:lpstr>PowerPoint Presentation</vt:lpstr>
      <vt:lpstr>PowerPoint Presentation</vt:lpstr>
      <vt:lpstr>PowerPoint Presentation</vt:lpstr>
      <vt:lpstr>Thank you</vt:lpstr>
      <vt:lpstr>President’s Update</vt:lpstr>
      <vt:lpstr>PowerPoint Presentation</vt:lpstr>
      <vt:lpstr>PowerPoint Presentation</vt:lpstr>
      <vt:lpstr>PowerPoint Presentation</vt:lpstr>
      <vt:lpstr>Dramatic Improvement in Outcomes</vt:lpstr>
      <vt:lpstr>PowerPoint Presentation</vt:lpstr>
      <vt:lpstr>PowerPoint Presentation</vt:lpstr>
      <vt:lpstr>PowerPoint Presentation</vt:lpstr>
      <vt:lpstr>UofM Global Spring 2020 Enrollments</vt:lpstr>
      <vt:lpstr>PowerPoint Presentation</vt:lpstr>
      <vt:lpstr>Budget Growth</vt:lpstr>
      <vt:lpstr>PowerPoint Presentation</vt:lpstr>
      <vt:lpstr>Capital Maintenance ‐ Historical Funding</vt:lpstr>
      <vt:lpstr>PowerPoint Presentation</vt:lpstr>
      <vt:lpstr>PowerPoint Presentation</vt:lpstr>
      <vt:lpstr>PowerPoint Presentation</vt:lpstr>
      <vt:lpstr>Strongest Freshman Classes in our History</vt:lpstr>
      <vt:lpstr>PowerPoint Presentation</vt:lpstr>
      <vt:lpstr>PowerPoint Presentation</vt:lpstr>
      <vt:lpstr>PowerPoint Presentation</vt:lpstr>
      <vt:lpstr>PowerPoint Presentation</vt:lpstr>
      <vt:lpstr>PowerPoint Presentation</vt:lpstr>
      <vt:lpstr>Ranked as Military Friendly for  5th Consecutive Year. Ranked 9th Nationally.</vt:lpstr>
      <vt:lpstr>Unparalleled Investment in Campus Improvements</vt:lpstr>
      <vt:lpstr>Innovative Efforts to Support Students</vt:lpstr>
      <vt:lpstr>PowerPoint Presentation</vt:lpstr>
      <vt:lpstr>PowerPoint Presentation</vt:lpstr>
      <vt:lpstr>Expanding Student Opportunities</vt:lpstr>
      <vt:lpstr>Key Community Partnerships</vt:lpstr>
      <vt:lpstr>Key Community Partnerships</vt:lpstr>
      <vt:lpstr>A Campus that Supports our Families</vt:lpstr>
      <vt:lpstr>Key Community Partnerships</vt:lpstr>
      <vt:lpstr>Initiatives for AY 2020-2021</vt:lpstr>
      <vt:lpstr>Vice President of Student Academic Success Update</vt:lpstr>
      <vt:lpstr>CENTER FOR ATHLETIC ACADEMIC SERVICES (CAAS)</vt:lpstr>
      <vt:lpstr>Fall 2019 Highlights</vt:lpstr>
      <vt:lpstr>Spring 2019 Academic Highlights</vt:lpstr>
      <vt:lpstr> American Athletic Conference Academic Awards</vt:lpstr>
      <vt:lpstr>Center for Athletic Academic Services (CAAS) Survey</vt:lpstr>
      <vt:lpstr>Center for Writing and Communication (CWC) Student Academic Success (SAS) </vt:lpstr>
      <vt:lpstr>PowerPoint Presentation</vt:lpstr>
      <vt:lpstr>PowerPoint Presentation</vt:lpstr>
      <vt:lpstr>PowerPoint Presentation</vt:lpstr>
      <vt:lpstr>PowerPoint Presentation</vt:lpstr>
      <vt:lpstr>University School Initiatives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AY19-20 Tuition and Fee Payment Initiatives Update</vt:lpstr>
      <vt:lpstr>PowerPoint Presentation</vt:lpstr>
      <vt:lpstr>PowerPoint Presentation</vt:lpstr>
      <vt:lpstr>PowerPoint Presentation</vt:lpstr>
      <vt:lpstr>PowerPoint Presentation</vt:lpstr>
      <vt:lpstr>Report and Recommendations of the Academic, Research and Student Success Committee</vt:lpstr>
      <vt:lpstr>Report and Recommendations of the Governance and Finance Committee</vt:lpstr>
      <vt:lpstr>Report and Recommendations of the Audit Committee</vt:lpstr>
      <vt:lpstr>Additional Business </vt:lpstr>
      <vt:lpstr>Adjournment</vt:lpstr>
    </vt:vector>
  </TitlesOfParts>
  <Company>University of Memphis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Chelsea Connor (econnor)</dc:creator>
  <cp:lastModifiedBy>Jeanine Rakow</cp:lastModifiedBy>
  <cp:revision>21</cp:revision>
  <dcterms:created xsi:type="dcterms:W3CDTF">2019-02-05T15:12:04Z</dcterms:created>
  <dcterms:modified xsi:type="dcterms:W3CDTF">2020-03-04T15:23:24Z</dcterms:modified>
</cp:coreProperties>
</file>